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notesMasterIdLst>
    <p:notesMasterId r:id="rId20"/>
  </p:notesMasterIdLst>
  <p:sldIdLst>
    <p:sldId id="304" r:id="rId2"/>
    <p:sldId id="305" r:id="rId3"/>
    <p:sldId id="306" r:id="rId4"/>
    <p:sldId id="308" r:id="rId5"/>
    <p:sldId id="312" r:id="rId6"/>
    <p:sldId id="317" r:id="rId7"/>
    <p:sldId id="318" r:id="rId8"/>
    <p:sldId id="316" r:id="rId9"/>
    <p:sldId id="309" r:id="rId10"/>
    <p:sldId id="310" r:id="rId11"/>
    <p:sldId id="311" r:id="rId12"/>
    <p:sldId id="314" r:id="rId13"/>
    <p:sldId id="313" r:id="rId14"/>
    <p:sldId id="319" r:id="rId15"/>
    <p:sldId id="307" r:id="rId16"/>
    <p:sldId id="321" r:id="rId17"/>
    <p:sldId id="299"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a Temizel" initials="ST" lastIdx="1" clrIdx="0">
    <p:extLst>
      <p:ext uri="{19B8F6BF-5375-455C-9EA6-DF929625EA0E}">
        <p15:presenceInfo xmlns:p15="http://schemas.microsoft.com/office/powerpoint/2012/main" userId="ede871f7-de52-4066-930b-6e263bddf6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00"/>
    <a:srgbClr val="FFFC00"/>
    <a:srgbClr val="FF85FF"/>
    <a:srgbClr val="739A26"/>
    <a:srgbClr val="739A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18"/>
    <p:restoredTop sz="86352" autoAdjust="0"/>
  </p:normalViewPr>
  <p:slideViewPr>
    <p:cSldViewPr snapToGrid="0" snapToObjects="1">
      <p:cViewPr varScale="1">
        <p:scale>
          <a:sx n="112" d="100"/>
          <a:sy n="112" d="100"/>
        </p:scale>
        <p:origin x="720"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CD2DD9-B737-194D-9B7E-119D39A456C4}" type="doc">
      <dgm:prSet loTypeId="urn:microsoft.com/office/officeart/2005/8/layout/chevron1" loCatId="" qsTypeId="urn:microsoft.com/office/officeart/2005/8/quickstyle/simple2" qsCatId="simple" csTypeId="urn:microsoft.com/office/officeart/2005/8/colors/colorful1" csCatId="colorful" phldr="1"/>
      <dgm:spPr/>
    </dgm:pt>
    <dgm:pt modelId="{84F05662-9CC7-2243-BB5D-CABD69DB2F3E}">
      <dgm:prSet phldrT="[Text]" custT="1"/>
      <dgm:spPr/>
      <dgm:t>
        <a:bodyPr/>
        <a:lstStyle/>
        <a:p>
          <a:r>
            <a:rPr lang="tr-TR" sz="2000" b="1" dirty="0">
              <a:solidFill>
                <a:schemeClr val="tx1"/>
              </a:solidFill>
            </a:rPr>
            <a:t>C</a:t>
          </a:r>
          <a:r>
            <a:rPr lang="en-US" sz="2000" b="1" dirty="0" err="1">
              <a:solidFill>
                <a:schemeClr val="tx1"/>
              </a:solidFill>
            </a:rPr>
            <a:t>alcium</a:t>
          </a:r>
          <a:r>
            <a:rPr lang="en-US" sz="2000" b="1" dirty="0">
              <a:solidFill>
                <a:schemeClr val="tx1"/>
              </a:solidFill>
            </a:rPr>
            <a:t> magnesium acetate </a:t>
          </a:r>
        </a:p>
      </dgm:t>
    </dgm:pt>
    <dgm:pt modelId="{E683C0B4-9582-8342-B7DD-E88D9AC010F6}" type="parTrans" cxnId="{B645D82F-079A-764A-B5A4-2E8D62074EEF}">
      <dgm:prSet/>
      <dgm:spPr/>
      <dgm:t>
        <a:bodyPr/>
        <a:lstStyle/>
        <a:p>
          <a:endParaRPr lang="en-US" b="1">
            <a:solidFill>
              <a:schemeClr val="tx1"/>
            </a:solidFill>
          </a:endParaRPr>
        </a:p>
      </dgm:t>
    </dgm:pt>
    <dgm:pt modelId="{D665521D-A8F3-2C44-8D4F-739CE704EFA5}" type="sibTrans" cxnId="{B645D82F-079A-764A-B5A4-2E8D62074EEF}">
      <dgm:prSet/>
      <dgm:spPr/>
      <dgm:t>
        <a:bodyPr/>
        <a:lstStyle/>
        <a:p>
          <a:endParaRPr lang="en-US" b="1">
            <a:solidFill>
              <a:schemeClr val="tx1"/>
            </a:solidFill>
          </a:endParaRPr>
        </a:p>
      </dgm:t>
    </dgm:pt>
    <dgm:pt modelId="{F6E50D1F-BF5C-7E48-891A-9C4019C51E62}">
      <dgm:prSet phldrT="[Text]" custT="1"/>
      <dgm:spPr/>
      <dgm:t>
        <a:bodyPr/>
        <a:lstStyle/>
        <a:p>
          <a:r>
            <a:rPr lang="tr-TR" sz="2000" b="1" dirty="0">
              <a:solidFill>
                <a:schemeClr val="tx1"/>
              </a:solidFill>
            </a:rPr>
            <a:t>C</a:t>
          </a:r>
          <a:r>
            <a:rPr lang="en-US" sz="2000" b="1" dirty="0" err="1">
              <a:solidFill>
                <a:schemeClr val="tx1"/>
              </a:solidFill>
            </a:rPr>
            <a:t>onventional</a:t>
          </a:r>
          <a:r>
            <a:rPr lang="en-US" sz="2000" b="1" dirty="0">
              <a:solidFill>
                <a:schemeClr val="tx1"/>
              </a:solidFill>
            </a:rPr>
            <a:t> rock salt</a:t>
          </a:r>
        </a:p>
      </dgm:t>
    </dgm:pt>
    <dgm:pt modelId="{7BD593B3-2AAA-494D-8EA2-6EE86E1806C6}" type="parTrans" cxnId="{72B184A7-A037-7C41-AB56-BAAD888E23CA}">
      <dgm:prSet/>
      <dgm:spPr/>
      <dgm:t>
        <a:bodyPr/>
        <a:lstStyle/>
        <a:p>
          <a:endParaRPr lang="en-US" b="1">
            <a:solidFill>
              <a:schemeClr val="tx1"/>
            </a:solidFill>
          </a:endParaRPr>
        </a:p>
      </dgm:t>
    </dgm:pt>
    <dgm:pt modelId="{6DCF9695-637F-344B-A3FC-4296753FE7E8}" type="sibTrans" cxnId="{72B184A7-A037-7C41-AB56-BAAD888E23CA}">
      <dgm:prSet/>
      <dgm:spPr/>
      <dgm:t>
        <a:bodyPr/>
        <a:lstStyle/>
        <a:p>
          <a:endParaRPr lang="en-US" b="1">
            <a:solidFill>
              <a:schemeClr val="tx1"/>
            </a:solidFill>
          </a:endParaRPr>
        </a:p>
      </dgm:t>
    </dgm:pt>
    <dgm:pt modelId="{F55D07A9-F28D-EB45-9BAF-351D1B44A1E5}">
      <dgm:prSet phldrT="[Text]" custT="1"/>
      <dgm:spPr/>
      <dgm:t>
        <a:bodyPr/>
        <a:lstStyle/>
        <a:p>
          <a:r>
            <a:rPr lang="tr-TR" sz="2000" b="1" dirty="0" err="1">
              <a:solidFill>
                <a:schemeClr val="tx1"/>
              </a:solidFill>
            </a:rPr>
            <a:t>NaCl</a:t>
          </a:r>
          <a:r>
            <a:rPr lang="tr-TR" sz="2000" b="1" dirty="0">
              <a:solidFill>
                <a:schemeClr val="tx1"/>
              </a:solidFill>
            </a:rPr>
            <a:t> </a:t>
          </a:r>
          <a:r>
            <a:rPr lang="en-US" sz="2000" b="1" dirty="0">
              <a:solidFill>
                <a:schemeClr val="tx1"/>
              </a:solidFill>
            </a:rPr>
            <a:t>brine</a:t>
          </a:r>
        </a:p>
      </dgm:t>
    </dgm:pt>
    <dgm:pt modelId="{EB6057E8-CED5-1F48-8217-FC219BC94CE8}" type="parTrans" cxnId="{196D504F-550A-8B44-90E4-F8D0CF684482}">
      <dgm:prSet/>
      <dgm:spPr/>
      <dgm:t>
        <a:bodyPr/>
        <a:lstStyle/>
        <a:p>
          <a:endParaRPr lang="en-US" b="1">
            <a:solidFill>
              <a:schemeClr val="tx1"/>
            </a:solidFill>
          </a:endParaRPr>
        </a:p>
      </dgm:t>
    </dgm:pt>
    <dgm:pt modelId="{2C25F614-A3D4-104D-A1B9-2015C2400458}" type="sibTrans" cxnId="{196D504F-550A-8B44-90E4-F8D0CF684482}">
      <dgm:prSet/>
      <dgm:spPr/>
      <dgm:t>
        <a:bodyPr/>
        <a:lstStyle/>
        <a:p>
          <a:endParaRPr lang="en-US" b="1">
            <a:solidFill>
              <a:schemeClr val="tx1"/>
            </a:solidFill>
          </a:endParaRPr>
        </a:p>
      </dgm:t>
    </dgm:pt>
    <dgm:pt modelId="{43B7B289-7031-A64B-8D76-B8203FFCC895}" type="pres">
      <dgm:prSet presAssocID="{3BCD2DD9-B737-194D-9B7E-119D39A456C4}" presName="Name0" presStyleCnt="0">
        <dgm:presLayoutVars>
          <dgm:dir/>
          <dgm:animLvl val="lvl"/>
          <dgm:resizeHandles val="exact"/>
        </dgm:presLayoutVars>
      </dgm:prSet>
      <dgm:spPr/>
    </dgm:pt>
    <dgm:pt modelId="{EE3057AD-2D3E-AD4E-AB91-384A86C084DD}" type="pres">
      <dgm:prSet presAssocID="{84F05662-9CC7-2243-BB5D-CABD69DB2F3E}" presName="parTxOnly" presStyleLbl="node1" presStyleIdx="0" presStyleCnt="3">
        <dgm:presLayoutVars>
          <dgm:chMax val="0"/>
          <dgm:chPref val="0"/>
          <dgm:bulletEnabled val="1"/>
        </dgm:presLayoutVars>
      </dgm:prSet>
      <dgm:spPr/>
    </dgm:pt>
    <dgm:pt modelId="{439A7C60-5B21-4641-8FC4-930077EBF1B9}" type="pres">
      <dgm:prSet presAssocID="{D665521D-A8F3-2C44-8D4F-739CE704EFA5}" presName="parTxOnlySpace" presStyleCnt="0"/>
      <dgm:spPr/>
    </dgm:pt>
    <dgm:pt modelId="{3FB4AF0C-FDD9-4946-9A4D-1F84C57ED759}" type="pres">
      <dgm:prSet presAssocID="{F6E50D1F-BF5C-7E48-891A-9C4019C51E62}" presName="parTxOnly" presStyleLbl="node1" presStyleIdx="1" presStyleCnt="3">
        <dgm:presLayoutVars>
          <dgm:chMax val="0"/>
          <dgm:chPref val="0"/>
          <dgm:bulletEnabled val="1"/>
        </dgm:presLayoutVars>
      </dgm:prSet>
      <dgm:spPr/>
    </dgm:pt>
    <dgm:pt modelId="{E0524E9F-01F1-C044-8117-DFC65F6A9745}" type="pres">
      <dgm:prSet presAssocID="{6DCF9695-637F-344B-A3FC-4296753FE7E8}" presName="parTxOnlySpace" presStyleCnt="0"/>
      <dgm:spPr/>
    </dgm:pt>
    <dgm:pt modelId="{C130CC27-BAB2-4449-91F5-74042962D273}" type="pres">
      <dgm:prSet presAssocID="{F55D07A9-F28D-EB45-9BAF-351D1B44A1E5}" presName="parTxOnly" presStyleLbl="node1" presStyleIdx="2" presStyleCnt="3">
        <dgm:presLayoutVars>
          <dgm:chMax val="0"/>
          <dgm:chPref val="0"/>
          <dgm:bulletEnabled val="1"/>
        </dgm:presLayoutVars>
      </dgm:prSet>
      <dgm:spPr/>
    </dgm:pt>
  </dgm:ptLst>
  <dgm:cxnLst>
    <dgm:cxn modelId="{1BD69F27-B1D3-4A45-ABEF-F98CDDBF8C4F}" type="presOf" srcId="{F6E50D1F-BF5C-7E48-891A-9C4019C51E62}" destId="{3FB4AF0C-FDD9-4946-9A4D-1F84C57ED759}" srcOrd="0" destOrd="0" presId="urn:microsoft.com/office/officeart/2005/8/layout/chevron1"/>
    <dgm:cxn modelId="{FB38212E-D11A-8641-BFF8-4160A4C75AED}" type="presOf" srcId="{84F05662-9CC7-2243-BB5D-CABD69DB2F3E}" destId="{EE3057AD-2D3E-AD4E-AB91-384A86C084DD}" srcOrd="0" destOrd="0" presId="urn:microsoft.com/office/officeart/2005/8/layout/chevron1"/>
    <dgm:cxn modelId="{B645D82F-079A-764A-B5A4-2E8D62074EEF}" srcId="{3BCD2DD9-B737-194D-9B7E-119D39A456C4}" destId="{84F05662-9CC7-2243-BB5D-CABD69DB2F3E}" srcOrd="0" destOrd="0" parTransId="{E683C0B4-9582-8342-B7DD-E88D9AC010F6}" sibTransId="{D665521D-A8F3-2C44-8D4F-739CE704EFA5}"/>
    <dgm:cxn modelId="{196D504F-550A-8B44-90E4-F8D0CF684482}" srcId="{3BCD2DD9-B737-194D-9B7E-119D39A456C4}" destId="{F55D07A9-F28D-EB45-9BAF-351D1B44A1E5}" srcOrd="2" destOrd="0" parTransId="{EB6057E8-CED5-1F48-8217-FC219BC94CE8}" sibTransId="{2C25F614-A3D4-104D-A1B9-2015C2400458}"/>
    <dgm:cxn modelId="{2DBD7E71-6830-DC4D-A5EF-78D67DFC3493}" type="presOf" srcId="{3BCD2DD9-B737-194D-9B7E-119D39A456C4}" destId="{43B7B289-7031-A64B-8D76-B8203FFCC895}" srcOrd="0" destOrd="0" presId="urn:microsoft.com/office/officeart/2005/8/layout/chevron1"/>
    <dgm:cxn modelId="{72B184A7-A037-7C41-AB56-BAAD888E23CA}" srcId="{3BCD2DD9-B737-194D-9B7E-119D39A456C4}" destId="{F6E50D1F-BF5C-7E48-891A-9C4019C51E62}" srcOrd="1" destOrd="0" parTransId="{7BD593B3-2AAA-494D-8EA2-6EE86E1806C6}" sibTransId="{6DCF9695-637F-344B-A3FC-4296753FE7E8}"/>
    <dgm:cxn modelId="{A537A5BF-F693-A844-94C5-D825BBB29402}" type="presOf" srcId="{F55D07A9-F28D-EB45-9BAF-351D1B44A1E5}" destId="{C130CC27-BAB2-4449-91F5-74042962D273}" srcOrd="0" destOrd="0" presId="urn:microsoft.com/office/officeart/2005/8/layout/chevron1"/>
    <dgm:cxn modelId="{BB424533-CD7C-C64F-8668-583DD24C1AEF}" type="presParOf" srcId="{43B7B289-7031-A64B-8D76-B8203FFCC895}" destId="{EE3057AD-2D3E-AD4E-AB91-384A86C084DD}" srcOrd="0" destOrd="0" presId="urn:microsoft.com/office/officeart/2005/8/layout/chevron1"/>
    <dgm:cxn modelId="{09C20226-CC9C-7D40-8152-FEB218515585}" type="presParOf" srcId="{43B7B289-7031-A64B-8D76-B8203FFCC895}" destId="{439A7C60-5B21-4641-8FC4-930077EBF1B9}" srcOrd="1" destOrd="0" presId="urn:microsoft.com/office/officeart/2005/8/layout/chevron1"/>
    <dgm:cxn modelId="{EC4A5D09-6983-9347-8C2C-3362916A527F}" type="presParOf" srcId="{43B7B289-7031-A64B-8D76-B8203FFCC895}" destId="{3FB4AF0C-FDD9-4946-9A4D-1F84C57ED759}" srcOrd="2" destOrd="0" presId="urn:microsoft.com/office/officeart/2005/8/layout/chevron1"/>
    <dgm:cxn modelId="{F6137B46-6C28-C640-97B0-A6874A7556C8}" type="presParOf" srcId="{43B7B289-7031-A64B-8D76-B8203FFCC895}" destId="{E0524E9F-01F1-C044-8117-DFC65F6A9745}" srcOrd="3" destOrd="0" presId="urn:microsoft.com/office/officeart/2005/8/layout/chevron1"/>
    <dgm:cxn modelId="{82C9F15A-4964-AC4E-AD3A-833FF7AF58E9}" type="presParOf" srcId="{43B7B289-7031-A64B-8D76-B8203FFCC895}" destId="{C130CC27-BAB2-4449-91F5-74042962D273}"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057AD-2D3E-AD4E-AB91-384A86C084DD}">
      <dsp:nvSpPr>
        <dsp:cNvPr id="0" name=""/>
        <dsp:cNvSpPr/>
      </dsp:nvSpPr>
      <dsp:spPr>
        <a:xfrm>
          <a:off x="2229" y="2166139"/>
          <a:ext cx="2715970" cy="1086388"/>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dirty="0">
              <a:solidFill>
                <a:schemeClr val="tx1"/>
              </a:solidFill>
            </a:rPr>
            <a:t>C</a:t>
          </a:r>
          <a:r>
            <a:rPr lang="en-US" sz="2000" b="1" kern="1200" dirty="0" err="1">
              <a:solidFill>
                <a:schemeClr val="tx1"/>
              </a:solidFill>
            </a:rPr>
            <a:t>alcium</a:t>
          </a:r>
          <a:r>
            <a:rPr lang="en-US" sz="2000" b="1" kern="1200" dirty="0">
              <a:solidFill>
                <a:schemeClr val="tx1"/>
              </a:solidFill>
            </a:rPr>
            <a:t> magnesium acetate </a:t>
          </a:r>
        </a:p>
      </dsp:txBody>
      <dsp:txXfrm>
        <a:off x="545423" y="2166139"/>
        <a:ext cx="1629582" cy="1086388"/>
      </dsp:txXfrm>
    </dsp:sp>
    <dsp:sp modelId="{3FB4AF0C-FDD9-4946-9A4D-1F84C57ED759}">
      <dsp:nvSpPr>
        <dsp:cNvPr id="0" name=""/>
        <dsp:cNvSpPr/>
      </dsp:nvSpPr>
      <dsp:spPr>
        <a:xfrm>
          <a:off x="2446603" y="2166139"/>
          <a:ext cx="2715970" cy="1086388"/>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dirty="0">
              <a:solidFill>
                <a:schemeClr val="tx1"/>
              </a:solidFill>
            </a:rPr>
            <a:t>C</a:t>
          </a:r>
          <a:r>
            <a:rPr lang="en-US" sz="2000" b="1" kern="1200" dirty="0" err="1">
              <a:solidFill>
                <a:schemeClr val="tx1"/>
              </a:solidFill>
            </a:rPr>
            <a:t>onventional</a:t>
          </a:r>
          <a:r>
            <a:rPr lang="en-US" sz="2000" b="1" kern="1200" dirty="0">
              <a:solidFill>
                <a:schemeClr val="tx1"/>
              </a:solidFill>
            </a:rPr>
            <a:t> rock salt</a:t>
          </a:r>
        </a:p>
      </dsp:txBody>
      <dsp:txXfrm>
        <a:off x="2989797" y="2166139"/>
        <a:ext cx="1629582" cy="1086388"/>
      </dsp:txXfrm>
    </dsp:sp>
    <dsp:sp modelId="{C130CC27-BAB2-4449-91F5-74042962D273}">
      <dsp:nvSpPr>
        <dsp:cNvPr id="0" name=""/>
        <dsp:cNvSpPr/>
      </dsp:nvSpPr>
      <dsp:spPr>
        <a:xfrm>
          <a:off x="4890976" y="2166139"/>
          <a:ext cx="2715970" cy="1086388"/>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dirty="0" err="1">
              <a:solidFill>
                <a:schemeClr val="tx1"/>
              </a:solidFill>
            </a:rPr>
            <a:t>NaCl</a:t>
          </a:r>
          <a:r>
            <a:rPr lang="tr-TR" sz="2000" b="1" kern="1200" dirty="0">
              <a:solidFill>
                <a:schemeClr val="tx1"/>
              </a:solidFill>
            </a:rPr>
            <a:t> </a:t>
          </a:r>
          <a:r>
            <a:rPr lang="en-US" sz="2000" b="1" kern="1200" dirty="0">
              <a:solidFill>
                <a:schemeClr val="tx1"/>
              </a:solidFill>
            </a:rPr>
            <a:t>brine</a:t>
          </a:r>
        </a:p>
      </dsp:txBody>
      <dsp:txXfrm>
        <a:off x="5434170" y="2166139"/>
        <a:ext cx="1629582" cy="108638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C19D61-BEC5-1647-8F75-6D0976836847}" type="datetimeFigureOut">
              <a:rPr lang="en-US" smtClean="0"/>
              <a:t>4/16/18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563F3-C405-9F48-B4DB-B6F17F6180F9}" type="slidenum">
              <a:rPr lang="en-US" smtClean="0"/>
              <a:t>‹#›</a:t>
            </a:fld>
            <a:endParaRPr lang="en-US"/>
          </a:p>
        </p:txBody>
      </p:sp>
    </p:spTree>
    <p:extLst>
      <p:ext uri="{BB962C8B-B14F-4D97-AF65-F5344CB8AC3E}">
        <p14:creationId xmlns:p14="http://schemas.microsoft.com/office/powerpoint/2010/main" val="1777440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a:t>
            </a:fld>
            <a:endParaRPr lang="en-US"/>
          </a:p>
        </p:txBody>
      </p:sp>
    </p:spTree>
    <p:extLst>
      <p:ext uri="{BB962C8B-B14F-4D97-AF65-F5344CB8AC3E}">
        <p14:creationId xmlns:p14="http://schemas.microsoft.com/office/powerpoint/2010/main" val="2296442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11</a:t>
            </a:fld>
            <a:endParaRPr lang="en-US"/>
          </a:p>
        </p:txBody>
      </p:sp>
    </p:spTree>
    <p:extLst>
      <p:ext uri="{BB962C8B-B14F-4D97-AF65-F5344CB8AC3E}">
        <p14:creationId xmlns:p14="http://schemas.microsoft.com/office/powerpoint/2010/main" val="101717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12</a:t>
            </a:fld>
            <a:endParaRPr lang="en-US"/>
          </a:p>
        </p:txBody>
      </p:sp>
    </p:spTree>
    <p:extLst>
      <p:ext uri="{BB962C8B-B14F-4D97-AF65-F5344CB8AC3E}">
        <p14:creationId xmlns:p14="http://schemas.microsoft.com/office/powerpoint/2010/main" val="452212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13</a:t>
            </a:fld>
            <a:endParaRPr lang="en-US"/>
          </a:p>
        </p:txBody>
      </p:sp>
    </p:spTree>
    <p:extLst>
      <p:ext uri="{BB962C8B-B14F-4D97-AF65-F5344CB8AC3E}">
        <p14:creationId xmlns:p14="http://schemas.microsoft.com/office/powerpoint/2010/main" val="594127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14</a:t>
            </a:fld>
            <a:endParaRPr lang="en-US"/>
          </a:p>
        </p:txBody>
      </p:sp>
    </p:spTree>
    <p:extLst>
      <p:ext uri="{BB962C8B-B14F-4D97-AF65-F5344CB8AC3E}">
        <p14:creationId xmlns:p14="http://schemas.microsoft.com/office/powerpoint/2010/main" val="1545087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15</a:t>
            </a:fld>
            <a:endParaRPr lang="en-US"/>
          </a:p>
        </p:txBody>
      </p:sp>
    </p:spTree>
    <p:extLst>
      <p:ext uri="{BB962C8B-B14F-4D97-AF65-F5344CB8AC3E}">
        <p14:creationId xmlns:p14="http://schemas.microsoft.com/office/powerpoint/2010/main" val="200037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18</a:t>
            </a:fld>
            <a:endParaRPr lang="en-US"/>
          </a:p>
        </p:txBody>
      </p:sp>
    </p:spTree>
    <p:extLst>
      <p:ext uri="{BB962C8B-B14F-4D97-AF65-F5344CB8AC3E}">
        <p14:creationId xmlns:p14="http://schemas.microsoft.com/office/powerpoint/2010/main" val="178506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a:t>
            </a:fld>
            <a:endParaRPr lang="en-US"/>
          </a:p>
        </p:txBody>
      </p:sp>
    </p:spTree>
    <p:extLst>
      <p:ext uri="{BB962C8B-B14F-4D97-AF65-F5344CB8AC3E}">
        <p14:creationId xmlns:p14="http://schemas.microsoft.com/office/powerpoint/2010/main" val="903515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3</a:t>
            </a:fld>
            <a:endParaRPr lang="en-US"/>
          </a:p>
        </p:txBody>
      </p:sp>
    </p:spTree>
    <p:extLst>
      <p:ext uri="{BB962C8B-B14F-4D97-AF65-F5344CB8AC3E}">
        <p14:creationId xmlns:p14="http://schemas.microsoft.com/office/powerpoint/2010/main" val="113897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4</a:t>
            </a:fld>
            <a:endParaRPr lang="en-US"/>
          </a:p>
        </p:txBody>
      </p:sp>
    </p:spTree>
    <p:extLst>
      <p:ext uri="{BB962C8B-B14F-4D97-AF65-F5344CB8AC3E}">
        <p14:creationId xmlns:p14="http://schemas.microsoft.com/office/powerpoint/2010/main" val="810532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5</a:t>
            </a:fld>
            <a:endParaRPr lang="en-US"/>
          </a:p>
        </p:txBody>
      </p:sp>
    </p:spTree>
    <p:extLst>
      <p:ext uri="{BB962C8B-B14F-4D97-AF65-F5344CB8AC3E}">
        <p14:creationId xmlns:p14="http://schemas.microsoft.com/office/powerpoint/2010/main" val="390331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6</a:t>
            </a:fld>
            <a:endParaRPr lang="en-US"/>
          </a:p>
        </p:txBody>
      </p:sp>
    </p:spTree>
    <p:extLst>
      <p:ext uri="{BB962C8B-B14F-4D97-AF65-F5344CB8AC3E}">
        <p14:creationId xmlns:p14="http://schemas.microsoft.com/office/powerpoint/2010/main" val="3411660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8</a:t>
            </a:fld>
            <a:endParaRPr lang="en-US"/>
          </a:p>
        </p:txBody>
      </p:sp>
    </p:spTree>
    <p:extLst>
      <p:ext uri="{BB962C8B-B14F-4D97-AF65-F5344CB8AC3E}">
        <p14:creationId xmlns:p14="http://schemas.microsoft.com/office/powerpoint/2010/main" val="109217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9</a:t>
            </a:fld>
            <a:endParaRPr lang="en-US"/>
          </a:p>
        </p:txBody>
      </p:sp>
    </p:spTree>
    <p:extLst>
      <p:ext uri="{BB962C8B-B14F-4D97-AF65-F5344CB8AC3E}">
        <p14:creationId xmlns:p14="http://schemas.microsoft.com/office/powerpoint/2010/main" val="597800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10</a:t>
            </a:fld>
            <a:endParaRPr lang="en-US"/>
          </a:p>
        </p:txBody>
      </p:sp>
    </p:spTree>
    <p:extLst>
      <p:ext uri="{BB962C8B-B14F-4D97-AF65-F5344CB8AC3E}">
        <p14:creationId xmlns:p14="http://schemas.microsoft.com/office/powerpoint/2010/main" val="1243396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a:t>03/2018</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LCA MODULE </a:t>
            </a:r>
            <a:r>
              <a:rPr lang="el-GR"/>
              <a:t>τ9</a:t>
            </a: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ED7B1B4-A8C6-4D4A-833E-003F20D7F6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03/2018</a:t>
            </a:r>
          </a:p>
        </p:txBody>
      </p:sp>
      <p:sp>
        <p:nvSpPr>
          <p:cNvPr id="5" name="Footer Placeholder 4"/>
          <p:cNvSpPr>
            <a:spLocks noGrp="1"/>
          </p:cNvSpPr>
          <p:nvPr>
            <p:ph type="ftr" sz="quarter" idx="11"/>
          </p:nvPr>
        </p:nvSpPr>
        <p:spPr/>
        <p:txBody>
          <a:bodyPr/>
          <a:lstStyle/>
          <a:p>
            <a:r>
              <a:rPr lang="en-US"/>
              <a:t>LCA MODULE </a:t>
            </a:r>
            <a:r>
              <a:rPr lang="el-GR"/>
              <a:t>τ9</a:t>
            </a:r>
            <a:endParaRPr lang="en-US"/>
          </a:p>
        </p:txBody>
      </p:sp>
      <p:sp>
        <p:nvSpPr>
          <p:cNvPr id="6" name="Slide Number Placeholder 5"/>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03/2018</a:t>
            </a:r>
          </a:p>
        </p:txBody>
      </p:sp>
      <p:sp>
        <p:nvSpPr>
          <p:cNvPr id="5" name="Footer Placeholder 4"/>
          <p:cNvSpPr>
            <a:spLocks noGrp="1"/>
          </p:cNvSpPr>
          <p:nvPr>
            <p:ph type="ftr" sz="quarter" idx="11"/>
          </p:nvPr>
        </p:nvSpPr>
        <p:spPr/>
        <p:txBody>
          <a:bodyPr/>
          <a:lstStyle/>
          <a:p>
            <a:r>
              <a:rPr lang="en-US"/>
              <a:t>LCA MODULE </a:t>
            </a:r>
            <a:r>
              <a:rPr lang="el-GR"/>
              <a:t>τ9</a:t>
            </a:r>
            <a:endParaRPr lang="en-US"/>
          </a:p>
        </p:txBody>
      </p:sp>
      <p:sp>
        <p:nvSpPr>
          <p:cNvPr id="6" name="Slide Number Placeholder 5"/>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a:t>03/2018</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LCA MODULE </a:t>
            </a:r>
            <a:r>
              <a:rPr lang="el-GR"/>
              <a:t>τ9</a:t>
            </a: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ED7B1B4-A8C6-4D4A-833E-003F20D7F697}" type="slidenum">
              <a:rPr lang="en-US" smtClean="0"/>
              <a:t>‹#›</a:t>
            </a:fld>
            <a:endParaRPr lang="en-US"/>
          </a:p>
        </p:txBody>
      </p:sp>
      <p:sp>
        <p:nvSpPr>
          <p:cNvPr id="7" name="Rectangle 6"/>
          <p:cNvSpPr/>
          <p:nvPr/>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03/2018</a:t>
            </a:r>
          </a:p>
        </p:txBody>
      </p:sp>
      <p:sp>
        <p:nvSpPr>
          <p:cNvPr id="5" name="Footer Placeholder 4"/>
          <p:cNvSpPr>
            <a:spLocks noGrp="1"/>
          </p:cNvSpPr>
          <p:nvPr>
            <p:ph type="ftr" sz="quarter" idx="11"/>
          </p:nvPr>
        </p:nvSpPr>
        <p:spPr/>
        <p:txBody>
          <a:bodyPr/>
          <a:lstStyle/>
          <a:p>
            <a:r>
              <a:rPr lang="en-US"/>
              <a:t>LCA MODULE </a:t>
            </a:r>
            <a:r>
              <a:rPr lang="el-GR"/>
              <a:t>τ9</a:t>
            </a:r>
            <a:endParaRPr lang="en-US"/>
          </a:p>
        </p:txBody>
      </p:sp>
      <p:sp>
        <p:nvSpPr>
          <p:cNvPr id="6" name="Slide Number Placeholder 5"/>
          <p:cNvSpPr>
            <a:spLocks noGrp="1"/>
          </p:cNvSpPr>
          <p:nvPr>
            <p:ph type="sldNum" sz="quarter" idx="12"/>
          </p:nvPr>
        </p:nvSpPr>
        <p:spPr/>
        <p:txBody>
          <a:bodyPr/>
          <a:lstStyle/>
          <a:p>
            <a:fld id="{0ED7B1B4-A8C6-4D4A-833E-003F20D7F6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03/2018</a:t>
            </a:r>
          </a:p>
        </p:txBody>
      </p:sp>
      <p:sp>
        <p:nvSpPr>
          <p:cNvPr id="6" name="Footer Placeholder 5"/>
          <p:cNvSpPr>
            <a:spLocks noGrp="1"/>
          </p:cNvSpPr>
          <p:nvPr>
            <p:ph type="ftr" sz="quarter" idx="11"/>
          </p:nvPr>
        </p:nvSpPr>
        <p:spPr/>
        <p:txBody>
          <a:bodyPr/>
          <a:lstStyle/>
          <a:p>
            <a:r>
              <a:rPr lang="en-US"/>
              <a:t>LCA MODULE </a:t>
            </a:r>
            <a:r>
              <a:rPr lang="el-GR"/>
              <a:t>τ9</a:t>
            </a:r>
            <a:endParaRPr lang="en-US"/>
          </a:p>
        </p:txBody>
      </p:sp>
      <p:sp>
        <p:nvSpPr>
          <p:cNvPr id="7" name="Slide Number Placeholder 6"/>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03/2018</a:t>
            </a:r>
          </a:p>
        </p:txBody>
      </p:sp>
      <p:sp>
        <p:nvSpPr>
          <p:cNvPr id="8" name="Footer Placeholder 7"/>
          <p:cNvSpPr>
            <a:spLocks noGrp="1"/>
          </p:cNvSpPr>
          <p:nvPr>
            <p:ph type="ftr" sz="quarter" idx="11"/>
          </p:nvPr>
        </p:nvSpPr>
        <p:spPr/>
        <p:txBody>
          <a:bodyPr/>
          <a:lstStyle/>
          <a:p>
            <a:r>
              <a:rPr lang="en-US"/>
              <a:t>LCA MODULE </a:t>
            </a:r>
            <a:r>
              <a:rPr lang="el-GR"/>
              <a:t>τ9</a:t>
            </a:r>
            <a:endParaRPr lang="en-US"/>
          </a:p>
        </p:txBody>
      </p:sp>
      <p:sp>
        <p:nvSpPr>
          <p:cNvPr id="9" name="Slide Number Placeholder 8"/>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03/2018</a:t>
            </a:r>
          </a:p>
        </p:txBody>
      </p:sp>
      <p:sp>
        <p:nvSpPr>
          <p:cNvPr id="4" name="Footer Placeholder 3"/>
          <p:cNvSpPr>
            <a:spLocks noGrp="1"/>
          </p:cNvSpPr>
          <p:nvPr>
            <p:ph type="ftr" sz="quarter" idx="11"/>
          </p:nvPr>
        </p:nvSpPr>
        <p:spPr/>
        <p:txBody>
          <a:bodyPr/>
          <a:lstStyle/>
          <a:p>
            <a:r>
              <a:rPr lang="en-US"/>
              <a:t>LCA MODULE </a:t>
            </a:r>
            <a:r>
              <a:rPr lang="el-GR"/>
              <a:t>τ9</a:t>
            </a:r>
            <a:endParaRPr lang="en-US"/>
          </a:p>
        </p:txBody>
      </p:sp>
      <p:sp>
        <p:nvSpPr>
          <p:cNvPr id="5" name="Slide Number Placeholder 4"/>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03/2018</a:t>
            </a:r>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LCA MODULE </a:t>
            </a:r>
            <a:r>
              <a:rPr lang="el-GR"/>
              <a:t>τ9</a:t>
            </a:r>
            <a:endParaRPr lang="en-US"/>
          </a:p>
        </p:txBody>
      </p:sp>
      <p:sp>
        <p:nvSpPr>
          <p:cNvPr id="9" name="Slide Number Placeholder 8"/>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180714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flipH="1">
            <a:off x="1807163" y="0"/>
            <a:ext cx="107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9045" y="594359"/>
            <a:ext cx="1672814" cy="2286000"/>
          </a:xfrm>
        </p:spPr>
        <p:txBody>
          <a:bodyPr anchor="b">
            <a:normAutofit/>
          </a:bodyPr>
          <a:lstStyle>
            <a:lvl1pPr>
              <a:defRPr sz="3600" b="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793" y="2980510"/>
            <a:ext cx="178037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a:t>03/2018</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LCA MODULE </a:t>
            </a:r>
            <a:r>
              <a:rPr lang="el-GR"/>
              <a:t>τ9</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D7B1B4-A8C6-4D4A-833E-003F20D7F697}" type="slidenum">
              <a:rPr lang="en-US" smtClean="0"/>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03/2018</a:t>
            </a:r>
          </a:p>
        </p:txBody>
      </p:sp>
      <p:sp>
        <p:nvSpPr>
          <p:cNvPr id="6" name="Footer Placeholder 5"/>
          <p:cNvSpPr>
            <a:spLocks noGrp="1"/>
          </p:cNvSpPr>
          <p:nvPr>
            <p:ph type="ftr" sz="quarter" idx="11"/>
          </p:nvPr>
        </p:nvSpPr>
        <p:spPr/>
        <p:txBody>
          <a:bodyPr/>
          <a:lstStyle/>
          <a:p>
            <a:r>
              <a:rPr lang="en-US"/>
              <a:t>LCA MODULE </a:t>
            </a:r>
            <a:r>
              <a:rPr lang="el-GR"/>
              <a:t>τ9</a:t>
            </a:r>
            <a:endParaRPr lang="en-US"/>
          </a:p>
        </p:txBody>
      </p:sp>
      <p:sp>
        <p:nvSpPr>
          <p:cNvPr id="7" name="Slide Number Placeholder 6"/>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03/2018</a:t>
            </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LCA MODULE </a:t>
            </a:r>
            <a:r>
              <a:rPr lang="el-GR"/>
              <a:t>τ9</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ED7B1B4-A8C6-4D4A-833E-003F20D7F69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979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5.tif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slideLayout" Target="../slideLayouts/slideLayout2.xml"/><Relationship Id="rId7" Type="http://schemas.openxmlformats.org/officeDocument/2006/relationships/image" Target="../media/image18.tif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notesSlide" Target="../notesSlides/notesSlide10.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globalspec.com/learnmore/manufacturing_process_equipment/cleaning_surface_preparation/antiicers_deicers_chemical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tiff"/><Relationship Id="rId5" Type="http://schemas.openxmlformats.org/officeDocument/2006/relationships/image" Target="../media/image2.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tif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9.tif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2.tif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a:t>Welcome to the Life Cycle Assessment (LCA) Learning Module Series</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Liv Haselbach	   </a:t>
            </a:r>
            <a:r>
              <a:rPr lang="en-US" sz="3200" dirty="0" err="1"/>
              <a:t>Sila</a:t>
            </a:r>
            <a:r>
              <a:rPr lang="en-US" sz="3200" dirty="0"/>
              <a:t> </a:t>
            </a:r>
            <a:r>
              <a:rPr lang="en-US" sz="3200" dirty="0" err="1"/>
              <a:t>Temizel</a:t>
            </a:r>
            <a:r>
              <a:rPr lang="en-US" sz="3200" dirty="0"/>
              <a:t> </a:t>
            </a:r>
            <a:r>
              <a:rPr lang="en-US" sz="3200" dirty="0" err="1"/>
              <a:t>Sekeryan</a:t>
            </a:r>
            <a:endParaRPr lang="en-US" sz="3200" dirty="0"/>
          </a:p>
          <a:p>
            <a:endParaRPr lang="en-US" sz="3200" dirty="0"/>
          </a:p>
        </p:txBody>
      </p:sp>
      <p:sp>
        <p:nvSpPr>
          <p:cNvPr id="5" name="Subtitle 2"/>
          <p:cNvSpPr txBox="1">
            <a:spLocks/>
          </p:cNvSpPr>
          <p:nvPr/>
        </p:nvSpPr>
        <p:spPr>
          <a:xfrm>
            <a:off x="0" y="3977315"/>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For current modules email </a:t>
            </a:r>
            <a:r>
              <a:rPr lang="en-US" dirty="0" err="1"/>
              <a:t>lhaselbach@lamar.edu</a:t>
            </a:r>
            <a:r>
              <a:rPr lang="en-US" dirty="0"/>
              <a:t> or visit </a:t>
            </a:r>
            <a:r>
              <a:rPr lang="en-US" dirty="0" err="1"/>
              <a:t>cem.uaf.edu</a:t>
            </a:r>
            <a:r>
              <a:rPr lang="en-US" dirty="0"/>
              <a:t>/</a:t>
            </a:r>
            <a:r>
              <a:rPr lang="en-US" dirty="0" err="1"/>
              <a:t>CESTiCC</a:t>
            </a:r>
            <a:r>
              <a:rPr lang="en-US" dirty="0"/>
              <a:t> or https://engineering.lamar.edu/civil/faculty/haselbach/research.html    </a:t>
            </a:r>
          </a:p>
        </p:txBody>
      </p:sp>
      <p:sp>
        <p:nvSpPr>
          <p:cNvPr id="7" name="Subtitle 2"/>
          <p:cNvSpPr txBox="1">
            <a:spLocks/>
          </p:cNvSpPr>
          <p:nvPr/>
        </p:nvSpPr>
        <p:spPr>
          <a:xfrm>
            <a:off x="0" y="5118456"/>
            <a:ext cx="12192000" cy="12407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a:t>Acknowledgements:</a:t>
            </a:r>
          </a:p>
          <a:p>
            <a:pPr algn="ctr"/>
            <a:r>
              <a:rPr lang="en-US" dirty="0" err="1"/>
              <a:t>CEST</a:t>
            </a:r>
            <a:r>
              <a:rPr lang="en-US" cap="none" dirty="0" err="1"/>
              <a:t>i</a:t>
            </a:r>
            <a:r>
              <a:rPr lang="en-US" dirty="0" err="1"/>
              <a:t>CC</a:t>
            </a:r>
            <a:r>
              <a:rPr lang="en-US" dirty="0"/>
              <a:t>	Washington State and </a:t>
            </a:r>
            <a:r>
              <a:rPr lang="en-US" dirty="0" err="1"/>
              <a:t>LAmar</a:t>
            </a:r>
            <a:r>
              <a:rPr lang="en-US" dirty="0"/>
              <a:t> Universitıes</a:t>
            </a:r>
          </a:p>
        </p:txBody>
      </p:sp>
      <p:sp>
        <p:nvSpPr>
          <p:cNvPr id="11" name="Date Placeholder 10"/>
          <p:cNvSpPr>
            <a:spLocks noGrp="1"/>
          </p:cNvSpPr>
          <p:nvPr>
            <p:ph type="dt" sz="half" idx="10"/>
          </p:nvPr>
        </p:nvSpPr>
        <p:spPr/>
        <p:txBody>
          <a:bodyPr/>
          <a:lstStyle/>
          <a:p>
            <a:r>
              <a:rPr lang="en-US"/>
              <a:t>03/2018</a:t>
            </a:r>
          </a:p>
        </p:txBody>
      </p:sp>
      <p:sp>
        <p:nvSpPr>
          <p:cNvPr id="12" name="Footer Placeholder 7">
            <a:extLst>
              <a:ext uri="{FF2B5EF4-FFF2-40B4-BE49-F238E27FC236}">
                <a16:creationId xmlns:a16="http://schemas.microsoft.com/office/drawing/2014/main" id="{F14CCFFF-97BB-CE4B-823D-653485E95758}"/>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sp>
        <p:nvSpPr>
          <p:cNvPr id="3" name="Slide Number Placeholder 2">
            <a:extLst>
              <a:ext uri="{FF2B5EF4-FFF2-40B4-BE49-F238E27FC236}">
                <a16:creationId xmlns:a16="http://schemas.microsoft.com/office/drawing/2014/main" id="{C43788B2-A06E-774E-9614-1C05443C5873}"/>
              </a:ext>
            </a:extLst>
          </p:cNvPr>
          <p:cNvSpPr>
            <a:spLocks noGrp="1"/>
          </p:cNvSpPr>
          <p:nvPr>
            <p:ph type="sldNum" sz="quarter" idx="12"/>
          </p:nvPr>
        </p:nvSpPr>
        <p:spPr/>
        <p:txBody>
          <a:bodyPr/>
          <a:lstStyle/>
          <a:p>
            <a:fld id="{0ED7B1B4-A8C6-4D4A-833E-003F20D7F697}" type="slidenum">
              <a:rPr lang="en-US" smtClean="0"/>
              <a:t>1</a:t>
            </a:fld>
            <a:endParaRPr lang="en-US"/>
          </a:p>
        </p:txBody>
      </p:sp>
      <p:pic>
        <p:nvPicPr>
          <p:cNvPr id="6" name="Audio 5">
            <a:hlinkClick r:id="" action="ppaction://media"/>
            <a:extLst>
              <a:ext uri="{FF2B5EF4-FFF2-40B4-BE49-F238E27FC236}">
                <a16:creationId xmlns:a16="http://schemas.microsoft.com/office/drawing/2014/main" id="{5F864E39-7CF0-674C-993C-9D05BEB15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44188540"/>
      </p:ext>
    </p:extLst>
  </p:cSld>
  <p:clrMapOvr>
    <a:masterClrMapping/>
  </p:clrMapOvr>
  <mc:AlternateContent xmlns:mc="http://schemas.openxmlformats.org/markup-compatibility/2006" xmlns:p14="http://schemas.microsoft.com/office/powerpoint/2010/main">
    <mc:Choice Requires="p14">
      <p:transition spd="slow" p14:dur="2000" advTm="19206"/>
    </mc:Choice>
    <mc:Fallback xmlns="">
      <p:transition spd="slow" advTm="19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95B31-55A4-6A48-A4D1-2359A86DF5F1}"/>
              </a:ext>
            </a:extLst>
          </p:cNvPr>
          <p:cNvSpPr>
            <a:spLocks noGrp="1"/>
          </p:cNvSpPr>
          <p:nvPr>
            <p:ph type="title"/>
          </p:nvPr>
        </p:nvSpPr>
        <p:spPr>
          <a:xfrm>
            <a:off x="688489" y="275846"/>
            <a:ext cx="11184856" cy="885981"/>
          </a:xfrm>
        </p:spPr>
        <p:txBody>
          <a:bodyPr>
            <a:normAutofit/>
          </a:bodyPr>
          <a:lstStyle/>
          <a:p>
            <a:r>
              <a:rPr lang="tr-TR" sz="4300" dirty="0" err="1"/>
              <a:t>Environmental</a:t>
            </a:r>
            <a:r>
              <a:rPr lang="tr-TR" sz="4300" dirty="0"/>
              <a:t> </a:t>
            </a:r>
            <a:r>
              <a:rPr lang="tr-TR" sz="4300" dirty="0" err="1"/>
              <a:t>Impacts</a:t>
            </a:r>
            <a:r>
              <a:rPr lang="tr-TR" sz="4300" dirty="0"/>
              <a:t> of </a:t>
            </a:r>
            <a:r>
              <a:rPr lang="tr-TR" sz="4300" dirty="0" err="1"/>
              <a:t>Deicers</a:t>
            </a:r>
            <a:endParaRPr lang="en-US" sz="4300" dirty="0"/>
          </a:p>
        </p:txBody>
      </p:sp>
      <p:graphicFrame>
        <p:nvGraphicFramePr>
          <p:cNvPr id="5" name="Content Placeholder 4">
            <a:extLst>
              <a:ext uri="{FF2B5EF4-FFF2-40B4-BE49-F238E27FC236}">
                <a16:creationId xmlns:a16="http://schemas.microsoft.com/office/drawing/2014/main" id="{733607BE-43A3-DA4F-90F7-66D403C1EE9F}"/>
              </a:ext>
            </a:extLst>
          </p:cNvPr>
          <p:cNvGraphicFramePr>
            <a:graphicFrameLocks noGrp="1"/>
          </p:cNvGraphicFramePr>
          <p:nvPr>
            <p:ph idx="1"/>
            <p:extLst>
              <p:ext uri="{D42A27DB-BD31-4B8C-83A1-F6EECF244321}">
                <p14:modId xmlns:p14="http://schemas.microsoft.com/office/powerpoint/2010/main" val="1871392774"/>
              </p:ext>
            </p:extLst>
          </p:nvPr>
        </p:nvGraphicFramePr>
        <p:xfrm>
          <a:off x="619214" y="1402885"/>
          <a:ext cx="8483220" cy="4554568"/>
        </p:xfrm>
        <a:graphic>
          <a:graphicData uri="http://schemas.openxmlformats.org/drawingml/2006/table">
            <a:tbl>
              <a:tblPr firstRow="1" bandRow="1">
                <a:tableStyleId>{5C22544A-7EE6-4342-B048-85BDC9FD1C3A}</a:tableStyleId>
              </a:tblPr>
              <a:tblGrid>
                <a:gridCol w="1295561">
                  <a:extLst>
                    <a:ext uri="{9D8B030D-6E8A-4147-A177-3AD203B41FA5}">
                      <a16:colId xmlns:a16="http://schemas.microsoft.com/office/drawing/2014/main" val="1026154271"/>
                    </a:ext>
                  </a:extLst>
                </a:gridCol>
                <a:gridCol w="7187659">
                  <a:extLst>
                    <a:ext uri="{9D8B030D-6E8A-4147-A177-3AD203B41FA5}">
                      <a16:colId xmlns:a16="http://schemas.microsoft.com/office/drawing/2014/main" val="1894319686"/>
                    </a:ext>
                  </a:extLst>
                </a:gridCol>
              </a:tblGrid>
              <a:tr h="420163">
                <a:tc>
                  <a:txBody>
                    <a:bodyPr/>
                    <a:lstStyle/>
                    <a:p>
                      <a:r>
                        <a:rPr lang="tr-TR" sz="1900" noProof="0" dirty="0" err="1"/>
                        <a:t>To</a:t>
                      </a:r>
                      <a:r>
                        <a:rPr lang="tr-TR" sz="1900" noProof="0" dirty="0"/>
                        <a:t>:</a:t>
                      </a:r>
                      <a:endParaRPr lang="en-US" sz="1900" noProof="0" dirty="0"/>
                    </a:p>
                  </a:txBody>
                  <a:tcPr/>
                </a:tc>
                <a:tc>
                  <a:txBody>
                    <a:bodyPr/>
                    <a:lstStyle/>
                    <a:p>
                      <a:r>
                        <a:rPr lang="en-US" sz="1900" noProof="0"/>
                        <a:t>Summary of environmental impacts</a:t>
                      </a:r>
                    </a:p>
                  </a:txBody>
                  <a:tcPr/>
                </a:tc>
                <a:extLst>
                  <a:ext uri="{0D108BD9-81ED-4DB2-BD59-A6C34878D82A}">
                    <a16:rowId xmlns:a16="http://schemas.microsoft.com/office/drawing/2014/main" val="3998601270"/>
                  </a:ext>
                </a:extLst>
              </a:tr>
              <a:tr h="1697459">
                <a:tc>
                  <a:txBody>
                    <a:bodyPr/>
                    <a:lstStyle/>
                    <a:p>
                      <a:r>
                        <a:rPr lang="en-US" sz="1900" b="1" noProof="0"/>
                        <a:t>Soil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noProof="0" dirty="0">
                          <a:solidFill>
                            <a:schemeClr val="dk1"/>
                          </a:solidFill>
                          <a:effectLst/>
                          <a:latin typeface="+mn-lt"/>
                          <a:ea typeface="+mn-ea"/>
                          <a:cs typeface="+mn-cs"/>
                        </a:rPr>
                        <a:t>Cl, Ca, and K can activate heavy metals. Na may reduce soil permeability and increase soil density by accumulation in soil. Ca may cause increasing soil permeability and aeration. Mg may increase soil stability and permeability. </a:t>
                      </a:r>
                      <a:r>
                        <a:rPr lang="en-US" sz="1900" kern="1200" noProof="0" dirty="0" err="1">
                          <a:solidFill>
                            <a:schemeClr val="dk1"/>
                          </a:solidFill>
                          <a:effectLst/>
                          <a:latin typeface="+mn-lt"/>
                          <a:ea typeface="+mn-ea"/>
                          <a:cs typeface="+mn-cs"/>
                        </a:rPr>
                        <a:t>NaCl</a:t>
                      </a:r>
                      <a:r>
                        <a:rPr lang="en-US" sz="1900" kern="1200" noProof="0" dirty="0">
                          <a:solidFill>
                            <a:schemeClr val="dk1"/>
                          </a:solidFill>
                          <a:effectLst/>
                          <a:latin typeface="+mn-lt"/>
                          <a:ea typeface="+mn-ea"/>
                          <a:cs typeface="+mn-cs"/>
                        </a:rPr>
                        <a:t> can reduce soil fertility, which may cause reduced plant growth and erosion.</a:t>
                      </a:r>
                      <a:endParaRPr lang="en-US" sz="1900" noProof="0" dirty="0"/>
                    </a:p>
                  </a:txBody>
                  <a:tcPr/>
                </a:tc>
                <a:extLst>
                  <a:ext uri="{0D108BD9-81ED-4DB2-BD59-A6C34878D82A}">
                    <a16:rowId xmlns:a16="http://schemas.microsoft.com/office/drawing/2014/main" val="1741021192"/>
                  </a:ext>
                </a:extLst>
              </a:tr>
              <a:tr h="1058811">
                <a:tc>
                  <a:txBody>
                    <a:bodyPr/>
                    <a:lstStyle/>
                    <a:p>
                      <a:r>
                        <a:rPr lang="en-US" sz="1900" b="1" noProof="0"/>
                        <a:t>Flora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noProof="0" dirty="0">
                          <a:solidFill>
                            <a:schemeClr val="dk1"/>
                          </a:solidFill>
                          <a:effectLst/>
                          <a:latin typeface="+mn-lt"/>
                          <a:ea typeface="+mn-ea"/>
                          <a:cs typeface="+mn-cs"/>
                        </a:rPr>
                        <a:t>Cl contact with leaves may cause browning, and wrinkling. Salt tolerant species are recommended for roadside vegetation just in case chloride salts are used.</a:t>
                      </a:r>
                      <a:endParaRPr lang="en-US" sz="1900" noProof="0" dirty="0"/>
                    </a:p>
                  </a:txBody>
                  <a:tcPr/>
                </a:tc>
                <a:extLst>
                  <a:ext uri="{0D108BD9-81ED-4DB2-BD59-A6C34878D82A}">
                    <a16:rowId xmlns:a16="http://schemas.microsoft.com/office/drawing/2014/main" val="2395325497"/>
                  </a:ext>
                </a:extLst>
              </a:tr>
              <a:tr h="1378135">
                <a:tc>
                  <a:txBody>
                    <a:bodyPr/>
                    <a:lstStyle/>
                    <a:p>
                      <a:r>
                        <a:rPr lang="en-US" sz="1900" b="1" kern="1200" noProof="0" dirty="0">
                          <a:solidFill>
                            <a:schemeClr val="dk1"/>
                          </a:solidFill>
                          <a:latin typeface="+mn-lt"/>
                          <a:ea typeface="+mn-ea"/>
                          <a:cs typeface="+mn-cs"/>
                        </a:rPr>
                        <a:t>Fauna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noProof="0" dirty="0">
                          <a:solidFill>
                            <a:schemeClr val="dk1"/>
                          </a:solidFill>
                          <a:effectLst/>
                          <a:latin typeface="+mn-lt"/>
                          <a:ea typeface="+mn-ea"/>
                          <a:cs typeface="+mn-cs"/>
                        </a:rPr>
                        <a:t>There are no adverse effects when ingested </a:t>
                      </a:r>
                      <a:r>
                        <a:rPr lang="tr-TR" sz="1900" kern="1200" noProof="0" dirty="0">
                          <a:solidFill>
                            <a:schemeClr val="dk1"/>
                          </a:solidFill>
                          <a:effectLst/>
                          <a:latin typeface="+mn-lt"/>
                          <a:ea typeface="+mn-ea"/>
                          <a:cs typeface="+mn-cs"/>
                        </a:rPr>
                        <a:t>in </a:t>
                      </a:r>
                      <a:r>
                        <a:rPr lang="en-US" sz="1900" kern="1200" noProof="0" dirty="0">
                          <a:solidFill>
                            <a:schemeClr val="dk1"/>
                          </a:solidFill>
                          <a:effectLst/>
                          <a:latin typeface="+mn-lt"/>
                          <a:ea typeface="+mn-ea"/>
                          <a:cs typeface="+mn-cs"/>
                        </a:rPr>
                        <a:t>low concentrations (less than 250mg/L). High amounts and direct ingestion of deicers by mammals and birds may cause behavior changes due to toxicity. If used on roadways, this may lead to increased wildlife–vehicle conflict.</a:t>
                      </a:r>
                      <a:endParaRPr lang="en-US" sz="1900" noProof="0" dirty="0"/>
                    </a:p>
                  </a:txBody>
                  <a:tcPr/>
                </a:tc>
                <a:extLst>
                  <a:ext uri="{0D108BD9-81ED-4DB2-BD59-A6C34878D82A}">
                    <a16:rowId xmlns:a16="http://schemas.microsoft.com/office/drawing/2014/main" val="1446361524"/>
                  </a:ext>
                </a:extLst>
              </a:tr>
            </a:tbl>
          </a:graphicData>
        </a:graphic>
      </p:graphicFrame>
      <p:sp>
        <p:nvSpPr>
          <p:cNvPr id="4" name="Date Placeholder 3">
            <a:extLst>
              <a:ext uri="{FF2B5EF4-FFF2-40B4-BE49-F238E27FC236}">
                <a16:creationId xmlns:a16="http://schemas.microsoft.com/office/drawing/2014/main" id="{BCC6A22F-1D25-6548-900E-B5D46440235B}"/>
              </a:ext>
            </a:extLst>
          </p:cNvPr>
          <p:cNvSpPr>
            <a:spLocks noGrp="1"/>
          </p:cNvSpPr>
          <p:nvPr>
            <p:ph type="dt" sz="half" idx="10"/>
          </p:nvPr>
        </p:nvSpPr>
        <p:spPr/>
        <p:txBody>
          <a:bodyPr/>
          <a:lstStyle/>
          <a:p>
            <a:r>
              <a:rPr lang="en-US"/>
              <a:t>03/2018</a:t>
            </a:r>
          </a:p>
        </p:txBody>
      </p:sp>
      <p:sp>
        <p:nvSpPr>
          <p:cNvPr id="6" name="Slide Number Placeholder 5">
            <a:extLst>
              <a:ext uri="{FF2B5EF4-FFF2-40B4-BE49-F238E27FC236}">
                <a16:creationId xmlns:a16="http://schemas.microsoft.com/office/drawing/2014/main" id="{3B7DF113-032D-BF4A-A400-8B09E168EA81}"/>
              </a:ext>
            </a:extLst>
          </p:cNvPr>
          <p:cNvSpPr>
            <a:spLocks noGrp="1"/>
          </p:cNvSpPr>
          <p:nvPr>
            <p:ph type="sldNum" sz="quarter" idx="12"/>
          </p:nvPr>
        </p:nvSpPr>
        <p:spPr/>
        <p:txBody>
          <a:bodyPr/>
          <a:lstStyle/>
          <a:p>
            <a:fld id="{0ED7B1B4-A8C6-4D4A-833E-003F20D7F697}" type="slidenum">
              <a:rPr lang="en-US" smtClean="0"/>
              <a:t>10</a:t>
            </a:fld>
            <a:endParaRPr lang="en-US"/>
          </a:p>
        </p:txBody>
      </p:sp>
      <p:sp>
        <p:nvSpPr>
          <p:cNvPr id="7" name="Footer Placeholder 7">
            <a:extLst>
              <a:ext uri="{FF2B5EF4-FFF2-40B4-BE49-F238E27FC236}">
                <a16:creationId xmlns:a16="http://schemas.microsoft.com/office/drawing/2014/main" id="{5CEC2F5F-3D24-2A43-AEDB-910745348265}"/>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pic>
        <p:nvPicPr>
          <p:cNvPr id="8" name="Picture 7">
            <a:extLst>
              <a:ext uri="{FF2B5EF4-FFF2-40B4-BE49-F238E27FC236}">
                <a16:creationId xmlns:a16="http://schemas.microsoft.com/office/drawing/2014/main" id="{C3E74138-B768-3948-B685-B6F451949D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38341" y="1332217"/>
            <a:ext cx="2050474" cy="1551151"/>
          </a:xfrm>
          <a:prstGeom prst="rect">
            <a:avLst/>
          </a:prstGeom>
        </p:spPr>
      </p:pic>
      <p:pic>
        <p:nvPicPr>
          <p:cNvPr id="9" name="Picture 8">
            <a:extLst>
              <a:ext uri="{FF2B5EF4-FFF2-40B4-BE49-F238E27FC236}">
                <a16:creationId xmlns:a16="http://schemas.microsoft.com/office/drawing/2014/main" id="{3D0C2A6B-3741-5A47-B41B-A2623C04A4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20396" y="3080932"/>
            <a:ext cx="2050474" cy="1281546"/>
          </a:xfrm>
          <a:prstGeom prst="rect">
            <a:avLst/>
          </a:prstGeom>
        </p:spPr>
      </p:pic>
      <p:sp>
        <p:nvSpPr>
          <p:cNvPr id="10" name="Rectangle 9">
            <a:extLst>
              <a:ext uri="{FF2B5EF4-FFF2-40B4-BE49-F238E27FC236}">
                <a16:creationId xmlns:a16="http://schemas.microsoft.com/office/drawing/2014/main" id="{8803FBEE-52A3-5E43-8423-A1F17779FF30}"/>
              </a:ext>
            </a:extLst>
          </p:cNvPr>
          <p:cNvSpPr/>
          <p:nvPr/>
        </p:nvSpPr>
        <p:spPr>
          <a:xfrm rot="16200000">
            <a:off x="10730243" y="3604980"/>
            <a:ext cx="1732013" cy="307777"/>
          </a:xfrm>
          <a:prstGeom prst="rect">
            <a:avLst/>
          </a:prstGeom>
        </p:spPr>
        <p:txBody>
          <a:bodyPr wrap="none">
            <a:spAutoFit/>
          </a:bodyPr>
          <a:lstStyle/>
          <a:p>
            <a:r>
              <a:rPr lang="en-US" sz="1400" dirty="0" err="1">
                <a:solidFill>
                  <a:schemeClr val="bg1">
                    <a:lumMod val="50000"/>
                  </a:schemeClr>
                </a:solidFill>
              </a:rPr>
              <a:t>www.bitkicenter.com</a:t>
            </a:r>
            <a:endParaRPr lang="en-US" sz="1400" dirty="0">
              <a:solidFill>
                <a:schemeClr val="bg1">
                  <a:lumMod val="50000"/>
                </a:schemeClr>
              </a:solidFill>
            </a:endParaRPr>
          </a:p>
        </p:txBody>
      </p:sp>
      <p:sp>
        <p:nvSpPr>
          <p:cNvPr id="11" name="Rectangle 10">
            <a:extLst>
              <a:ext uri="{FF2B5EF4-FFF2-40B4-BE49-F238E27FC236}">
                <a16:creationId xmlns:a16="http://schemas.microsoft.com/office/drawing/2014/main" id="{ECBB72E7-A5E7-E64E-93EA-567A499F2090}"/>
              </a:ext>
            </a:extLst>
          </p:cNvPr>
          <p:cNvSpPr/>
          <p:nvPr/>
        </p:nvSpPr>
        <p:spPr>
          <a:xfrm rot="16200000">
            <a:off x="10730242" y="1878952"/>
            <a:ext cx="1732013" cy="307777"/>
          </a:xfrm>
          <a:prstGeom prst="rect">
            <a:avLst/>
          </a:prstGeom>
        </p:spPr>
        <p:txBody>
          <a:bodyPr wrap="none">
            <a:spAutoFit/>
          </a:bodyPr>
          <a:lstStyle/>
          <a:p>
            <a:r>
              <a:rPr lang="en-US" sz="1400" dirty="0" err="1">
                <a:solidFill>
                  <a:schemeClr val="bg1">
                    <a:lumMod val="50000"/>
                  </a:schemeClr>
                </a:solidFill>
              </a:rPr>
              <a:t>technology.nasa.gov</a:t>
            </a:r>
            <a:endParaRPr lang="en-US" sz="1400" dirty="0">
              <a:solidFill>
                <a:schemeClr val="bg1">
                  <a:lumMod val="50000"/>
                </a:schemeClr>
              </a:solidFill>
            </a:endParaRPr>
          </a:p>
        </p:txBody>
      </p:sp>
      <p:pic>
        <p:nvPicPr>
          <p:cNvPr id="13" name="Picture 12">
            <a:extLst>
              <a:ext uri="{FF2B5EF4-FFF2-40B4-BE49-F238E27FC236}">
                <a16:creationId xmlns:a16="http://schemas.microsoft.com/office/drawing/2014/main" id="{95C98AD5-ADA2-A448-90DC-216CF2058F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20396" y="4560042"/>
            <a:ext cx="2050474" cy="1501973"/>
          </a:xfrm>
          <a:prstGeom prst="rect">
            <a:avLst/>
          </a:prstGeom>
        </p:spPr>
      </p:pic>
      <p:sp>
        <p:nvSpPr>
          <p:cNvPr id="14" name="Rectangle 13">
            <a:extLst>
              <a:ext uri="{FF2B5EF4-FFF2-40B4-BE49-F238E27FC236}">
                <a16:creationId xmlns:a16="http://schemas.microsoft.com/office/drawing/2014/main" id="{8DDA35A1-6F9A-614A-983B-802F70437016}"/>
              </a:ext>
            </a:extLst>
          </p:cNvPr>
          <p:cNvSpPr/>
          <p:nvPr/>
        </p:nvSpPr>
        <p:spPr>
          <a:xfrm rot="16200000">
            <a:off x="10816528" y="5252194"/>
            <a:ext cx="1562415" cy="307777"/>
          </a:xfrm>
          <a:prstGeom prst="rect">
            <a:avLst/>
          </a:prstGeom>
        </p:spPr>
        <p:txBody>
          <a:bodyPr wrap="none">
            <a:spAutoFit/>
          </a:bodyPr>
          <a:lstStyle/>
          <a:p>
            <a:r>
              <a:rPr lang="en-US" sz="1400" dirty="0" err="1">
                <a:solidFill>
                  <a:schemeClr val="bg1">
                    <a:lumMod val="50000"/>
                  </a:schemeClr>
                </a:solidFill>
              </a:rPr>
              <a:t>www.fhwa.dot.gov</a:t>
            </a:r>
            <a:endParaRPr lang="en-US" sz="1400" dirty="0">
              <a:solidFill>
                <a:schemeClr val="bg1">
                  <a:lumMod val="50000"/>
                </a:schemeClr>
              </a:solidFill>
            </a:endParaRPr>
          </a:p>
        </p:txBody>
      </p:sp>
      <p:sp>
        <p:nvSpPr>
          <p:cNvPr id="17" name="TextBox 16">
            <a:extLst>
              <a:ext uri="{FF2B5EF4-FFF2-40B4-BE49-F238E27FC236}">
                <a16:creationId xmlns:a16="http://schemas.microsoft.com/office/drawing/2014/main" id="{55636141-081C-504B-988A-178439071BDC}"/>
              </a:ext>
            </a:extLst>
          </p:cNvPr>
          <p:cNvSpPr txBox="1"/>
          <p:nvPr/>
        </p:nvSpPr>
        <p:spPr>
          <a:xfrm>
            <a:off x="319957" y="6102360"/>
            <a:ext cx="9825575" cy="276999"/>
          </a:xfrm>
          <a:prstGeom prst="rect">
            <a:avLst/>
          </a:prstGeom>
          <a:noFill/>
        </p:spPr>
        <p:txBody>
          <a:bodyPr wrap="none" rtlCol="0">
            <a:spAutoFit/>
          </a:bodyPr>
          <a:lstStyle/>
          <a:p>
            <a:r>
              <a:rPr lang="tr-TR" sz="1200" dirty="0"/>
              <a:t>Fay, L., </a:t>
            </a:r>
            <a:r>
              <a:rPr lang="tr-TR" sz="1200" dirty="0" err="1"/>
              <a:t>Shi</a:t>
            </a:r>
            <a:r>
              <a:rPr lang="tr-TR" sz="1200" dirty="0"/>
              <a:t>, X. (2012). </a:t>
            </a:r>
            <a:r>
              <a:rPr lang="tr-TR" sz="1200" dirty="0" err="1"/>
              <a:t>Environmental</a:t>
            </a:r>
            <a:r>
              <a:rPr lang="tr-TR" sz="1200" dirty="0"/>
              <a:t> </a:t>
            </a:r>
            <a:r>
              <a:rPr lang="tr-TR" sz="1200" dirty="0" err="1"/>
              <a:t>Impacts</a:t>
            </a:r>
            <a:r>
              <a:rPr lang="tr-TR" sz="1200" dirty="0"/>
              <a:t> of </a:t>
            </a:r>
            <a:r>
              <a:rPr lang="tr-TR" sz="1200" dirty="0" err="1"/>
              <a:t>Chemicals</a:t>
            </a:r>
            <a:r>
              <a:rPr lang="tr-TR" sz="1200" dirty="0"/>
              <a:t> </a:t>
            </a:r>
            <a:r>
              <a:rPr lang="tr-TR" sz="1200" dirty="0" err="1"/>
              <a:t>for</a:t>
            </a:r>
            <a:r>
              <a:rPr lang="tr-TR" sz="1200" dirty="0"/>
              <a:t> </a:t>
            </a:r>
            <a:r>
              <a:rPr lang="tr-TR" sz="1200" dirty="0" err="1"/>
              <a:t>Snow</a:t>
            </a:r>
            <a:r>
              <a:rPr lang="tr-TR" sz="1200" dirty="0"/>
              <a:t> </a:t>
            </a:r>
            <a:r>
              <a:rPr lang="tr-TR" sz="1200" dirty="0" err="1"/>
              <a:t>and</a:t>
            </a:r>
            <a:r>
              <a:rPr lang="tr-TR" sz="1200" dirty="0"/>
              <a:t> </a:t>
            </a:r>
            <a:r>
              <a:rPr lang="tr-TR" sz="1200" dirty="0" err="1"/>
              <a:t>IceControl</a:t>
            </a:r>
            <a:r>
              <a:rPr lang="tr-TR" sz="1200" dirty="0"/>
              <a:t>: </a:t>
            </a:r>
            <a:r>
              <a:rPr lang="tr-TR" sz="1200" dirty="0" err="1"/>
              <a:t>State</a:t>
            </a:r>
            <a:r>
              <a:rPr lang="tr-TR" sz="1200" dirty="0"/>
              <a:t> of </a:t>
            </a:r>
            <a:r>
              <a:rPr lang="tr-TR" sz="1200" dirty="0" err="1"/>
              <a:t>the</a:t>
            </a:r>
            <a:r>
              <a:rPr lang="tr-TR" sz="1200" dirty="0"/>
              <a:t> Knowledge, </a:t>
            </a:r>
            <a:r>
              <a:rPr lang="tr-TR" sz="1200" i="1" dirty="0" err="1"/>
              <a:t>Water</a:t>
            </a:r>
            <a:r>
              <a:rPr lang="tr-TR" sz="1200" i="1" dirty="0"/>
              <a:t>, </a:t>
            </a:r>
            <a:r>
              <a:rPr lang="tr-TR" sz="1200" i="1" dirty="0" err="1"/>
              <a:t>Air</a:t>
            </a:r>
            <a:r>
              <a:rPr lang="tr-TR" sz="1200" i="1" dirty="0"/>
              <a:t> </a:t>
            </a:r>
            <a:r>
              <a:rPr lang="tr-TR" sz="1200" i="1" dirty="0" err="1"/>
              <a:t>and</a:t>
            </a:r>
            <a:r>
              <a:rPr lang="tr-TR" sz="1200" i="1" dirty="0"/>
              <a:t> </a:t>
            </a:r>
            <a:r>
              <a:rPr lang="tr-TR" sz="1200" i="1" dirty="0" err="1"/>
              <a:t>Soil</a:t>
            </a:r>
            <a:r>
              <a:rPr lang="tr-TR" sz="1200" i="1" dirty="0"/>
              <a:t> </a:t>
            </a:r>
            <a:r>
              <a:rPr lang="tr-TR" sz="1200" i="1" dirty="0" err="1"/>
              <a:t>Pollution</a:t>
            </a:r>
            <a:r>
              <a:rPr lang="tr-TR" sz="1200" dirty="0"/>
              <a:t>, 223, 2751–2770. </a:t>
            </a:r>
          </a:p>
        </p:txBody>
      </p:sp>
      <p:pic>
        <p:nvPicPr>
          <p:cNvPr id="12" name="Audio 11">
            <a:hlinkClick r:id="" action="ppaction://media"/>
            <a:extLst>
              <a:ext uri="{FF2B5EF4-FFF2-40B4-BE49-F238E27FC236}">
                <a16:creationId xmlns:a16="http://schemas.microsoft.com/office/drawing/2014/main" id="{791CB9A8-EA58-5147-88D8-934F4EA88F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92378616"/>
      </p:ext>
    </p:extLst>
  </p:cSld>
  <p:clrMapOvr>
    <a:masterClrMapping/>
  </p:clrMapOvr>
  <mc:AlternateContent xmlns:mc="http://schemas.openxmlformats.org/markup-compatibility/2006" xmlns:p14="http://schemas.microsoft.com/office/powerpoint/2010/main">
    <mc:Choice Requires="p14">
      <p:transition spd="slow" p14:dur="2000" advTm="60829"/>
    </mc:Choice>
    <mc:Fallback xmlns="">
      <p:transition spd="slow" advTm="60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B0355B9-AD77-B840-BA55-C70C40173AF5}"/>
              </a:ext>
            </a:extLst>
          </p:cNvPr>
          <p:cNvGraphicFramePr>
            <a:graphicFrameLocks noGrp="1"/>
          </p:cNvGraphicFramePr>
          <p:nvPr>
            <p:ph idx="1"/>
            <p:extLst>
              <p:ext uri="{D42A27DB-BD31-4B8C-83A1-F6EECF244321}">
                <p14:modId xmlns:p14="http://schemas.microsoft.com/office/powerpoint/2010/main" val="1912839303"/>
              </p:ext>
            </p:extLst>
          </p:nvPr>
        </p:nvGraphicFramePr>
        <p:xfrm>
          <a:off x="688489" y="1608207"/>
          <a:ext cx="8075468" cy="4086013"/>
        </p:xfrm>
        <a:graphic>
          <a:graphicData uri="http://schemas.openxmlformats.org/drawingml/2006/table">
            <a:tbl>
              <a:tblPr firstRow="1" bandRow="1">
                <a:tableStyleId>{5C22544A-7EE6-4342-B048-85BDC9FD1C3A}</a:tableStyleId>
              </a:tblPr>
              <a:tblGrid>
                <a:gridCol w="1979468">
                  <a:extLst>
                    <a:ext uri="{9D8B030D-6E8A-4147-A177-3AD203B41FA5}">
                      <a16:colId xmlns:a16="http://schemas.microsoft.com/office/drawing/2014/main" val="1852852138"/>
                    </a:ext>
                  </a:extLst>
                </a:gridCol>
                <a:gridCol w="6096000">
                  <a:extLst>
                    <a:ext uri="{9D8B030D-6E8A-4147-A177-3AD203B41FA5}">
                      <a16:colId xmlns:a16="http://schemas.microsoft.com/office/drawing/2014/main" val="4110362892"/>
                    </a:ext>
                  </a:extLst>
                </a:gridCol>
              </a:tblGrid>
              <a:tr h="559139">
                <a:tc>
                  <a:txBody>
                    <a:bodyPr/>
                    <a:lstStyle/>
                    <a:p>
                      <a:r>
                        <a:rPr lang="tr-TR" sz="2000" noProof="0" dirty="0" err="1"/>
                        <a:t>To</a:t>
                      </a:r>
                      <a:r>
                        <a:rPr lang="tr-TR" sz="2000" noProof="0" dirty="0"/>
                        <a:t>:</a:t>
                      </a:r>
                      <a:endParaRPr lang="en-US" sz="2000" noProof="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t>Summary of environmental impacts (cont’d)</a:t>
                      </a:r>
                    </a:p>
                  </a:txBody>
                  <a:tcPr anchor="ctr"/>
                </a:tc>
                <a:extLst>
                  <a:ext uri="{0D108BD9-81ED-4DB2-BD59-A6C34878D82A}">
                    <a16:rowId xmlns:a16="http://schemas.microsoft.com/office/drawing/2014/main" val="145487210"/>
                  </a:ext>
                </a:extLst>
              </a:tr>
              <a:tr h="1849459">
                <a:tc>
                  <a:txBody>
                    <a:bodyPr/>
                    <a:lstStyle/>
                    <a:p>
                      <a:r>
                        <a:rPr lang="en-US" sz="2000" b="1" noProof="0" dirty="0"/>
                        <a:t>Surface and ground waters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Cl, Na, Ca, and K ions are soluble in water which may cause migration and hardening </a:t>
                      </a:r>
                      <a:r>
                        <a:rPr lang="tr-TR" sz="1800" kern="1200" dirty="0">
                          <a:solidFill>
                            <a:schemeClr val="dk1"/>
                          </a:solidFill>
                          <a:effectLst/>
                          <a:latin typeface="+mn-lt"/>
                          <a:ea typeface="+mn-ea"/>
                          <a:cs typeface="+mn-cs"/>
                        </a:rPr>
                        <a:t>of </a:t>
                      </a:r>
                      <a:r>
                        <a:rPr lang="en-US" sz="1800" kern="1200" dirty="0">
                          <a:solidFill>
                            <a:schemeClr val="dk1"/>
                          </a:solidFill>
                          <a:effectLst/>
                          <a:latin typeface="+mn-lt"/>
                          <a:ea typeface="+mn-ea"/>
                          <a:cs typeface="+mn-cs"/>
                        </a:rPr>
                        <a:t>the water. K and Ca </a:t>
                      </a:r>
                      <a:r>
                        <a:rPr lang="en-US" sz="1800" kern="1200" noProof="0" dirty="0">
                          <a:solidFill>
                            <a:schemeClr val="dk1"/>
                          </a:solidFill>
                          <a:effectLst/>
                          <a:latin typeface="+mn-lt"/>
                          <a:ea typeface="+mn-ea"/>
                          <a:cs typeface="+mn-cs"/>
                        </a:rPr>
                        <a:t>can activate </a:t>
                      </a:r>
                      <a:r>
                        <a:rPr lang="en-US" sz="1800" kern="1200" dirty="0">
                          <a:solidFill>
                            <a:schemeClr val="dk1"/>
                          </a:solidFill>
                          <a:effectLst/>
                          <a:latin typeface="+mn-lt"/>
                          <a:ea typeface="+mn-ea"/>
                          <a:cs typeface="+mn-cs"/>
                        </a:rPr>
                        <a:t>heavy metals in water. Also K may cause eutrophication of water.</a:t>
                      </a:r>
                      <a:r>
                        <a:rPr lang="tr-TR" sz="1800" kern="1200" dirty="0">
                          <a:solidFill>
                            <a:schemeClr val="dk1"/>
                          </a:solidFill>
                          <a:effectLst/>
                          <a:latin typeface="+mn-lt"/>
                          <a:ea typeface="+mn-ea"/>
                          <a:cs typeface="+mn-cs"/>
                        </a:rPr>
                        <a:t> </a:t>
                      </a:r>
                      <a:r>
                        <a:rPr lang="tr-TR" sz="1800" kern="1200" dirty="0" err="1">
                          <a:solidFill>
                            <a:schemeClr val="dk1"/>
                          </a:solidFill>
                          <a:effectLst/>
                          <a:latin typeface="+mn-lt"/>
                          <a:ea typeface="+mn-ea"/>
                          <a:cs typeface="+mn-cs"/>
                        </a:rPr>
                        <a:t>Also</a:t>
                      </a:r>
                      <a:r>
                        <a:rPr lang="tr-TR" sz="1800" kern="1200" dirty="0">
                          <a:solidFill>
                            <a:schemeClr val="dk1"/>
                          </a:solidFill>
                          <a:effectLst/>
                          <a:latin typeface="+mn-lt"/>
                          <a:ea typeface="+mn-ea"/>
                          <a:cs typeface="+mn-cs"/>
                        </a:rPr>
                        <a:t> BOD/COD </a:t>
                      </a:r>
                      <a:r>
                        <a:rPr lang="tr-TR" sz="1800" kern="1200" dirty="0" err="1">
                          <a:solidFill>
                            <a:schemeClr val="dk1"/>
                          </a:solidFill>
                          <a:effectLst/>
                          <a:latin typeface="+mn-lt"/>
                          <a:ea typeface="+mn-ea"/>
                          <a:cs typeface="+mn-cs"/>
                        </a:rPr>
                        <a:t>may</a:t>
                      </a:r>
                      <a:r>
                        <a:rPr lang="tr-TR" sz="1800" kern="1200" dirty="0">
                          <a:solidFill>
                            <a:schemeClr val="dk1"/>
                          </a:solidFill>
                          <a:effectLst/>
                          <a:latin typeface="+mn-lt"/>
                          <a:ea typeface="+mn-ea"/>
                          <a:cs typeface="+mn-cs"/>
                        </a:rPr>
                        <a:t> </a:t>
                      </a:r>
                      <a:r>
                        <a:rPr lang="tr-TR" sz="1800" kern="1200" dirty="0" err="1">
                          <a:solidFill>
                            <a:schemeClr val="dk1"/>
                          </a:solidFill>
                          <a:effectLst/>
                          <a:latin typeface="+mn-lt"/>
                          <a:ea typeface="+mn-ea"/>
                          <a:cs typeface="+mn-cs"/>
                        </a:rPr>
                        <a:t>result</a:t>
                      </a:r>
                      <a:r>
                        <a:rPr lang="tr-TR" sz="1800" kern="1200" dirty="0">
                          <a:solidFill>
                            <a:schemeClr val="dk1"/>
                          </a:solidFill>
                          <a:effectLst/>
                          <a:latin typeface="+mn-lt"/>
                          <a:ea typeface="+mn-ea"/>
                          <a:cs typeface="+mn-cs"/>
                        </a:rPr>
                        <a:t> in </a:t>
                      </a:r>
                      <a:r>
                        <a:rPr lang="tr-TR" sz="1800" kern="1200" dirty="0" err="1">
                          <a:solidFill>
                            <a:schemeClr val="dk1"/>
                          </a:solidFill>
                          <a:effectLst/>
                          <a:latin typeface="+mn-lt"/>
                          <a:ea typeface="+mn-ea"/>
                          <a:cs typeface="+mn-cs"/>
                        </a:rPr>
                        <a:t>anoxic</a:t>
                      </a:r>
                      <a:r>
                        <a:rPr lang="tr-TR" sz="1800" kern="1200" dirty="0">
                          <a:solidFill>
                            <a:schemeClr val="dk1"/>
                          </a:solidFill>
                          <a:effectLst/>
                          <a:latin typeface="+mn-lt"/>
                          <a:ea typeface="+mn-ea"/>
                          <a:cs typeface="+mn-cs"/>
                        </a:rPr>
                        <a:t> </a:t>
                      </a:r>
                      <a:r>
                        <a:rPr lang="tr-TR" sz="1800" kern="1200" dirty="0" err="1">
                          <a:solidFill>
                            <a:schemeClr val="dk1"/>
                          </a:solidFill>
                          <a:effectLst/>
                          <a:latin typeface="+mn-lt"/>
                          <a:ea typeface="+mn-ea"/>
                          <a:cs typeface="+mn-cs"/>
                        </a:rPr>
                        <a:t>conditions</a:t>
                      </a:r>
                      <a:r>
                        <a:rPr lang="tr-TR" sz="1800" kern="1200" dirty="0">
                          <a:solidFill>
                            <a:schemeClr val="dk1"/>
                          </a:solidFill>
                          <a:effectLst/>
                          <a:latin typeface="+mn-lt"/>
                          <a:ea typeface="+mn-ea"/>
                          <a:cs typeface="+mn-cs"/>
                        </a:rPr>
                        <a:t> at </a:t>
                      </a:r>
                      <a:r>
                        <a:rPr lang="tr-TR" sz="1800" kern="1200" dirty="0" err="1">
                          <a:solidFill>
                            <a:schemeClr val="dk1"/>
                          </a:solidFill>
                          <a:effectLst/>
                          <a:latin typeface="+mn-lt"/>
                          <a:ea typeface="+mn-ea"/>
                          <a:cs typeface="+mn-cs"/>
                        </a:rPr>
                        <a:t>deep</a:t>
                      </a:r>
                      <a:r>
                        <a:rPr lang="tr-TR" sz="1800" kern="1200" dirty="0">
                          <a:solidFill>
                            <a:schemeClr val="dk1"/>
                          </a:solidFill>
                          <a:effectLst/>
                          <a:latin typeface="+mn-lt"/>
                          <a:ea typeface="+mn-ea"/>
                          <a:cs typeface="+mn-cs"/>
                        </a:rPr>
                        <a:t> </a:t>
                      </a:r>
                      <a:r>
                        <a:rPr lang="tr-TR" sz="1800" kern="1200" dirty="0" err="1">
                          <a:solidFill>
                            <a:schemeClr val="dk1"/>
                          </a:solidFill>
                          <a:effectLst/>
                          <a:latin typeface="+mn-lt"/>
                          <a:ea typeface="+mn-ea"/>
                          <a:cs typeface="+mn-cs"/>
                        </a:rPr>
                        <a:t>waters</a:t>
                      </a:r>
                      <a:r>
                        <a:rPr lang="tr-TR" sz="1800" kern="1200" dirty="0">
                          <a:solidFill>
                            <a:schemeClr val="dk1"/>
                          </a:solidFill>
                          <a:effectLst/>
                          <a:latin typeface="+mn-lt"/>
                          <a:ea typeface="+mn-ea"/>
                          <a:cs typeface="+mn-cs"/>
                        </a:rPr>
                        <a:t> (</a:t>
                      </a:r>
                      <a:r>
                        <a:rPr lang="tr-TR" sz="1800" kern="1200" dirty="0" err="1">
                          <a:solidFill>
                            <a:schemeClr val="dk1"/>
                          </a:solidFill>
                          <a:effectLst/>
                          <a:latin typeface="+mn-lt"/>
                          <a:ea typeface="+mn-ea"/>
                          <a:cs typeface="+mn-cs"/>
                        </a:rPr>
                        <a:t>anoxic</a:t>
                      </a:r>
                      <a:r>
                        <a:rPr lang="tr-TR" sz="1800" kern="1200" dirty="0">
                          <a:solidFill>
                            <a:schemeClr val="dk1"/>
                          </a:solidFill>
                          <a:effectLst/>
                          <a:latin typeface="+mn-lt"/>
                          <a:ea typeface="+mn-ea"/>
                          <a:cs typeface="+mn-cs"/>
                        </a:rPr>
                        <a:t>: </a:t>
                      </a:r>
                      <a:r>
                        <a:rPr lang="tr-TR" sz="1800" kern="1200" dirty="0" err="1">
                          <a:solidFill>
                            <a:schemeClr val="dk1"/>
                          </a:solidFill>
                          <a:effectLst/>
                          <a:latin typeface="+mn-lt"/>
                          <a:ea typeface="+mn-ea"/>
                          <a:cs typeface="+mn-cs"/>
                        </a:rPr>
                        <a:t>depleted</a:t>
                      </a:r>
                      <a:r>
                        <a:rPr lang="tr-TR" sz="1800" kern="1200" dirty="0">
                          <a:solidFill>
                            <a:schemeClr val="dk1"/>
                          </a:solidFill>
                          <a:effectLst/>
                          <a:latin typeface="+mn-lt"/>
                          <a:ea typeface="+mn-ea"/>
                          <a:cs typeface="+mn-cs"/>
                        </a:rPr>
                        <a:t> of </a:t>
                      </a:r>
                      <a:r>
                        <a:rPr lang="tr-TR" sz="1800" kern="1200" dirty="0" err="1">
                          <a:solidFill>
                            <a:schemeClr val="dk1"/>
                          </a:solidFill>
                          <a:effectLst/>
                          <a:latin typeface="+mn-lt"/>
                          <a:ea typeface="+mn-ea"/>
                          <a:cs typeface="+mn-cs"/>
                        </a:rPr>
                        <a:t>dissolved</a:t>
                      </a:r>
                      <a:r>
                        <a:rPr lang="tr-TR" sz="1800" kern="1200" dirty="0">
                          <a:solidFill>
                            <a:schemeClr val="dk1"/>
                          </a:solidFill>
                          <a:effectLst/>
                          <a:latin typeface="+mn-lt"/>
                          <a:ea typeface="+mn-ea"/>
                          <a:cs typeface="+mn-cs"/>
                        </a:rPr>
                        <a:t> </a:t>
                      </a:r>
                      <a:r>
                        <a:rPr lang="tr-TR" sz="1800" kern="1200" dirty="0" err="1">
                          <a:solidFill>
                            <a:schemeClr val="dk1"/>
                          </a:solidFill>
                          <a:effectLst/>
                          <a:latin typeface="+mn-lt"/>
                          <a:ea typeface="+mn-ea"/>
                          <a:cs typeface="+mn-cs"/>
                        </a:rPr>
                        <a:t>oxygen</a:t>
                      </a:r>
                      <a:r>
                        <a:rPr lang="tr-TR" sz="1800" kern="1200" dirty="0">
                          <a:solidFill>
                            <a:schemeClr val="dk1"/>
                          </a:solidFill>
                          <a:effectLst/>
                          <a:latin typeface="+mn-lt"/>
                          <a:ea typeface="+mn-ea"/>
                          <a:cs typeface="+mn-cs"/>
                        </a:rPr>
                        <a:t>). </a:t>
                      </a:r>
                      <a:endParaRPr lang="en-US" sz="2000" dirty="0"/>
                    </a:p>
                  </a:txBody>
                  <a:tcPr anchor="ctr"/>
                </a:tc>
                <a:extLst>
                  <a:ext uri="{0D108BD9-81ED-4DB2-BD59-A6C34878D82A}">
                    <a16:rowId xmlns:a16="http://schemas.microsoft.com/office/drawing/2014/main" val="1689876713"/>
                  </a:ext>
                </a:extLst>
              </a:tr>
              <a:tr h="1677415">
                <a:tc>
                  <a:txBody>
                    <a:bodyPr/>
                    <a:lstStyle/>
                    <a:p>
                      <a:r>
                        <a:rPr lang="en-US" sz="2000" b="1" noProof="0" dirty="0"/>
                        <a:t>Human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These chemicals may be skin and eye irritant</a:t>
                      </a:r>
                      <a:r>
                        <a:rPr lang="tr-TR" sz="1800" kern="1200" dirty="0">
                          <a:solidFill>
                            <a:schemeClr val="dk1"/>
                          </a:solidFill>
                          <a:effectLst/>
                          <a:latin typeface="+mn-lt"/>
                          <a:ea typeface="+mn-ea"/>
                          <a:cs typeface="+mn-cs"/>
                        </a:rPr>
                        <a:t>s</a:t>
                      </a:r>
                      <a:r>
                        <a:rPr lang="en-US" sz="1800" kern="1200" dirty="0">
                          <a:solidFill>
                            <a:schemeClr val="dk1"/>
                          </a:solidFill>
                          <a:effectLst/>
                          <a:latin typeface="+mn-lt"/>
                          <a:ea typeface="+mn-ea"/>
                          <a:cs typeface="+mn-cs"/>
                        </a:rPr>
                        <a:t>. Drinking water with Na concentrations more than 20 mg/L can cause hypertension. In addition, if anticaking agents (may contain cyanide) are used to prevent clumping</a:t>
                      </a:r>
                      <a:r>
                        <a:rPr lang="tr-TR" sz="1800" kern="1200" dirty="0">
                          <a:solidFill>
                            <a:schemeClr val="dk1"/>
                          </a:solidFill>
                          <a:effectLst/>
                          <a:latin typeface="+mn-lt"/>
                          <a:ea typeface="+mn-ea"/>
                          <a:cs typeface="+mn-cs"/>
                        </a:rPr>
                        <a:t>,</a:t>
                      </a:r>
                      <a:r>
                        <a:rPr lang="en-US" sz="1800" kern="1200" dirty="0">
                          <a:solidFill>
                            <a:schemeClr val="dk1"/>
                          </a:solidFill>
                          <a:effectLst/>
                          <a:latin typeface="+mn-lt"/>
                          <a:ea typeface="+mn-ea"/>
                          <a:cs typeface="+mn-cs"/>
                        </a:rPr>
                        <a:t> this may have some carcinogenic effects.</a:t>
                      </a:r>
                      <a:endParaRPr lang="en-US" sz="2000" dirty="0"/>
                    </a:p>
                  </a:txBody>
                  <a:tcPr anchor="ctr"/>
                </a:tc>
                <a:extLst>
                  <a:ext uri="{0D108BD9-81ED-4DB2-BD59-A6C34878D82A}">
                    <a16:rowId xmlns:a16="http://schemas.microsoft.com/office/drawing/2014/main" val="1184960052"/>
                  </a:ext>
                </a:extLst>
              </a:tr>
            </a:tbl>
          </a:graphicData>
        </a:graphic>
      </p:graphicFrame>
      <p:sp>
        <p:nvSpPr>
          <p:cNvPr id="4" name="Date Placeholder 3">
            <a:extLst>
              <a:ext uri="{FF2B5EF4-FFF2-40B4-BE49-F238E27FC236}">
                <a16:creationId xmlns:a16="http://schemas.microsoft.com/office/drawing/2014/main" id="{77405278-2F5F-8C47-B2B2-5A232EBAD952}"/>
              </a:ext>
            </a:extLst>
          </p:cNvPr>
          <p:cNvSpPr>
            <a:spLocks noGrp="1"/>
          </p:cNvSpPr>
          <p:nvPr>
            <p:ph type="dt" sz="half" idx="10"/>
          </p:nvPr>
        </p:nvSpPr>
        <p:spPr/>
        <p:txBody>
          <a:bodyPr/>
          <a:lstStyle/>
          <a:p>
            <a:r>
              <a:rPr lang="en-US"/>
              <a:t>03/2018</a:t>
            </a:r>
          </a:p>
        </p:txBody>
      </p:sp>
      <p:sp>
        <p:nvSpPr>
          <p:cNvPr id="6" name="Slide Number Placeholder 5">
            <a:extLst>
              <a:ext uri="{FF2B5EF4-FFF2-40B4-BE49-F238E27FC236}">
                <a16:creationId xmlns:a16="http://schemas.microsoft.com/office/drawing/2014/main" id="{7C9C9EC9-CA5B-8248-A99B-EC9E50112D59}"/>
              </a:ext>
            </a:extLst>
          </p:cNvPr>
          <p:cNvSpPr>
            <a:spLocks noGrp="1"/>
          </p:cNvSpPr>
          <p:nvPr>
            <p:ph type="sldNum" sz="quarter" idx="12"/>
          </p:nvPr>
        </p:nvSpPr>
        <p:spPr/>
        <p:txBody>
          <a:bodyPr/>
          <a:lstStyle/>
          <a:p>
            <a:fld id="{0ED7B1B4-A8C6-4D4A-833E-003F20D7F697}" type="slidenum">
              <a:rPr lang="en-US" smtClean="0"/>
              <a:t>11</a:t>
            </a:fld>
            <a:endParaRPr lang="en-US"/>
          </a:p>
        </p:txBody>
      </p:sp>
      <p:sp>
        <p:nvSpPr>
          <p:cNvPr id="7" name="Footer Placeholder 7">
            <a:extLst>
              <a:ext uri="{FF2B5EF4-FFF2-40B4-BE49-F238E27FC236}">
                <a16:creationId xmlns:a16="http://schemas.microsoft.com/office/drawing/2014/main" id="{51A6E8E1-DE96-AF41-9874-296B28D24F40}"/>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sp>
        <p:nvSpPr>
          <p:cNvPr id="8" name="Title 1">
            <a:extLst>
              <a:ext uri="{FF2B5EF4-FFF2-40B4-BE49-F238E27FC236}">
                <a16:creationId xmlns:a16="http://schemas.microsoft.com/office/drawing/2014/main" id="{C106E18C-2E98-B24F-AECF-BD33C81024BB}"/>
              </a:ext>
            </a:extLst>
          </p:cNvPr>
          <p:cNvSpPr>
            <a:spLocks noGrp="1"/>
          </p:cNvSpPr>
          <p:nvPr>
            <p:ph type="title"/>
          </p:nvPr>
        </p:nvSpPr>
        <p:spPr>
          <a:xfrm>
            <a:off x="688489" y="275846"/>
            <a:ext cx="11184856" cy="885981"/>
          </a:xfrm>
        </p:spPr>
        <p:txBody>
          <a:bodyPr>
            <a:normAutofit/>
          </a:bodyPr>
          <a:lstStyle/>
          <a:p>
            <a:r>
              <a:rPr lang="tr-TR" sz="4300" dirty="0" err="1"/>
              <a:t>Environmental</a:t>
            </a:r>
            <a:r>
              <a:rPr lang="tr-TR" sz="4300" dirty="0"/>
              <a:t> </a:t>
            </a:r>
            <a:r>
              <a:rPr lang="tr-TR" sz="4300" dirty="0" err="1"/>
              <a:t>Impacts</a:t>
            </a:r>
            <a:r>
              <a:rPr lang="tr-TR" sz="4300" dirty="0"/>
              <a:t> of </a:t>
            </a:r>
            <a:r>
              <a:rPr lang="tr-TR" sz="4300" dirty="0" err="1"/>
              <a:t>Deicers</a:t>
            </a:r>
            <a:r>
              <a:rPr lang="tr-TR" sz="4300" dirty="0"/>
              <a:t> (</a:t>
            </a:r>
            <a:r>
              <a:rPr lang="tr-TR" sz="4300" dirty="0" err="1"/>
              <a:t>cont’d</a:t>
            </a:r>
            <a:r>
              <a:rPr lang="tr-TR" sz="4300" dirty="0"/>
              <a:t>)</a:t>
            </a:r>
            <a:endParaRPr lang="en-US" sz="4300" dirty="0"/>
          </a:p>
        </p:txBody>
      </p:sp>
      <p:pic>
        <p:nvPicPr>
          <p:cNvPr id="10" name="Picture 9">
            <a:extLst>
              <a:ext uri="{FF2B5EF4-FFF2-40B4-BE49-F238E27FC236}">
                <a16:creationId xmlns:a16="http://schemas.microsoft.com/office/drawing/2014/main" id="{A7626AE4-F298-9E44-9904-553D691B33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03009" y="1392900"/>
            <a:ext cx="2198585" cy="1500314"/>
          </a:xfrm>
          <a:prstGeom prst="rect">
            <a:avLst/>
          </a:prstGeom>
        </p:spPr>
      </p:pic>
      <p:pic>
        <p:nvPicPr>
          <p:cNvPr id="11" name="Picture 10">
            <a:extLst>
              <a:ext uri="{FF2B5EF4-FFF2-40B4-BE49-F238E27FC236}">
                <a16:creationId xmlns:a16="http://schemas.microsoft.com/office/drawing/2014/main" id="{5866D1BC-2001-4643-85FA-16DB140EAE5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03009" y="3133876"/>
            <a:ext cx="2198585" cy="1237803"/>
          </a:xfrm>
          <a:prstGeom prst="rect">
            <a:avLst/>
          </a:prstGeom>
        </p:spPr>
      </p:pic>
      <p:sp>
        <p:nvSpPr>
          <p:cNvPr id="13" name="Rectangle 12">
            <a:extLst>
              <a:ext uri="{FF2B5EF4-FFF2-40B4-BE49-F238E27FC236}">
                <a16:creationId xmlns:a16="http://schemas.microsoft.com/office/drawing/2014/main" id="{1479E13D-12C0-B945-96C0-5D2D25E2D36F}"/>
              </a:ext>
            </a:extLst>
          </p:cNvPr>
          <p:cNvSpPr/>
          <p:nvPr/>
        </p:nvSpPr>
        <p:spPr>
          <a:xfrm rot="16200000">
            <a:off x="10606110" y="1771773"/>
            <a:ext cx="2072875" cy="307777"/>
          </a:xfrm>
          <a:prstGeom prst="rect">
            <a:avLst/>
          </a:prstGeom>
        </p:spPr>
        <p:txBody>
          <a:bodyPr wrap="none">
            <a:spAutoFit/>
          </a:bodyPr>
          <a:lstStyle/>
          <a:p>
            <a:r>
              <a:rPr lang="en-US" sz="1400" dirty="0" err="1">
                <a:solidFill>
                  <a:schemeClr val="bg1">
                    <a:lumMod val="50000"/>
                  </a:schemeClr>
                </a:solidFill>
              </a:rPr>
              <a:t>lancasterconservation.org</a:t>
            </a:r>
            <a:endParaRPr lang="en-US" sz="1400" dirty="0">
              <a:solidFill>
                <a:schemeClr val="bg1">
                  <a:lumMod val="50000"/>
                </a:schemeClr>
              </a:solidFill>
            </a:endParaRPr>
          </a:p>
        </p:txBody>
      </p:sp>
      <p:sp>
        <p:nvSpPr>
          <p:cNvPr id="15" name="Rectangle 14">
            <a:extLst>
              <a:ext uri="{FF2B5EF4-FFF2-40B4-BE49-F238E27FC236}">
                <a16:creationId xmlns:a16="http://schemas.microsoft.com/office/drawing/2014/main" id="{4834A1AC-E98A-4244-84B1-D5B9581E3CB9}"/>
              </a:ext>
            </a:extLst>
          </p:cNvPr>
          <p:cNvSpPr/>
          <p:nvPr/>
        </p:nvSpPr>
        <p:spPr>
          <a:xfrm rot="16200000">
            <a:off x="10790400" y="3693799"/>
            <a:ext cx="1696426" cy="307777"/>
          </a:xfrm>
          <a:prstGeom prst="rect">
            <a:avLst/>
          </a:prstGeom>
        </p:spPr>
        <p:txBody>
          <a:bodyPr wrap="none">
            <a:spAutoFit/>
          </a:bodyPr>
          <a:lstStyle/>
          <a:p>
            <a:r>
              <a:rPr lang="en-US" sz="1400" dirty="0" err="1">
                <a:solidFill>
                  <a:schemeClr val="bg1">
                    <a:lumMod val="50000"/>
                  </a:schemeClr>
                </a:solidFill>
              </a:rPr>
              <a:t>financialtribune.com</a:t>
            </a:r>
            <a:endParaRPr lang="en-US" sz="1400" dirty="0">
              <a:solidFill>
                <a:schemeClr val="bg1">
                  <a:lumMod val="50000"/>
                </a:schemeClr>
              </a:solidFill>
            </a:endParaRPr>
          </a:p>
        </p:txBody>
      </p:sp>
      <p:pic>
        <p:nvPicPr>
          <p:cNvPr id="16" name="Picture 15">
            <a:extLst>
              <a:ext uri="{FF2B5EF4-FFF2-40B4-BE49-F238E27FC236}">
                <a16:creationId xmlns:a16="http://schemas.microsoft.com/office/drawing/2014/main" id="{DF813035-EE35-BA4B-9BBB-BAB2227CB35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02301" y="4564240"/>
            <a:ext cx="1116270" cy="1523782"/>
          </a:xfrm>
          <a:prstGeom prst="rect">
            <a:avLst/>
          </a:prstGeom>
        </p:spPr>
      </p:pic>
      <p:pic>
        <p:nvPicPr>
          <p:cNvPr id="17" name="Picture 16">
            <a:extLst>
              <a:ext uri="{FF2B5EF4-FFF2-40B4-BE49-F238E27FC236}">
                <a16:creationId xmlns:a16="http://schemas.microsoft.com/office/drawing/2014/main" id="{F51A048B-A9FF-EC47-9556-A0E9A282C88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153257" y="4799767"/>
            <a:ext cx="1149044" cy="1288255"/>
          </a:xfrm>
          <a:prstGeom prst="rect">
            <a:avLst/>
          </a:prstGeom>
        </p:spPr>
      </p:pic>
      <p:sp>
        <p:nvSpPr>
          <p:cNvPr id="19" name="TextBox 18">
            <a:extLst>
              <a:ext uri="{FF2B5EF4-FFF2-40B4-BE49-F238E27FC236}">
                <a16:creationId xmlns:a16="http://schemas.microsoft.com/office/drawing/2014/main" id="{B149FF64-DAFE-194E-862B-3E0EE659522C}"/>
              </a:ext>
            </a:extLst>
          </p:cNvPr>
          <p:cNvSpPr txBox="1"/>
          <p:nvPr/>
        </p:nvSpPr>
        <p:spPr>
          <a:xfrm>
            <a:off x="319957" y="6102360"/>
            <a:ext cx="9825575" cy="276999"/>
          </a:xfrm>
          <a:prstGeom prst="rect">
            <a:avLst/>
          </a:prstGeom>
          <a:noFill/>
        </p:spPr>
        <p:txBody>
          <a:bodyPr wrap="none" rtlCol="0">
            <a:spAutoFit/>
          </a:bodyPr>
          <a:lstStyle/>
          <a:p>
            <a:r>
              <a:rPr lang="tr-TR" sz="1200" dirty="0"/>
              <a:t>Fay, L., </a:t>
            </a:r>
            <a:r>
              <a:rPr lang="tr-TR" sz="1200" dirty="0" err="1"/>
              <a:t>Shi</a:t>
            </a:r>
            <a:r>
              <a:rPr lang="tr-TR" sz="1200" dirty="0"/>
              <a:t>, X. (2012). </a:t>
            </a:r>
            <a:r>
              <a:rPr lang="tr-TR" sz="1200" dirty="0" err="1"/>
              <a:t>Environmental</a:t>
            </a:r>
            <a:r>
              <a:rPr lang="tr-TR" sz="1200" dirty="0"/>
              <a:t> </a:t>
            </a:r>
            <a:r>
              <a:rPr lang="tr-TR" sz="1200" dirty="0" err="1"/>
              <a:t>Impacts</a:t>
            </a:r>
            <a:r>
              <a:rPr lang="tr-TR" sz="1200" dirty="0"/>
              <a:t> of </a:t>
            </a:r>
            <a:r>
              <a:rPr lang="tr-TR" sz="1200" dirty="0" err="1"/>
              <a:t>Chemicals</a:t>
            </a:r>
            <a:r>
              <a:rPr lang="tr-TR" sz="1200" dirty="0"/>
              <a:t> </a:t>
            </a:r>
            <a:r>
              <a:rPr lang="tr-TR" sz="1200" dirty="0" err="1"/>
              <a:t>for</a:t>
            </a:r>
            <a:r>
              <a:rPr lang="tr-TR" sz="1200" dirty="0"/>
              <a:t> </a:t>
            </a:r>
            <a:r>
              <a:rPr lang="tr-TR" sz="1200" dirty="0" err="1"/>
              <a:t>Snow</a:t>
            </a:r>
            <a:r>
              <a:rPr lang="tr-TR" sz="1200" dirty="0"/>
              <a:t> </a:t>
            </a:r>
            <a:r>
              <a:rPr lang="tr-TR" sz="1200" dirty="0" err="1"/>
              <a:t>and</a:t>
            </a:r>
            <a:r>
              <a:rPr lang="tr-TR" sz="1200" dirty="0"/>
              <a:t> </a:t>
            </a:r>
            <a:r>
              <a:rPr lang="tr-TR" sz="1200" dirty="0" err="1"/>
              <a:t>IceControl</a:t>
            </a:r>
            <a:r>
              <a:rPr lang="tr-TR" sz="1200" dirty="0"/>
              <a:t>: </a:t>
            </a:r>
            <a:r>
              <a:rPr lang="tr-TR" sz="1200" dirty="0" err="1"/>
              <a:t>State</a:t>
            </a:r>
            <a:r>
              <a:rPr lang="tr-TR" sz="1200" dirty="0"/>
              <a:t> of </a:t>
            </a:r>
            <a:r>
              <a:rPr lang="tr-TR" sz="1200" dirty="0" err="1"/>
              <a:t>the</a:t>
            </a:r>
            <a:r>
              <a:rPr lang="tr-TR" sz="1200" dirty="0"/>
              <a:t> Knowledge, </a:t>
            </a:r>
            <a:r>
              <a:rPr lang="tr-TR" sz="1200" i="1" dirty="0" err="1"/>
              <a:t>Water</a:t>
            </a:r>
            <a:r>
              <a:rPr lang="tr-TR" sz="1200" i="1" dirty="0"/>
              <a:t>, </a:t>
            </a:r>
            <a:r>
              <a:rPr lang="tr-TR" sz="1200" i="1" dirty="0" err="1"/>
              <a:t>Air</a:t>
            </a:r>
            <a:r>
              <a:rPr lang="tr-TR" sz="1200" i="1" dirty="0"/>
              <a:t> </a:t>
            </a:r>
            <a:r>
              <a:rPr lang="tr-TR" sz="1200" i="1" dirty="0" err="1"/>
              <a:t>and</a:t>
            </a:r>
            <a:r>
              <a:rPr lang="tr-TR" sz="1200" i="1" dirty="0"/>
              <a:t> </a:t>
            </a:r>
            <a:r>
              <a:rPr lang="tr-TR" sz="1200" i="1" dirty="0" err="1"/>
              <a:t>Soil</a:t>
            </a:r>
            <a:r>
              <a:rPr lang="tr-TR" sz="1200" i="1" dirty="0"/>
              <a:t> </a:t>
            </a:r>
            <a:r>
              <a:rPr lang="tr-TR" sz="1200" i="1" dirty="0" err="1"/>
              <a:t>Pollution</a:t>
            </a:r>
            <a:r>
              <a:rPr lang="tr-TR" sz="1200" dirty="0"/>
              <a:t>, 223, 2751–2770. </a:t>
            </a:r>
          </a:p>
        </p:txBody>
      </p:sp>
      <p:pic>
        <p:nvPicPr>
          <p:cNvPr id="2" name="Audio 1">
            <a:hlinkClick r:id="" action="ppaction://media"/>
            <a:extLst>
              <a:ext uri="{FF2B5EF4-FFF2-40B4-BE49-F238E27FC236}">
                <a16:creationId xmlns:a16="http://schemas.microsoft.com/office/drawing/2014/main" id="{B793BCF9-F299-7145-BD2E-BAFC271D340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93072607"/>
      </p:ext>
    </p:extLst>
  </p:cSld>
  <p:clrMapOvr>
    <a:masterClrMapping/>
  </p:clrMapOvr>
  <mc:AlternateContent xmlns:mc="http://schemas.openxmlformats.org/markup-compatibility/2006" xmlns:p14="http://schemas.microsoft.com/office/powerpoint/2010/main">
    <mc:Choice Requires="p14">
      <p:transition spd="slow" p14:dur="2000" advTm="55973"/>
    </mc:Choice>
    <mc:Fallback xmlns="">
      <p:transition spd="slow" advTm="55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78D6CB8-9AC4-DD48-B013-80ADD5062B7D}"/>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7210578" y="1029247"/>
            <a:ext cx="4482658" cy="5108316"/>
          </a:xfrm>
        </p:spPr>
      </p:pic>
      <p:sp>
        <p:nvSpPr>
          <p:cNvPr id="4" name="Date Placeholder 3">
            <a:extLst>
              <a:ext uri="{FF2B5EF4-FFF2-40B4-BE49-F238E27FC236}">
                <a16:creationId xmlns:a16="http://schemas.microsoft.com/office/drawing/2014/main" id="{F532A845-2C59-0842-9DDE-035FA25579B8}"/>
              </a:ext>
            </a:extLst>
          </p:cNvPr>
          <p:cNvSpPr>
            <a:spLocks noGrp="1"/>
          </p:cNvSpPr>
          <p:nvPr>
            <p:ph type="dt" sz="half" idx="10"/>
          </p:nvPr>
        </p:nvSpPr>
        <p:spPr/>
        <p:txBody>
          <a:bodyPr/>
          <a:lstStyle/>
          <a:p>
            <a:r>
              <a:rPr lang="en-US"/>
              <a:t>03/2018</a:t>
            </a:r>
          </a:p>
        </p:txBody>
      </p:sp>
      <p:sp>
        <p:nvSpPr>
          <p:cNvPr id="6" name="Slide Number Placeholder 5">
            <a:extLst>
              <a:ext uri="{FF2B5EF4-FFF2-40B4-BE49-F238E27FC236}">
                <a16:creationId xmlns:a16="http://schemas.microsoft.com/office/drawing/2014/main" id="{B1CC2944-0FFF-454F-8D93-72CCBAD3B4BC}"/>
              </a:ext>
            </a:extLst>
          </p:cNvPr>
          <p:cNvSpPr>
            <a:spLocks noGrp="1"/>
          </p:cNvSpPr>
          <p:nvPr>
            <p:ph type="sldNum" sz="quarter" idx="12"/>
          </p:nvPr>
        </p:nvSpPr>
        <p:spPr/>
        <p:txBody>
          <a:bodyPr/>
          <a:lstStyle/>
          <a:p>
            <a:fld id="{0ED7B1B4-A8C6-4D4A-833E-003F20D7F697}" type="slidenum">
              <a:rPr lang="en-US" smtClean="0"/>
              <a:t>12</a:t>
            </a:fld>
            <a:endParaRPr lang="en-US"/>
          </a:p>
        </p:txBody>
      </p:sp>
      <p:sp>
        <p:nvSpPr>
          <p:cNvPr id="7" name="Footer Placeholder 7">
            <a:extLst>
              <a:ext uri="{FF2B5EF4-FFF2-40B4-BE49-F238E27FC236}">
                <a16:creationId xmlns:a16="http://schemas.microsoft.com/office/drawing/2014/main" id="{6482FC1F-F997-584B-B64C-45C72F0592D2}"/>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sp>
        <p:nvSpPr>
          <p:cNvPr id="8" name="Title 1">
            <a:extLst>
              <a:ext uri="{FF2B5EF4-FFF2-40B4-BE49-F238E27FC236}">
                <a16:creationId xmlns:a16="http://schemas.microsoft.com/office/drawing/2014/main" id="{76675D5A-0545-E342-BE62-FC6CB7516244}"/>
              </a:ext>
            </a:extLst>
          </p:cNvPr>
          <p:cNvSpPr>
            <a:spLocks noGrp="1"/>
          </p:cNvSpPr>
          <p:nvPr>
            <p:ph type="title"/>
          </p:nvPr>
        </p:nvSpPr>
        <p:spPr>
          <a:xfrm>
            <a:off x="688489" y="275846"/>
            <a:ext cx="10058400" cy="885981"/>
          </a:xfrm>
        </p:spPr>
        <p:txBody>
          <a:bodyPr>
            <a:normAutofit/>
          </a:bodyPr>
          <a:lstStyle/>
          <a:p>
            <a:r>
              <a:rPr lang="tr-TR" sz="4400" dirty="0"/>
              <a:t>LCA Case </a:t>
            </a:r>
            <a:r>
              <a:rPr lang="tr-TR" sz="4400" dirty="0" err="1"/>
              <a:t>Study</a:t>
            </a:r>
            <a:r>
              <a:rPr lang="tr-TR" sz="4400" dirty="0"/>
              <a:t> (</a:t>
            </a:r>
            <a:r>
              <a:rPr lang="tr-TR" sz="4400" dirty="0" err="1"/>
              <a:t>Fitch</a:t>
            </a:r>
            <a:r>
              <a:rPr lang="tr-TR" sz="4400" dirty="0"/>
              <a:t> et al. 2013)</a:t>
            </a:r>
            <a:endParaRPr lang="en-US" sz="4400" dirty="0"/>
          </a:p>
        </p:txBody>
      </p:sp>
      <p:sp>
        <p:nvSpPr>
          <p:cNvPr id="11" name="Content Placeholder 2">
            <a:extLst>
              <a:ext uri="{FF2B5EF4-FFF2-40B4-BE49-F238E27FC236}">
                <a16:creationId xmlns:a16="http://schemas.microsoft.com/office/drawing/2014/main" id="{7273BFD4-3CAD-8041-B8D0-4290703AEC67}"/>
              </a:ext>
            </a:extLst>
          </p:cNvPr>
          <p:cNvSpPr txBox="1">
            <a:spLocks/>
          </p:cNvSpPr>
          <p:nvPr/>
        </p:nvSpPr>
        <p:spPr>
          <a:xfrm>
            <a:off x="666974" y="1346173"/>
            <a:ext cx="6551244" cy="46534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buFont typeface="Arial" panose="020B0604020202020204" pitchFamily="34" charset="0"/>
              <a:buChar char="•"/>
            </a:pPr>
            <a:r>
              <a:rPr lang="en-US" sz="2100" dirty="0"/>
              <a:t> In this study, three deicer treatment scenarios are examined in terms of their environmental life cycle performances:</a:t>
            </a:r>
            <a:br>
              <a:rPr lang="en-US" sz="2100" dirty="0"/>
            </a:br>
            <a:r>
              <a:rPr lang="en-US" sz="2100" dirty="0"/>
              <a:t>	(a) conventional rock salt,</a:t>
            </a:r>
            <a:br>
              <a:rPr lang="en-US" sz="2100" dirty="0"/>
            </a:br>
            <a:r>
              <a:rPr lang="en-US" sz="2100" dirty="0"/>
              <a:t>	(b) sodium chloride brine,</a:t>
            </a:r>
            <a:br>
              <a:rPr lang="en-US" sz="2100" dirty="0"/>
            </a:br>
            <a:r>
              <a:rPr lang="en-US" sz="2100" dirty="0"/>
              <a:t>	(c) calcium magnesium acetate (CMA).</a:t>
            </a:r>
          </a:p>
          <a:p>
            <a:pPr>
              <a:lnSpc>
                <a:spcPct val="100000"/>
              </a:lnSpc>
              <a:buFont typeface="Arial" panose="020B0604020202020204" pitchFamily="34" charset="0"/>
              <a:buChar char="•"/>
            </a:pPr>
            <a:r>
              <a:rPr lang="en-US" sz="2100" dirty="0"/>
              <a:t> Functional unit was selected as 100 lane miles.</a:t>
            </a:r>
          </a:p>
          <a:p>
            <a:pPr>
              <a:lnSpc>
                <a:spcPct val="100000"/>
              </a:lnSpc>
              <a:buFont typeface="Arial" panose="020B0604020202020204" pitchFamily="34" charset="0"/>
              <a:buChar char="•"/>
            </a:pPr>
            <a:r>
              <a:rPr lang="en-US" sz="2100" dirty="0"/>
              <a:t> Used software is </a:t>
            </a:r>
            <a:r>
              <a:rPr lang="en-US" sz="2100" dirty="0" err="1"/>
              <a:t>SimaPro</a:t>
            </a:r>
            <a:r>
              <a:rPr lang="en-US" sz="2100" dirty="0"/>
              <a:t> and the database is </a:t>
            </a:r>
            <a:r>
              <a:rPr lang="en-US" sz="2100" dirty="0" err="1"/>
              <a:t>Ecoinvent</a:t>
            </a:r>
            <a:r>
              <a:rPr lang="en-US" sz="2100" dirty="0"/>
              <a:t>.</a:t>
            </a:r>
          </a:p>
          <a:p>
            <a:pPr>
              <a:lnSpc>
                <a:spcPct val="100000"/>
              </a:lnSpc>
              <a:buFont typeface="Arial" panose="020B0604020202020204" pitchFamily="34" charset="0"/>
              <a:buChar char="•"/>
            </a:pPr>
            <a:r>
              <a:rPr lang="en-US" sz="2100" dirty="0"/>
              <a:t> System boundaries are </a:t>
            </a:r>
            <a:r>
              <a:rPr lang="tr-TR" sz="2100" dirty="0" err="1"/>
              <a:t>selected</a:t>
            </a:r>
            <a:r>
              <a:rPr lang="tr-TR" sz="2100" dirty="0"/>
              <a:t> </a:t>
            </a:r>
            <a:r>
              <a:rPr lang="en-US" sz="2100" dirty="0"/>
              <a:t>from raw material acquisition to installation</a:t>
            </a:r>
            <a:r>
              <a:rPr lang="tr-TR" sz="2100" dirty="0"/>
              <a:t> (</a:t>
            </a:r>
            <a:r>
              <a:rPr lang="tr-TR" sz="2100" dirty="0" err="1"/>
              <a:t>Modules</a:t>
            </a:r>
            <a:r>
              <a:rPr lang="tr-TR" sz="2100" dirty="0"/>
              <a:t> A1, A2, A3, A4, A5)</a:t>
            </a:r>
            <a:r>
              <a:rPr lang="en-US" sz="2100" dirty="0"/>
              <a:t>. S</a:t>
            </a:r>
            <a:r>
              <a:rPr lang="tr-TR" sz="2100" dirty="0" err="1"/>
              <a:t>ome</a:t>
            </a:r>
            <a:r>
              <a:rPr lang="tr-TR" sz="2100" dirty="0"/>
              <a:t> </a:t>
            </a:r>
            <a:r>
              <a:rPr lang="tr-TR" sz="2100" dirty="0" err="1"/>
              <a:t>sensitivity</a:t>
            </a:r>
            <a:r>
              <a:rPr lang="tr-TR" sz="2100" dirty="0"/>
              <a:t> </a:t>
            </a:r>
            <a:r>
              <a:rPr lang="tr-TR" sz="2100" dirty="0" err="1"/>
              <a:t>analysis</a:t>
            </a:r>
            <a:r>
              <a:rPr lang="tr-TR" sz="2100" dirty="0"/>
              <a:t> on s</a:t>
            </a:r>
            <a:r>
              <a:rPr lang="en-US" sz="2100" dirty="0" err="1"/>
              <a:t>tormwater</a:t>
            </a:r>
            <a:r>
              <a:rPr lang="en-US" sz="2100" dirty="0"/>
              <a:t> runoff and storage</a:t>
            </a:r>
            <a:r>
              <a:rPr lang="tr-TR" sz="2100" dirty="0"/>
              <a:t> </a:t>
            </a:r>
            <a:r>
              <a:rPr lang="en-US" sz="2100" dirty="0"/>
              <a:t>are also considered. </a:t>
            </a:r>
          </a:p>
        </p:txBody>
      </p:sp>
      <p:pic>
        <p:nvPicPr>
          <p:cNvPr id="3" name="Audio 2">
            <a:hlinkClick r:id="" action="ppaction://media"/>
            <a:extLst>
              <a:ext uri="{FF2B5EF4-FFF2-40B4-BE49-F238E27FC236}">
                <a16:creationId xmlns:a16="http://schemas.microsoft.com/office/drawing/2014/main" id="{5DE0072C-E2E7-B640-82BF-1128E7D653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71624561"/>
      </p:ext>
    </p:extLst>
  </p:cSld>
  <p:clrMapOvr>
    <a:masterClrMapping/>
  </p:clrMapOvr>
  <mc:AlternateContent xmlns:mc="http://schemas.openxmlformats.org/markup-compatibility/2006" xmlns:p14="http://schemas.microsoft.com/office/powerpoint/2010/main">
    <mc:Choice Requires="p14">
      <p:transition spd="slow" p14:dur="2000" advTm="62976"/>
    </mc:Choice>
    <mc:Fallback xmlns="">
      <p:transition spd="slow" advTm="62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988D019-048C-0C40-B4FB-384E319D5DCF}"/>
              </a:ext>
            </a:extLst>
          </p:cNvPr>
          <p:cNvGraphicFramePr/>
          <p:nvPr>
            <p:extLst>
              <p:ext uri="{D42A27DB-BD31-4B8C-83A1-F6EECF244321}">
                <p14:modId xmlns:p14="http://schemas.microsoft.com/office/powerpoint/2010/main" val="910361453"/>
              </p:ext>
            </p:extLst>
          </p:nvPr>
        </p:nvGraphicFramePr>
        <p:xfrm>
          <a:off x="2033587" y="830500"/>
          <a:ext cx="7609177"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29AB4339-4700-2644-8ADB-63760EC7BACC}"/>
              </a:ext>
            </a:extLst>
          </p:cNvPr>
          <p:cNvSpPr>
            <a:spLocks noGrp="1"/>
          </p:cNvSpPr>
          <p:nvPr>
            <p:ph type="title"/>
          </p:nvPr>
        </p:nvSpPr>
        <p:spPr/>
        <p:txBody>
          <a:bodyPr>
            <a:normAutofit/>
          </a:bodyPr>
          <a:lstStyle/>
          <a:p>
            <a:r>
              <a:rPr lang="tr-TR" sz="4400" dirty="0"/>
              <a:t>LCA Case </a:t>
            </a:r>
            <a:r>
              <a:rPr lang="tr-TR" sz="4400" dirty="0" err="1"/>
              <a:t>Study</a:t>
            </a:r>
            <a:r>
              <a:rPr lang="tr-TR" sz="4400" dirty="0"/>
              <a:t> (</a:t>
            </a:r>
            <a:r>
              <a:rPr lang="tr-TR" sz="4400" dirty="0" err="1"/>
              <a:t>Fitch</a:t>
            </a:r>
            <a:r>
              <a:rPr lang="tr-TR" sz="4400" dirty="0"/>
              <a:t> et al. 2013)</a:t>
            </a:r>
            <a:endParaRPr lang="en-US" sz="4400" dirty="0"/>
          </a:p>
        </p:txBody>
      </p:sp>
      <p:sp>
        <p:nvSpPr>
          <p:cNvPr id="3" name="Content Placeholder 2">
            <a:extLst>
              <a:ext uri="{FF2B5EF4-FFF2-40B4-BE49-F238E27FC236}">
                <a16:creationId xmlns:a16="http://schemas.microsoft.com/office/drawing/2014/main" id="{0A5CEAA8-5948-2C48-86E2-35B1F085BF50}"/>
              </a:ext>
            </a:extLst>
          </p:cNvPr>
          <p:cNvSpPr>
            <a:spLocks noGrp="1"/>
          </p:cNvSpPr>
          <p:nvPr>
            <p:ph idx="1"/>
          </p:nvPr>
        </p:nvSpPr>
        <p:spPr>
          <a:xfrm>
            <a:off x="688489" y="1336052"/>
            <a:ext cx="10749171" cy="4738890"/>
          </a:xfrm>
        </p:spPr>
        <p:txBody>
          <a:bodyPr/>
          <a:lstStyle/>
          <a:p>
            <a:pPr>
              <a:lnSpc>
                <a:spcPct val="100000"/>
              </a:lnSpc>
              <a:buFont typeface="Arial" panose="020B0604020202020204" pitchFamily="34" charset="0"/>
              <a:buChar char="•"/>
            </a:pPr>
            <a:r>
              <a:rPr lang="en-US" sz="2100" dirty="0"/>
              <a:t> Energy use (MJ), greenhouse gas emissions (kg), water use (m</a:t>
            </a:r>
            <a:r>
              <a:rPr lang="en-US" sz="2100" baseline="30000" dirty="0"/>
              <a:t>3</a:t>
            </a:r>
            <a:r>
              <a:rPr lang="en-US" sz="2100" dirty="0"/>
              <a:t>), Cl emissions (kg), BOD (kg) and cost ($/storm) are calculated to evaluate three different winter maintenance approaches in terms of their environmental and economic performances. </a:t>
            </a:r>
            <a:endParaRPr lang="tr-TR" sz="2100" dirty="0"/>
          </a:p>
          <a:p>
            <a:pPr>
              <a:lnSpc>
                <a:spcPct val="100000"/>
              </a:lnSpc>
              <a:buFont typeface="Arial" panose="020B0604020202020204" pitchFamily="34" charset="0"/>
              <a:buChar char="•"/>
            </a:pPr>
            <a:endParaRPr lang="tr-TR" sz="2100" dirty="0"/>
          </a:p>
          <a:p>
            <a:pPr>
              <a:lnSpc>
                <a:spcPct val="100000"/>
              </a:lnSpc>
              <a:buFont typeface="Arial" panose="020B0604020202020204" pitchFamily="34" charset="0"/>
              <a:buChar char="•"/>
            </a:pPr>
            <a:endParaRPr lang="tr-TR" sz="2100" dirty="0"/>
          </a:p>
          <a:p>
            <a:pPr>
              <a:lnSpc>
                <a:spcPct val="100000"/>
              </a:lnSpc>
              <a:buFont typeface="Arial" panose="020B0604020202020204" pitchFamily="34" charset="0"/>
              <a:buChar char="•"/>
            </a:pPr>
            <a:endParaRPr lang="tr-TR" sz="2100" dirty="0"/>
          </a:p>
          <a:p>
            <a:pPr>
              <a:lnSpc>
                <a:spcPct val="100000"/>
              </a:lnSpc>
              <a:buFont typeface="Arial" panose="020B0604020202020204" pitchFamily="34" charset="0"/>
              <a:buChar char="•"/>
            </a:pPr>
            <a:endParaRPr lang="tr-TR" sz="2100" dirty="0"/>
          </a:p>
          <a:p>
            <a:pPr>
              <a:lnSpc>
                <a:spcPct val="100000"/>
              </a:lnSpc>
              <a:buFont typeface="Arial" panose="020B0604020202020204" pitchFamily="34" charset="0"/>
              <a:buChar char="•"/>
            </a:pPr>
            <a:r>
              <a:rPr lang="tr-TR" sz="2100" dirty="0"/>
              <a:t> </a:t>
            </a:r>
            <a:r>
              <a:rPr lang="tr-TR" sz="2100" dirty="0" err="1"/>
              <a:t>NaCl</a:t>
            </a:r>
            <a:r>
              <a:rPr lang="tr-TR" sz="2100" dirty="0"/>
              <a:t> </a:t>
            </a:r>
            <a:r>
              <a:rPr lang="tr-TR" sz="2100" dirty="0" err="1"/>
              <a:t>brine</a:t>
            </a:r>
            <a:r>
              <a:rPr lang="en-US" sz="2100" dirty="0"/>
              <a:t> option requires less total energy, releases fewer greenhouse gas emissions, consumes less water,</a:t>
            </a:r>
            <a:r>
              <a:rPr lang="tr-TR" sz="2100" dirty="0"/>
              <a:t> </a:t>
            </a:r>
            <a:r>
              <a:rPr lang="en-US" sz="2100" dirty="0"/>
              <a:t>and emits less BOD than either CMA or </a:t>
            </a:r>
            <a:r>
              <a:rPr lang="tr-TR" sz="2100" dirty="0" err="1"/>
              <a:t>conventional</a:t>
            </a:r>
            <a:r>
              <a:rPr lang="tr-TR" sz="2100" dirty="0"/>
              <a:t> </a:t>
            </a:r>
            <a:r>
              <a:rPr lang="tr-TR" sz="2100" dirty="0" err="1"/>
              <a:t>rock</a:t>
            </a:r>
            <a:r>
              <a:rPr lang="en-US" sz="2100" dirty="0"/>
              <a:t> salt.</a:t>
            </a:r>
            <a:endParaRPr lang="tr-TR" sz="2100" dirty="0"/>
          </a:p>
          <a:p>
            <a:pPr>
              <a:lnSpc>
                <a:spcPct val="100000"/>
              </a:lnSpc>
              <a:buFont typeface="Arial" panose="020B0604020202020204" pitchFamily="34" charset="0"/>
              <a:buChar char="•"/>
            </a:pPr>
            <a:r>
              <a:rPr lang="tr-TR" sz="2100" dirty="0"/>
              <a:t> CMA </a:t>
            </a:r>
            <a:r>
              <a:rPr lang="tr-TR" sz="2100" dirty="0" err="1"/>
              <a:t>option</a:t>
            </a:r>
            <a:r>
              <a:rPr lang="tr-TR" sz="2100" dirty="0"/>
              <a:t> has </a:t>
            </a:r>
            <a:r>
              <a:rPr lang="tr-TR" sz="2100" dirty="0" err="1"/>
              <a:t>the</a:t>
            </a:r>
            <a:r>
              <a:rPr lang="tr-TR" sz="2100" dirty="0"/>
              <a:t> </a:t>
            </a:r>
            <a:r>
              <a:rPr lang="tr-TR" sz="2100" dirty="0" err="1"/>
              <a:t>biggest</a:t>
            </a:r>
            <a:r>
              <a:rPr lang="tr-TR" sz="2100" dirty="0"/>
              <a:t> </a:t>
            </a:r>
            <a:r>
              <a:rPr lang="tr-TR" sz="2100" dirty="0" err="1"/>
              <a:t>potential</a:t>
            </a:r>
            <a:r>
              <a:rPr lang="tr-TR" sz="2100" dirty="0"/>
              <a:t> </a:t>
            </a:r>
            <a:r>
              <a:rPr lang="tr-TR" sz="2100" dirty="0" err="1"/>
              <a:t>environmental</a:t>
            </a:r>
            <a:r>
              <a:rPr lang="tr-TR" sz="2100" dirty="0"/>
              <a:t> </a:t>
            </a:r>
            <a:r>
              <a:rPr lang="tr-TR" sz="2100" dirty="0" err="1"/>
              <a:t>impact</a:t>
            </a:r>
            <a:r>
              <a:rPr lang="tr-TR" sz="2100" dirty="0"/>
              <a:t> </a:t>
            </a:r>
            <a:r>
              <a:rPr lang="tr-TR" sz="2100" dirty="0" err="1"/>
              <a:t>resulting</a:t>
            </a:r>
            <a:r>
              <a:rPr lang="tr-TR" sz="2100" dirty="0"/>
              <a:t> </a:t>
            </a:r>
            <a:r>
              <a:rPr lang="tr-TR" sz="2100" dirty="0" err="1"/>
              <a:t>from</a:t>
            </a:r>
            <a:r>
              <a:rPr lang="tr-TR" sz="2100" dirty="0"/>
              <a:t> </a:t>
            </a:r>
            <a:r>
              <a:rPr lang="tr-TR" sz="2100" dirty="0" err="1"/>
              <a:t>raw</a:t>
            </a:r>
            <a:r>
              <a:rPr lang="tr-TR" sz="2100" dirty="0"/>
              <a:t> </a:t>
            </a:r>
            <a:r>
              <a:rPr lang="tr-TR" sz="2100" dirty="0" err="1"/>
              <a:t>materials</a:t>
            </a:r>
            <a:r>
              <a:rPr lang="tr-TR" sz="2100" dirty="0"/>
              <a:t> </a:t>
            </a:r>
            <a:r>
              <a:rPr lang="tr-TR" sz="2100" dirty="0" err="1"/>
              <a:t>acquisition</a:t>
            </a:r>
            <a:r>
              <a:rPr lang="tr-TR" sz="2100" dirty="0"/>
              <a:t> (A1) </a:t>
            </a:r>
            <a:r>
              <a:rPr lang="tr-TR" sz="2100" dirty="0" err="1"/>
              <a:t>stage</a:t>
            </a:r>
            <a:r>
              <a:rPr lang="tr-TR" sz="2100" dirty="0"/>
              <a:t>.</a:t>
            </a:r>
            <a:endParaRPr lang="en-US" sz="2100" dirty="0"/>
          </a:p>
          <a:p>
            <a:pPr>
              <a:lnSpc>
                <a:spcPct val="100000"/>
              </a:lnSpc>
              <a:buFont typeface="Arial" panose="020B0604020202020204" pitchFamily="34" charset="0"/>
              <a:buChar char="•"/>
            </a:pPr>
            <a:endParaRPr lang="tr-TR" sz="2100" dirty="0"/>
          </a:p>
          <a:p>
            <a:pPr marL="0" indent="0">
              <a:lnSpc>
                <a:spcPct val="100000"/>
              </a:lnSpc>
              <a:buNone/>
            </a:pPr>
            <a:endParaRPr lang="en-US" sz="2100" dirty="0"/>
          </a:p>
          <a:p>
            <a:endParaRPr lang="en-US" sz="2100" dirty="0"/>
          </a:p>
          <a:p>
            <a:endParaRPr lang="tr-TR" dirty="0"/>
          </a:p>
          <a:p>
            <a:endParaRPr lang="en-US" dirty="0"/>
          </a:p>
          <a:p>
            <a:endParaRPr lang="en-US" dirty="0"/>
          </a:p>
        </p:txBody>
      </p:sp>
      <p:sp>
        <p:nvSpPr>
          <p:cNvPr id="4" name="Date Placeholder 3">
            <a:extLst>
              <a:ext uri="{FF2B5EF4-FFF2-40B4-BE49-F238E27FC236}">
                <a16:creationId xmlns:a16="http://schemas.microsoft.com/office/drawing/2014/main" id="{3B5E7A8B-1DD0-4B42-B5CC-9CFBE339CC6C}"/>
              </a:ext>
            </a:extLst>
          </p:cNvPr>
          <p:cNvSpPr>
            <a:spLocks noGrp="1"/>
          </p:cNvSpPr>
          <p:nvPr>
            <p:ph type="dt" sz="half" idx="10"/>
          </p:nvPr>
        </p:nvSpPr>
        <p:spPr/>
        <p:txBody>
          <a:bodyPr/>
          <a:lstStyle/>
          <a:p>
            <a:r>
              <a:rPr lang="en-US"/>
              <a:t>03/2018</a:t>
            </a:r>
          </a:p>
        </p:txBody>
      </p:sp>
      <p:sp>
        <p:nvSpPr>
          <p:cNvPr id="6" name="Slide Number Placeholder 5">
            <a:extLst>
              <a:ext uri="{FF2B5EF4-FFF2-40B4-BE49-F238E27FC236}">
                <a16:creationId xmlns:a16="http://schemas.microsoft.com/office/drawing/2014/main" id="{75181C2B-B565-9046-B370-106F8B1956F5}"/>
              </a:ext>
            </a:extLst>
          </p:cNvPr>
          <p:cNvSpPr>
            <a:spLocks noGrp="1"/>
          </p:cNvSpPr>
          <p:nvPr>
            <p:ph type="sldNum" sz="quarter" idx="12"/>
          </p:nvPr>
        </p:nvSpPr>
        <p:spPr/>
        <p:txBody>
          <a:bodyPr/>
          <a:lstStyle/>
          <a:p>
            <a:fld id="{0ED7B1B4-A8C6-4D4A-833E-003F20D7F697}" type="slidenum">
              <a:rPr lang="en-US" smtClean="0"/>
              <a:t>13</a:t>
            </a:fld>
            <a:endParaRPr lang="en-US"/>
          </a:p>
        </p:txBody>
      </p:sp>
      <p:sp>
        <p:nvSpPr>
          <p:cNvPr id="7" name="Footer Placeholder 7">
            <a:extLst>
              <a:ext uri="{FF2B5EF4-FFF2-40B4-BE49-F238E27FC236}">
                <a16:creationId xmlns:a16="http://schemas.microsoft.com/office/drawing/2014/main" id="{A3A7F784-64E7-C547-A422-F87B6D1D747C}"/>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cxnSp>
        <p:nvCxnSpPr>
          <p:cNvPr id="9" name="Straight Arrow Connector 8">
            <a:extLst>
              <a:ext uri="{FF2B5EF4-FFF2-40B4-BE49-F238E27FC236}">
                <a16:creationId xmlns:a16="http://schemas.microsoft.com/office/drawing/2014/main" id="{36E343CC-5FC8-6D4E-98B1-B4EDB2E75B2E}"/>
              </a:ext>
            </a:extLst>
          </p:cNvPr>
          <p:cNvCxnSpPr>
            <a:cxnSpLocks/>
          </p:cNvCxnSpPr>
          <p:nvPr/>
        </p:nvCxnSpPr>
        <p:spPr>
          <a:xfrm>
            <a:off x="3016957" y="2759967"/>
            <a:ext cx="450272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2FEF186-9838-CD4A-B040-46034F0AD3DD}"/>
              </a:ext>
            </a:extLst>
          </p:cNvPr>
          <p:cNvSpPr txBox="1"/>
          <p:nvPr/>
        </p:nvSpPr>
        <p:spPr>
          <a:xfrm>
            <a:off x="7590913" y="2590690"/>
            <a:ext cx="1140056" cy="338554"/>
          </a:xfrm>
          <a:prstGeom prst="rect">
            <a:avLst/>
          </a:prstGeom>
          <a:noFill/>
        </p:spPr>
        <p:txBody>
          <a:bodyPr wrap="none" rtlCol="0">
            <a:spAutoFit/>
          </a:bodyPr>
          <a:lstStyle/>
          <a:p>
            <a:r>
              <a:rPr lang="tr-TR" sz="1600" dirty="0"/>
              <a:t>Best </a:t>
            </a:r>
            <a:r>
              <a:rPr lang="tr-TR" sz="1600" dirty="0" err="1"/>
              <a:t>option</a:t>
            </a:r>
            <a:endParaRPr lang="en-US" sz="1600" dirty="0"/>
          </a:p>
        </p:txBody>
      </p:sp>
      <p:pic>
        <p:nvPicPr>
          <p:cNvPr id="8" name="Audio 7">
            <a:hlinkClick r:id="" action="ppaction://media"/>
            <a:extLst>
              <a:ext uri="{FF2B5EF4-FFF2-40B4-BE49-F238E27FC236}">
                <a16:creationId xmlns:a16="http://schemas.microsoft.com/office/drawing/2014/main" id="{B8CEC4A8-F5D6-C84A-B107-4A5D5F4A99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04492187"/>
      </p:ext>
    </p:extLst>
  </p:cSld>
  <p:clrMapOvr>
    <a:masterClrMapping/>
  </p:clrMapOvr>
  <mc:AlternateContent xmlns:mc="http://schemas.openxmlformats.org/markup-compatibility/2006" xmlns:p14="http://schemas.microsoft.com/office/powerpoint/2010/main">
    <mc:Choice Requires="p14">
      <p:transition spd="slow" p14:dur="2000" advTm="35759"/>
    </mc:Choice>
    <mc:Fallback xmlns="">
      <p:transition spd="slow" advTm="3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FD05-7C47-2D40-B9B5-BD8D96552A03}"/>
              </a:ext>
            </a:extLst>
          </p:cNvPr>
          <p:cNvSpPr>
            <a:spLocks noGrp="1"/>
          </p:cNvSpPr>
          <p:nvPr>
            <p:ph type="title"/>
          </p:nvPr>
        </p:nvSpPr>
        <p:spPr/>
        <p:txBody>
          <a:bodyPr/>
          <a:lstStyle/>
          <a:p>
            <a:r>
              <a:rPr lang="tr-TR" dirty="0" err="1"/>
              <a:t>Conclusions</a:t>
            </a:r>
            <a:endParaRPr lang="en-US" dirty="0"/>
          </a:p>
        </p:txBody>
      </p:sp>
      <p:sp>
        <p:nvSpPr>
          <p:cNvPr id="3" name="Content Placeholder 2">
            <a:extLst>
              <a:ext uri="{FF2B5EF4-FFF2-40B4-BE49-F238E27FC236}">
                <a16:creationId xmlns:a16="http://schemas.microsoft.com/office/drawing/2014/main" id="{6510E54F-483A-484C-BC2B-C4C9ED5D6B7F}"/>
              </a:ext>
            </a:extLst>
          </p:cNvPr>
          <p:cNvSpPr>
            <a:spLocks noGrp="1"/>
          </p:cNvSpPr>
          <p:nvPr>
            <p:ph idx="1"/>
          </p:nvPr>
        </p:nvSpPr>
        <p:spPr>
          <a:xfrm>
            <a:off x="666973" y="1387737"/>
            <a:ext cx="10695571" cy="4653480"/>
          </a:xfrm>
        </p:spPr>
        <p:txBody>
          <a:bodyPr>
            <a:normAutofit/>
          </a:bodyPr>
          <a:lstStyle/>
          <a:p>
            <a:pPr>
              <a:lnSpc>
                <a:spcPct val="100000"/>
              </a:lnSpc>
              <a:buFont typeface="Arial" panose="020B0604020202020204" pitchFamily="34" charset="0"/>
              <a:buChar char="•"/>
            </a:pPr>
            <a:r>
              <a:rPr lang="en-US" sz="2400" dirty="0"/>
              <a:t> There are several studies on life cycle assessment of deicers, however their system boundaries may not capture all </a:t>
            </a:r>
            <a:r>
              <a:rPr lang="tr-TR" sz="2400" dirty="0"/>
              <a:t>processes</a:t>
            </a:r>
            <a:r>
              <a:rPr lang="en-US" sz="2400" dirty="0"/>
              <a:t> such as </a:t>
            </a:r>
            <a:r>
              <a:rPr lang="tr-TR" sz="2400" dirty="0" err="1"/>
              <a:t>the</a:t>
            </a:r>
            <a:r>
              <a:rPr lang="tr-TR" sz="2400" dirty="0"/>
              <a:t> </a:t>
            </a:r>
            <a:r>
              <a:rPr lang="en-US" sz="2400" dirty="0"/>
              <a:t>effects of corrosion. </a:t>
            </a:r>
            <a:endParaRPr lang="tr-TR" sz="2400" dirty="0"/>
          </a:p>
          <a:p>
            <a:pPr>
              <a:lnSpc>
                <a:spcPct val="100000"/>
              </a:lnSpc>
              <a:buFont typeface="Arial" panose="020B0604020202020204" pitchFamily="34" charset="0"/>
              <a:buChar char="•"/>
            </a:pPr>
            <a:r>
              <a:rPr lang="tr-TR" sz="2400" dirty="0"/>
              <a:t> </a:t>
            </a:r>
            <a:r>
              <a:rPr lang="tr-TR" sz="2400" dirty="0" err="1"/>
              <a:t>Deicers</a:t>
            </a:r>
            <a:r>
              <a:rPr lang="tr-TR" sz="2400" dirty="0"/>
              <a:t>/anti-</a:t>
            </a:r>
            <a:r>
              <a:rPr lang="tr-TR" sz="2400" dirty="0" err="1"/>
              <a:t>icers</a:t>
            </a:r>
            <a:r>
              <a:rPr lang="en-US" sz="2400" dirty="0"/>
              <a:t> may have adverse effects to the environment while providing safer roads.</a:t>
            </a:r>
          </a:p>
          <a:p>
            <a:pPr>
              <a:lnSpc>
                <a:spcPct val="100000"/>
              </a:lnSpc>
              <a:buFont typeface="Arial" panose="020B0604020202020204" pitchFamily="34" charset="0"/>
              <a:buChar char="•"/>
            </a:pPr>
            <a:r>
              <a:rPr lang="en-US" sz="2400" dirty="0"/>
              <a:t> </a:t>
            </a:r>
            <a:r>
              <a:rPr lang="tr-TR" sz="2400" dirty="0" err="1"/>
              <a:t>In</a:t>
            </a:r>
            <a:r>
              <a:rPr lang="tr-TR" sz="2400" dirty="0"/>
              <a:t> </a:t>
            </a:r>
            <a:r>
              <a:rPr lang="tr-TR" sz="2400" dirty="0" err="1"/>
              <a:t>most</a:t>
            </a:r>
            <a:r>
              <a:rPr lang="tr-TR" sz="2400" dirty="0"/>
              <a:t> </a:t>
            </a:r>
            <a:r>
              <a:rPr lang="tr-TR" sz="2400" dirty="0" err="1"/>
              <a:t>published</a:t>
            </a:r>
            <a:r>
              <a:rPr lang="tr-TR" sz="2400" dirty="0"/>
              <a:t> </a:t>
            </a:r>
            <a:r>
              <a:rPr lang="tr-TR" sz="2400" dirty="0" err="1"/>
              <a:t>studies</a:t>
            </a:r>
            <a:r>
              <a:rPr lang="tr-TR" sz="2400" dirty="0"/>
              <a:t>, </a:t>
            </a:r>
            <a:r>
              <a:rPr lang="en-US" sz="2400" dirty="0"/>
              <a:t>Module D (Benefits and loads beyond the system boundary, Information Module</a:t>
            </a:r>
            <a:r>
              <a:rPr lang="tr-TR" sz="2400" dirty="0"/>
              <a:t>) </a:t>
            </a:r>
            <a:r>
              <a:rPr lang="en-US" sz="2400" dirty="0"/>
              <a:t>was found to be missing which may result</a:t>
            </a:r>
            <a:r>
              <a:rPr lang="tr-TR" sz="2400" dirty="0"/>
              <a:t> in</a:t>
            </a:r>
            <a:r>
              <a:rPr lang="en-US" sz="2400" dirty="0"/>
              <a:t> not capturing the benefits</a:t>
            </a:r>
            <a:r>
              <a:rPr lang="tr-TR" sz="2400" dirty="0"/>
              <a:t> </a:t>
            </a:r>
            <a:r>
              <a:rPr lang="tr-TR" sz="2400" dirty="0" err="1"/>
              <a:t>or</a:t>
            </a:r>
            <a:r>
              <a:rPr lang="tr-TR" sz="2400" dirty="0"/>
              <a:t> </a:t>
            </a:r>
            <a:r>
              <a:rPr lang="tr-TR" sz="2400" dirty="0" err="1"/>
              <a:t>impacts</a:t>
            </a:r>
            <a:r>
              <a:rPr lang="en-US" sz="2400" dirty="0"/>
              <a:t> of the use phase</a:t>
            </a:r>
            <a:r>
              <a:rPr lang="tr-TR" sz="2400" dirty="0"/>
              <a:t> of </a:t>
            </a:r>
            <a:r>
              <a:rPr lang="tr-TR" sz="2400" dirty="0" err="1"/>
              <a:t>deicers</a:t>
            </a:r>
            <a:r>
              <a:rPr lang="tr-TR" sz="2400" dirty="0"/>
              <a:t>. </a:t>
            </a:r>
            <a:endParaRPr lang="en-US" sz="2400" dirty="0"/>
          </a:p>
          <a:p>
            <a:pPr marL="0" indent="0">
              <a:lnSpc>
                <a:spcPct val="100000"/>
              </a:lnSpc>
              <a:buNone/>
            </a:pPr>
            <a:endParaRPr lang="en-US" sz="2400" dirty="0"/>
          </a:p>
        </p:txBody>
      </p:sp>
      <p:sp>
        <p:nvSpPr>
          <p:cNvPr id="4" name="Date Placeholder 3">
            <a:extLst>
              <a:ext uri="{FF2B5EF4-FFF2-40B4-BE49-F238E27FC236}">
                <a16:creationId xmlns:a16="http://schemas.microsoft.com/office/drawing/2014/main" id="{7B592121-B723-184C-A074-A452393C2A33}"/>
              </a:ext>
            </a:extLst>
          </p:cNvPr>
          <p:cNvSpPr>
            <a:spLocks noGrp="1"/>
          </p:cNvSpPr>
          <p:nvPr>
            <p:ph type="dt" sz="half" idx="10"/>
          </p:nvPr>
        </p:nvSpPr>
        <p:spPr/>
        <p:txBody>
          <a:bodyPr/>
          <a:lstStyle/>
          <a:p>
            <a:r>
              <a:rPr lang="en-US"/>
              <a:t>03/2018</a:t>
            </a:r>
          </a:p>
        </p:txBody>
      </p:sp>
      <p:sp>
        <p:nvSpPr>
          <p:cNvPr id="6" name="Slide Number Placeholder 5">
            <a:extLst>
              <a:ext uri="{FF2B5EF4-FFF2-40B4-BE49-F238E27FC236}">
                <a16:creationId xmlns:a16="http://schemas.microsoft.com/office/drawing/2014/main" id="{D5A57AE2-0945-874F-A631-27EC0FC0D2F0}"/>
              </a:ext>
            </a:extLst>
          </p:cNvPr>
          <p:cNvSpPr>
            <a:spLocks noGrp="1"/>
          </p:cNvSpPr>
          <p:nvPr>
            <p:ph type="sldNum" sz="quarter" idx="12"/>
          </p:nvPr>
        </p:nvSpPr>
        <p:spPr/>
        <p:txBody>
          <a:bodyPr/>
          <a:lstStyle/>
          <a:p>
            <a:fld id="{0ED7B1B4-A8C6-4D4A-833E-003F20D7F697}" type="slidenum">
              <a:rPr lang="en-US" smtClean="0"/>
              <a:t>14</a:t>
            </a:fld>
            <a:endParaRPr lang="en-US"/>
          </a:p>
        </p:txBody>
      </p:sp>
      <p:sp>
        <p:nvSpPr>
          <p:cNvPr id="7" name="Footer Placeholder 7">
            <a:extLst>
              <a:ext uri="{FF2B5EF4-FFF2-40B4-BE49-F238E27FC236}">
                <a16:creationId xmlns:a16="http://schemas.microsoft.com/office/drawing/2014/main" id="{F21A4C57-29D0-2C4F-A019-02E4268125DA}"/>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pic>
        <p:nvPicPr>
          <p:cNvPr id="9" name="Audio 8">
            <a:hlinkClick r:id="" action="ppaction://media"/>
            <a:extLst>
              <a:ext uri="{FF2B5EF4-FFF2-40B4-BE49-F238E27FC236}">
                <a16:creationId xmlns:a16="http://schemas.microsoft.com/office/drawing/2014/main" id="{745DF3A5-1751-6149-B120-D19CF43308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17634243"/>
      </p:ext>
    </p:extLst>
  </p:cSld>
  <p:clrMapOvr>
    <a:masterClrMapping/>
  </p:clrMapOvr>
  <mc:AlternateContent xmlns:mc="http://schemas.openxmlformats.org/markup-compatibility/2006" xmlns:p14="http://schemas.microsoft.com/office/powerpoint/2010/main">
    <mc:Choice Requires="p14">
      <p:transition spd="slow" p14:dur="2000" advTm="35710"/>
    </mc:Choice>
    <mc:Fallback xmlns="">
      <p:transition spd="slow" advTm="3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completing Module </a:t>
            </a:r>
            <a:r>
              <a:rPr lang="el-GR" dirty="0"/>
              <a:t>τ</a:t>
            </a:r>
            <a:r>
              <a:rPr lang="tr-TR" dirty="0"/>
              <a:t>9</a:t>
            </a:r>
            <a:r>
              <a:rPr lang="en-US" dirty="0"/>
              <a:t>!</a:t>
            </a:r>
          </a:p>
        </p:txBody>
      </p:sp>
      <p:sp>
        <p:nvSpPr>
          <p:cNvPr id="5" name="Content Placeholder 2"/>
          <p:cNvSpPr txBox="1">
            <a:spLocks/>
          </p:cNvSpPr>
          <p:nvPr/>
        </p:nvSpPr>
        <p:spPr>
          <a:xfrm>
            <a:off x="688489" y="1412586"/>
            <a:ext cx="10916478" cy="468341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dirty="0"/>
              <a:t>Group A: ISO Compliant LCA Overview Modules</a:t>
            </a:r>
          </a:p>
          <a:p>
            <a:pPr marL="0" indent="0">
              <a:spcAft>
                <a:spcPts val="1200"/>
              </a:spcAft>
              <a:buFont typeface="Calibri" panose="020F0502020204030204" pitchFamily="34" charset="0"/>
              <a:buNone/>
            </a:pPr>
            <a:r>
              <a:rPr lang="en-US" dirty="0"/>
              <a:t>Group </a:t>
            </a:r>
            <a:r>
              <a:rPr lang="en-US" dirty="0">
                <a:latin typeface="Calibri" panose="020F0502020204030204" pitchFamily="34" charset="0"/>
              </a:rPr>
              <a:t>α</a:t>
            </a:r>
            <a:r>
              <a:rPr lang="en-US" dirty="0"/>
              <a:t>: ISO Compliant LCA Detailed Modules</a:t>
            </a:r>
          </a:p>
          <a:p>
            <a:pPr marL="0" indent="0">
              <a:buFont typeface="Calibri" panose="020F0502020204030204" pitchFamily="34" charset="0"/>
              <a:buNone/>
            </a:pPr>
            <a:r>
              <a:rPr lang="en-US" dirty="0"/>
              <a:t>Group B: Environmental Impact Categories Overview Modules</a:t>
            </a:r>
          </a:p>
          <a:p>
            <a:pPr marL="0" indent="0">
              <a:spcAft>
                <a:spcPts val="1200"/>
              </a:spcAft>
              <a:buFont typeface="Calibri" panose="020F0502020204030204" pitchFamily="34" charset="0"/>
              <a:buNone/>
            </a:pPr>
            <a:r>
              <a:rPr lang="en-US" dirty="0"/>
              <a:t>Group </a:t>
            </a:r>
            <a:r>
              <a:rPr lang="en-US" dirty="0">
                <a:latin typeface="Calibri" panose="020F0502020204030204" pitchFamily="34" charset="0"/>
              </a:rPr>
              <a:t>β</a:t>
            </a:r>
            <a:r>
              <a:rPr lang="en-US" dirty="0"/>
              <a:t>: Environmental Impact Categories Detailed Modules</a:t>
            </a:r>
          </a:p>
          <a:p>
            <a:pPr marL="0" indent="0">
              <a:buFont typeface="Calibri" panose="020F0502020204030204" pitchFamily="34" charset="0"/>
              <a:buNone/>
            </a:pPr>
            <a:r>
              <a:rPr lang="en-US" dirty="0"/>
              <a:t>Group G: General LCA Tools Overview Modules</a:t>
            </a:r>
          </a:p>
          <a:p>
            <a:pPr marL="0" indent="0">
              <a:spcAft>
                <a:spcPts val="1200"/>
              </a:spcAft>
              <a:buFont typeface="Calibri" panose="020F0502020204030204" pitchFamily="34" charset="0"/>
              <a:buNone/>
            </a:pPr>
            <a:r>
              <a:rPr lang="en-US" dirty="0"/>
              <a:t>Group </a:t>
            </a:r>
            <a:r>
              <a:rPr lang="en-US" dirty="0">
                <a:latin typeface="Calibri" panose="020F0502020204030204" pitchFamily="34" charset="0"/>
              </a:rPr>
              <a:t>γ</a:t>
            </a:r>
            <a:r>
              <a:rPr lang="en-US" dirty="0"/>
              <a:t>: General LCA Tools Detailed Modules</a:t>
            </a:r>
          </a:p>
          <a:p>
            <a:pPr marL="0" indent="0">
              <a:buFont typeface="Calibri" panose="020F0502020204030204" pitchFamily="34" charset="0"/>
              <a:buNone/>
            </a:pPr>
            <a:r>
              <a:rPr lang="en-US" dirty="0"/>
              <a:t>Group T: Transportation-Related LCA Overview Modules</a:t>
            </a:r>
          </a:p>
          <a:p>
            <a:pPr marL="0" indent="0">
              <a:buFont typeface="Calibri" panose="020F0502020204030204" pitchFamily="34" charset="0"/>
              <a:buNone/>
            </a:pPr>
            <a:r>
              <a:rPr lang="en-US" dirty="0"/>
              <a:t>Group </a:t>
            </a:r>
            <a:r>
              <a:rPr lang="en-US" dirty="0">
                <a:latin typeface="Calibri" panose="020F0502020204030204" pitchFamily="34" charset="0"/>
              </a:rPr>
              <a:t>τ</a:t>
            </a:r>
            <a:r>
              <a:rPr lang="en-US" dirty="0"/>
              <a:t>: Transportation-Related LCA Detailed Modules</a:t>
            </a:r>
          </a:p>
          <a:p>
            <a:pPr marL="0" indent="0">
              <a:buFont typeface="Calibri" panose="020F0502020204030204" pitchFamily="34" charset="0"/>
              <a:buNone/>
            </a:pPr>
            <a:endParaRPr lang="en-US" dirty="0"/>
          </a:p>
          <a:p>
            <a:pPr marL="0" indent="0">
              <a:buFont typeface="Calibri" panose="020F0502020204030204" pitchFamily="34" charset="0"/>
              <a:buNone/>
            </a:pPr>
            <a:endParaRPr lang="en-US" dirty="0"/>
          </a:p>
        </p:txBody>
      </p:sp>
      <p:sp>
        <p:nvSpPr>
          <p:cNvPr id="4" name="Date Placeholder 3"/>
          <p:cNvSpPr>
            <a:spLocks noGrp="1"/>
          </p:cNvSpPr>
          <p:nvPr>
            <p:ph type="dt" sz="half" idx="10"/>
          </p:nvPr>
        </p:nvSpPr>
        <p:spPr/>
        <p:txBody>
          <a:bodyPr/>
          <a:lstStyle/>
          <a:p>
            <a:r>
              <a:rPr lang="en-US"/>
              <a:t>03/2018</a:t>
            </a:r>
          </a:p>
        </p:txBody>
      </p:sp>
      <p:sp>
        <p:nvSpPr>
          <p:cNvPr id="3" name="Slide Number Placeholder 2">
            <a:extLst>
              <a:ext uri="{FF2B5EF4-FFF2-40B4-BE49-F238E27FC236}">
                <a16:creationId xmlns:a16="http://schemas.microsoft.com/office/drawing/2014/main" id="{3D825BD6-E316-2A48-95EC-D8C153287F15}"/>
              </a:ext>
            </a:extLst>
          </p:cNvPr>
          <p:cNvSpPr>
            <a:spLocks noGrp="1"/>
          </p:cNvSpPr>
          <p:nvPr>
            <p:ph type="sldNum" sz="quarter" idx="12"/>
          </p:nvPr>
        </p:nvSpPr>
        <p:spPr/>
        <p:txBody>
          <a:bodyPr/>
          <a:lstStyle/>
          <a:p>
            <a:fld id="{0ED7B1B4-A8C6-4D4A-833E-003F20D7F697}" type="slidenum">
              <a:rPr lang="en-US" smtClean="0"/>
              <a:t>15</a:t>
            </a:fld>
            <a:endParaRPr lang="en-US"/>
          </a:p>
        </p:txBody>
      </p:sp>
      <p:sp>
        <p:nvSpPr>
          <p:cNvPr id="7" name="Footer Placeholder 7">
            <a:extLst>
              <a:ext uri="{FF2B5EF4-FFF2-40B4-BE49-F238E27FC236}">
                <a16:creationId xmlns:a16="http://schemas.microsoft.com/office/drawing/2014/main" id="{058A6E1A-E2D1-B749-B4C2-0C6D29B55968}"/>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pic>
        <p:nvPicPr>
          <p:cNvPr id="6" name="Audio 5">
            <a:hlinkClick r:id="" action="ppaction://media"/>
            <a:extLst>
              <a:ext uri="{FF2B5EF4-FFF2-40B4-BE49-F238E27FC236}">
                <a16:creationId xmlns:a16="http://schemas.microsoft.com/office/drawing/2014/main" id="{609E9AE6-68BE-6E44-A658-A04F56F4C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98910672"/>
      </p:ext>
    </p:extLst>
  </p:cSld>
  <p:clrMapOvr>
    <a:masterClrMapping/>
  </p:clrMapOvr>
  <mc:AlternateContent xmlns:mc="http://schemas.openxmlformats.org/markup-compatibility/2006" xmlns:p14="http://schemas.microsoft.com/office/powerpoint/2010/main">
    <mc:Choice Requires="p14">
      <p:transition spd="slow" p14:dur="2000" advTm="14418"/>
    </mc:Choice>
    <mc:Fallback xmlns="">
      <p:transition spd="slow" advTm="1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9C51-BE68-6F4F-A605-F9C6821C6EA8}"/>
              </a:ext>
            </a:extLst>
          </p:cNvPr>
          <p:cNvSpPr>
            <a:spLocks noGrp="1"/>
          </p:cNvSpPr>
          <p:nvPr>
            <p:ph type="title"/>
          </p:nvPr>
        </p:nvSpPr>
        <p:spPr/>
        <p:txBody>
          <a:bodyPr/>
          <a:lstStyle/>
          <a:p>
            <a:r>
              <a:rPr lang="en-US" dirty="0"/>
              <a:t>Other Sources for Further Study</a:t>
            </a:r>
          </a:p>
        </p:txBody>
      </p:sp>
      <p:sp>
        <p:nvSpPr>
          <p:cNvPr id="3" name="Content Placeholder 2">
            <a:extLst>
              <a:ext uri="{FF2B5EF4-FFF2-40B4-BE49-F238E27FC236}">
                <a16:creationId xmlns:a16="http://schemas.microsoft.com/office/drawing/2014/main" id="{ADACCE84-05CB-A94A-ACC2-AF1282A57D8B}"/>
              </a:ext>
            </a:extLst>
          </p:cNvPr>
          <p:cNvSpPr>
            <a:spLocks noGrp="1"/>
          </p:cNvSpPr>
          <p:nvPr>
            <p:ph idx="1"/>
          </p:nvPr>
        </p:nvSpPr>
        <p:spPr>
          <a:xfrm>
            <a:off x="547054" y="1387737"/>
            <a:ext cx="10830480" cy="4653480"/>
          </a:xfrm>
        </p:spPr>
        <p:txBody>
          <a:bodyPr>
            <a:normAutofit/>
          </a:bodyPr>
          <a:lstStyle/>
          <a:p>
            <a:pPr>
              <a:buFont typeface="Arial" panose="020B0604020202020204" pitchFamily="34" charset="0"/>
              <a:buChar char="•"/>
            </a:pPr>
            <a:r>
              <a:rPr lang="tr-TR" sz="1900" dirty="0"/>
              <a:t> </a:t>
            </a:r>
            <a:r>
              <a:rPr lang="tr-TR" sz="1900" dirty="0" err="1"/>
              <a:t>Bergel</a:t>
            </a:r>
            <a:r>
              <a:rPr lang="tr-TR" sz="1900" dirty="0"/>
              <a:t>-Hayat, R., </a:t>
            </a:r>
            <a:r>
              <a:rPr lang="tr-TR" sz="1900" dirty="0" err="1"/>
              <a:t>Debbarh</a:t>
            </a:r>
            <a:r>
              <a:rPr lang="tr-TR" sz="1900" dirty="0"/>
              <a:t>, M., </a:t>
            </a:r>
            <a:r>
              <a:rPr lang="tr-TR" sz="1900" dirty="0" err="1"/>
              <a:t>Antoniou</a:t>
            </a:r>
            <a:r>
              <a:rPr lang="tr-TR" sz="1900" dirty="0"/>
              <a:t>, C., </a:t>
            </a:r>
            <a:r>
              <a:rPr lang="tr-TR" sz="1900" dirty="0" err="1"/>
              <a:t>Yannis</a:t>
            </a:r>
            <a:r>
              <a:rPr lang="tr-TR" sz="1900" dirty="0"/>
              <a:t>, G. (2013). </a:t>
            </a:r>
            <a:r>
              <a:rPr lang="en-US" sz="1900" dirty="0"/>
              <a:t>Explaining the road accident risk: Weather effects</a:t>
            </a:r>
            <a:r>
              <a:rPr lang="tr-TR" sz="1900" dirty="0"/>
              <a:t>, </a:t>
            </a:r>
            <a:r>
              <a:rPr lang="en-US" sz="1900" i="1" dirty="0"/>
              <a:t>Accident Analysis and Prevention</a:t>
            </a:r>
            <a:r>
              <a:rPr lang="tr-TR" sz="1900" dirty="0"/>
              <a:t>, 60, 456-465. </a:t>
            </a:r>
          </a:p>
          <a:p>
            <a:pPr>
              <a:buFont typeface="Arial" panose="020B0604020202020204" pitchFamily="34" charset="0"/>
              <a:buChar char="•"/>
            </a:pPr>
            <a:r>
              <a:rPr lang="tr-TR" sz="1900" dirty="0"/>
              <a:t> Fu, L., </a:t>
            </a:r>
            <a:r>
              <a:rPr lang="tr-TR" sz="1900" dirty="0" err="1"/>
              <a:t>Trudel</a:t>
            </a:r>
            <a:r>
              <a:rPr lang="tr-TR" sz="1900" dirty="0"/>
              <a:t>, M., Kim, V. (2009). </a:t>
            </a:r>
            <a:r>
              <a:rPr lang="en-US" sz="1900" dirty="0"/>
              <a:t>Optimizing winter road maintenance operations under real-time information</a:t>
            </a:r>
            <a:r>
              <a:rPr lang="tr-TR" sz="1900" dirty="0"/>
              <a:t>, </a:t>
            </a:r>
            <a:r>
              <a:rPr lang="en-US" sz="1900" i="1" dirty="0"/>
              <a:t>European Journal of Operational Research</a:t>
            </a:r>
            <a:r>
              <a:rPr lang="tr-TR" sz="1900" dirty="0"/>
              <a:t>, 196, 332-341. </a:t>
            </a:r>
          </a:p>
          <a:p>
            <a:pPr>
              <a:buFont typeface="Arial" panose="020B0604020202020204" pitchFamily="34" charset="0"/>
              <a:buChar char="•"/>
            </a:pPr>
            <a:r>
              <a:rPr lang="tr-TR" sz="1900" dirty="0"/>
              <a:t> </a:t>
            </a:r>
            <a:r>
              <a:rPr lang="en-US" sz="1900" dirty="0" err="1"/>
              <a:t>Nwaubani</a:t>
            </a:r>
            <a:r>
              <a:rPr lang="tr-TR" sz="1900" dirty="0"/>
              <a:t>, S.O, </a:t>
            </a:r>
            <a:r>
              <a:rPr lang="tr-TR" sz="1900" dirty="0" err="1"/>
              <a:t>Katsanos</a:t>
            </a:r>
            <a:r>
              <a:rPr lang="tr-TR" sz="1900" dirty="0"/>
              <a:t>, A. (2014). </a:t>
            </a:r>
            <a:r>
              <a:rPr lang="en-US" sz="1900" dirty="0"/>
              <a:t>Effect of Alternative De-</a:t>
            </a:r>
            <a:r>
              <a:rPr lang="en-US" sz="1900" dirty="0" err="1"/>
              <a:t>icers</a:t>
            </a:r>
            <a:r>
              <a:rPr lang="en-US" sz="1900" dirty="0"/>
              <a:t> on the Corrosion</a:t>
            </a:r>
            <a:r>
              <a:rPr lang="tr-TR" sz="1900" dirty="0"/>
              <a:t> </a:t>
            </a:r>
            <a:r>
              <a:rPr lang="en-US" sz="1900" dirty="0"/>
              <a:t>Resistance of Reinforced Concrete Bridges and Highway</a:t>
            </a:r>
            <a:r>
              <a:rPr lang="tr-TR" sz="1900" dirty="0"/>
              <a:t> </a:t>
            </a:r>
            <a:r>
              <a:rPr lang="en-US" sz="1900" dirty="0"/>
              <a:t>Structures</a:t>
            </a:r>
            <a:r>
              <a:rPr lang="tr-TR" sz="1900" dirty="0"/>
              <a:t>. </a:t>
            </a:r>
            <a:r>
              <a:rPr lang="en-US" sz="1900" dirty="0"/>
              <a:t>Developments in Corrosion Protection</a:t>
            </a:r>
            <a:r>
              <a:rPr lang="tr-TR" sz="1900" dirty="0"/>
              <a:t>, </a:t>
            </a:r>
            <a:r>
              <a:rPr lang="tr-TR" sz="1900" dirty="0" err="1"/>
              <a:t>Chapter</a:t>
            </a:r>
            <a:r>
              <a:rPr lang="tr-TR" sz="1900" dirty="0"/>
              <a:t> 24. </a:t>
            </a:r>
            <a:r>
              <a:rPr lang="en-US" sz="1900" dirty="0"/>
              <a:t>http://</a:t>
            </a:r>
            <a:r>
              <a:rPr lang="en-US" sz="1900" dirty="0" err="1"/>
              <a:t>dx.doi.org</a:t>
            </a:r>
            <a:r>
              <a:rPr lang="en-US" sz="1900" dirty="0"/>
              <a:t>/10.5772/57551</a:t>
            </a:r>
            <a:r>
              <a:rPr lang="tr-TR" sz="1900" dirty="0"/>
              <a:t> </a:t>
            </a:r>
          </a:p>
          <a:p>
            <a:pPr>
              <a:buFont typeface="Arial" panose="020B0604020202020204" pitchFamily="34" charset="0"/>
              <a:buChar char="•"/>
            </a:pPr>
            <a:r>
              <a:rPr lang="tr-TR" sz="1900" dirty="0"/>
              <a:t> </a:t>
            </a:r>
            <a:r>
              <a:rPr lang="tr-TR" sz="1900" dirty="0" err="1"/>
              <a:t>Usman</a:t>
            </a:r>
            <a:r>
              <a:rPr lang="tr-TR" sz="1900" dirty="0"/>
              <a:t>, T., Fu, L., Miranda-</a:t>
            </a:r>
            <a:r>
              <a:rPr lang="tr-TR" sz="1900" dirty="0" err="1"/>
              <a:t>Moreno</a:t>
            </a:r>
            <a:r>
              <a:rPr lang="tr-TR" sz="1900" dirty="0"/>
              <a:t>, L.F. (2010). </a:t>
            </a:r>
            <a:r>
              <a:rPr lang="en-US" sz="1900" dirty="0"/>
              <a:t>Quantifying safety benefit of winter road maintenance: Accident frequency</a:t>
            </a:r>
            <a:r>
              <a:rPr lang="tr-TR" sz="1900" dirty="0"/>
              <a:t> </a:t>
            </a:r>
            <a:r>
              <a:rPr lang="en-US" sz="1900" dirty="0"/>
              <a:t>modeling</a:t>
            </a:r>
            <a:r>
              <a:rPr lang="tr-TR" sz="1900" dirty="0"/>
              <a:t>, </a:t>
            </a:r>
            <a:r>
              <a:rPr lang="en-US" sz="1900" i="1" dirty="0"/>
              <a:t>Accident Analysis and Prevention</a:t>
            </a:r>
            <a:r>
              <a:rPr lang="tr-TR" sz="1900" i="1" dirty="0"/>
              <a:t>, </a:t>
            </a:r>
            <a:r>
              <a:rPr lang="tr-TR" sz="1900" dirty="0"/>
              <a:t>42, 1878-1887.</a:t>
            </a:r>
          </a:p>
          <a:p>
            <a:pPr>
              <a:buFont typeface="Arial" panose="020B0604020202020204" pitchFamily="34" charset="0"/>
              <a:buChar char="•"/>
            </a:pPr>
            <a:r>
              <a:rPr lang="tr-TR" sz="1900" i="1" dirty="0"/>
              <a:t> </a:t>
            </a:r>
            <a:r>
              <a:rPr lang="tr-TR" sz="1900" dirty="0" err="1"/>
              <a:t>Usman</a:t>
            </a:r>
            <a:r>
              <a:rPr lang="tr-TR" sz="1900" dirty="0"/>
              <a:t>, T., Fu, L., Miranda-</a:t>
            </a:r>
            <a:r>
              <a:rPr lang="tr-TR" sz="1900" dirty="0" err="1"/>
              <a:t>Moreno</a:t>
            </a:r>
            <a:r>
              <a:rPr lang="tr-TR" sz="1900" dirty="0"/>
              <a:t>, L.F. (2012). </a:t>
            </a:r>
            <a:r>
              <a:rPr lang="en-US" sz="1900" dirty="0"/>
              <a:t>A disaggregate model for quantifying the safety effects of winter road</a:t>
            </a:r>
            <a:r>
              <a:rPr lang="tr-TR" sz="1900" dirty="0"/>
              <a:t> </a:t>
            </a:r>
            <a:r>
              <a:rPr lang="en-US" sz="1900" dirty="0"/>
              <a:t>maintenance activities at an operational level</a:t>
            </a:r>
            <a:r>
              <a:rPr lang="tr-TR" sz="1900" dirty="0"/>
              <a:t>, </a:t>
            </a:r>
            <a:r>
              <a:rPr lang="en-US" sz="1900" i="1" dirty="0"/>
              <a:t>Accident Analysis and Prevention</a:t>
            </a:r>
            <a:r>
              <a:rPr lang="tr-TR" sz="1900" i="1" dirty="0"/>
              <a:t>, </a:t>
            </a:r>
            <a:r>
              <a:rPr lang="tr-TR" sz="1900" dirty="0"/>
              <a:t>48, 368-378.</a:t>
            </a:r>
          </a:p>
          <a:p>
            <a:pPr>
              <a:buFont typeface="Arial" panose="020B0604020202020204" pitchFamily="34" charset="0"/>
              <a:buChar char="•"/>
            </a:pPr>
            <a:r>
              <a:rPr lang="tr-TR" sz="1900" dirty="0"/>
              <a:t> </a:t>
            </a:r>
            <a:r>
              <a:rPr lang="en-US" sz="1900" dirty="0"/>
              <a:t>Warner, M</a:t>
            </a:r>
            <a:r>
              <a:rPr lang="tr-TR" sz="1900" dirty="0"/>
              <a:t>.E. (2016).</a:t>
            </a:r>
            <a:r>
              <a:rPr lang="en-US" sz="1900" dirty="0"/>
              <a:t> "An environmental lifecycle comparison of road deicers using hybrid modeling techniques to capture effects</a:t>
            </a:r>
            <a:r>
              <a:rPr lang="tr-TR" sz="1900" dirty="0"/>
              <a:t> </a:t>
            </a:r>
            <a:r>
              <a:rPr lang="en-US" sz="1900" dirty="0"/>
              <a:t>during early processing stages". Thesis. Rochester Institute of Technology. Accessed</a:t>
            </a:r>
            <a:r>
              <a:rPr lang="tr-TR" sz="1900" dirty="0"/>
              <a:t> </a:t>
            </a:r>
            <a:r>
              <a:rPr lang="tr-TR" sz="1900" dirty="0" err="1"/>
              <a:t>from</a:t>
            </a:r>
            <a:r>
              <a:rPr lang="tr-TR" sz="1900" dirty="0"/>
              <a:t>:  http://</a:t>
            </a:r>
            <a:r>
              <a:rPr lang="tr-TR" sz="1900" dirty="0" err="1"/>
              <a:t>scholarworks.rit.edu</a:t>
            </a:r>
            <a:r>
              <a:rPr lang="tr-TR" sz="1900" dirty="0"/>
              <a:t>/</a:t>
            </a:r>
            <a:r>
              <a:rPr lang="tr-TR" sz="1900" dirty="0" err="1"/>
              <a:t>cgi</a:t>
            </a:r>
            <a:r>
              <a:rPr lang="tr-TR" sz="1900" dirty="0"/>
              <a:t>/</a:t>
            </a:r>
            <a:r>
              <a:rPr lang="tr-TR" sz="1900" dirty="0" err="1"/>
              <a:t>viewcontent.cgi?article</a:t>
            </a:r>
            <a:r>
              <a:rPr lang="tr-TR" sz="1900" dirty="0"/>
              <a:t>=10423&amp;context=</a:t>
            </a:r>
            <a:r>
              <a:rPr lang="tr-TR" sz="1900" dirty="0" err="1"/>
              <a:t>theses</a:t>
            </a:r>
            <a:endParaRPr lang="tr-TR" sz="1900" dirty="0"/>
          </a:p>
        </p:txBody>
      </p:sp>
      <p:sp>
        <p:nvSpPr>
          <p:cNvPr id="7" name="Date Placeholder 6">
            <a:extLst>
              <a:ext uri="{FF2B5EF4-FFF2-40B4-BE49-F238E27FC236}">
                <a16:creationId xmlns:a16="http://schemas.microsoft.com/office/drawing/2014/main" id="{E5FB4BDA-0C38-4E43-8632-CF2B16B531F3}"/>
              </a:ext>
            </a:extLst>
          </p:cNvPr>
          <p:cNvSpPr>
            <a:spLocks noGrp="1"/>
          </p:cNvSpPr>
          <p:nvPr>
            <p:ph type="dt" sz="half" idx="10"/>
          </p:nvPr>
        </p:nvSpPr>
        <p:spPr>
          <a:xfrm>
            <a:off x="1097280" y="6459785"/>
            <a:ext cx="2472271" cy="365125"/>
          </a:xfrm>
        </p:spPr>
        <p:txBody>
          <a:bodyPr/>
          <a:lstStyle/>
          <a:p>
            <a:r>
              <a:rPr lang="en-US"/>
              <a:t>03/2018</a:t>
            </a:r>
          </a:p>
        </p:txBody>
      </p:sp>
      <p:sp>
        <p:nvSpPr>
          <p:cNvPr id="8" name="Slide Number Placeholder 4">
            <a:extLst>
              <a:ext uri="{FF2B5EF4-FFF2-40B4-BE49-F238E27FC236}">
                <a16:creationId xmlns:a16="http://schemas.microsoft.com/office/drawing/2014/main" id="{A7CDF6CB-4AA9-544C-90E2-D8F2014EE982}"/>
              </a:ext>
            </a:extLst>
          </p:cNvPr>
          <p:cNvSpPr>
            <a:spLocks noGrp="1"/>
          </p:cNvSpPr>
          <p:nvPr>
            <p:ph type="sldNum" sz="quarter" idx="12"/>
          </p:nvPr>
        </p:nvSpPr>
        <p:spPr>
          <a:xfrm>
            <a:off x="9900458" y="6459785"/>
            <a:ext cx="1312025" cy="365125"/>
          </a:xfrm>
        </p:spPr>
        <p:txBody>
          <a:bodyPr/>
          <a:lstStyle/>
          <a:p>
            <a:fld id="{0ED7B1B4-A8C6-4D4A-833E-003F20D7F697}" type="slidenum">
              <a:rPr lang="en-US" smtClean="0"/>
              <a:t>16</a:t>
            </a:fld>
            <a:endParaRPr lang="en-US"/>
          </a:p>
        </p:txBody>
      </p:sp>
      <p:sp>
        <p:nvSpPr>
          <p:cNvPr id="9" name="Footer Placeholder 7">
            <a:extLst>
              <a:ext uri="{FF2B5EF4-FFF2-40B4-BE49-F238E27FC236}">
                <a16:creationId xmlns:a16="http://schemas.microsoft.com/office/drawing/2014/main" id="{AEDB7F2F-D066-4743-8C61-953FCF44F962}"/>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spTree>
    <p:extLst>
      <p:ext uri="{BB962C8B-B14F-4D97-AF65-F5344CB8AC3E}">
        <p14:creationId xmlns:p14="http://schemas.microsoft.com/office/powerpoint/2010/main" val="1386114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4986-4EBA-490A-8A42-E907A6158184}"/>
              </a:ext>
            </a:extLst>
          </p:cNvPr>
          <p:cNvSpPr>
            <a:spLocks noGrp="1"/>
          </p:cNvSpPr>
          <p:nvPr>
            <p:ph type="title"/>
          </p:nvPr>
        </p:nvSpPr>
        <p:spPr/>
        <p:txBody>
          <a:bodyPr/>
          <a:lstStyle/>
          <a:p>
            <a:r>
              <a:rPr lang="en-US" dirty="0"/>
              <a:t>Suggestions for Assignments</a:t>
            </a:r>
          </a:p>
        </p:txBody>
      </p:sp>
      <p:sp>
        <p:nvSpPr>
          <p:cNvPr id="3" name="Content Placeholder 2">
            <a:extLst>
              <a:ext uri="{FF2B5EF4-FFF2-40B4-BE49-F238E27FC236}">
                <a16:creationId xmlns:a16="http://schemas.microsoft.com/office/drawing/2014/main" id="{42D605AB-5E6D-4A9A-9C2E-7C249FB067EE}"/>
              </a:ext>
            </a:extLst>
          </p:cNvPr>
          <p:cNvSpPr>
            <a:spLocks noGrp="1"/>
          </p:cNvSpPr>
          <p:nvPr>
            <p:ph idx="1"/>
          </p:nvPr>
        </p:nvSpPr>
        <p:spPr>
          <a:xfrm>
            <a:off x="809468" y="1387737"/>
            <a:ext cx="10680167" cy="4653480"/>
          </a:xfrm>
        </p:spPr>
        <p:txBody>
          <a:bodyPr>
            <a:normAutofit/>
          </a:bodyPr>
          <a:lstStyle/>
          <a:p>
            <a:pPr>
              <a:lnSpc>
                <a:spcPct val="100000"/>
              </a:lnSpc>
              <a:buFont typeface="Wingdings" charset="2"/>
              <a:buChar char="v"/>
            </a:pPr>
            <a:r>
              <a:rPr lang="en-US" sz="2400" dirty="0"/>
              <a:t> What may be the possible advantages or disadvantages of applying deicing instead of anti-icing or vice versa?</a:t>
            </a:r>
          </a:p>
          <a:p>
            <a:pPr>
              <a:lnSpc>
                <a:spcPct val="100000"/>
              </a:lnSpc>
              <a:buFont typeface="Wingdings" charset="2"/>
              <a:buChar char="v"/>
            </a:pPr>
            <a:r>
              <a:rPr lang="en-US" sz="2400" dirty="0"/>
              <a:t> Find out example chemicals for both deicing and anti-icing applications. List physical, chemical and biological properties of these chemicals using their SDS forms. Also list safety information.</a:t>
            </a:r>
          </a:p>
          <a:p>
            <a:pPr>
              <a:lnSpc>
                <a:spcPct val="100000"/>
              </a:lnSpc>
              <a:buFont typeface="Wingdings" charset="2"/>
              <a:buChar char="v"/>
            </a:pPr>
            <a:r>
              <a:rPr lang="en-US" sz="2400" dirty="0"/>
              <a:t> Other than road transportation, in which fields</a:t>
            </a:r>
            <a:r>
              <a:rPr lang="tr-TR" sz="2400" dirty="0"/>
              <a:t> </a:t>
            </a:r>
            <a:r>
              <a:rPr lang="tr-TR" sz="2400" dirty="0" err="1"/>
              <a:t>are</a:t>
            </a:r>
            <a:r>
              <a:rPr lang="en-US" sz="2400" dirty="0"/>
              <a:t> deicing and anti-icing applied? Why?</a:t>
            </a:r>
            <a:r>
              <a:rPr lang="tr-TR" sz="2400" dirty="0"/>
              <a:t> </a:t>
            </a:r>
            <a:r>
              <a:rPr lang="tr-TR" sz="2400" dirty="0" err="1"/>
              <a:t>Which</a:t>
            </a:r>
            <a:r>
              <a:rPr lang="tr-TR" sz="2400" dirty="0"/>
              <a:t> </a:t>
            </a:r>
            <a:r>
              <a:rPr lang="tr-TR" sz="2400" dirty="0" err="1"/>
              <a:t>chemicals</a:t>
            </a:r>
            <a:r>
              <a:rPr lang="tr-TR" sz="2400" dirty="0"/>
              <a:t> </a:t>
            </a:r>
            <a:r>
              <a:rPr lang="tr-TR" sz="2400" dirty="0" err="1"/>
              <a:t>are</a:t>
            </a:r>
            <a:r>
              <a:rPr lang="tr-TR" sz="2400" dirty="0"/>
              <a:t> </a:t>
            </a:r>
            <a:r>
              <a:rPr lang="tr-TR" sz="2400" dirty="0" err="1"/>
              <a:t>typically</a:t>
            </a:r>
            <a:r>
              <a:rPr lang="tr-TR" sz="2400" dirty="0"/>
              <a:t> </a:t>
            </a:r>
            <a:r>
              <a:rPr lang="tr-TR" sz="2400" dirty="0" err="1"/>
              <a:t>used</a:t>
            </a:r>
            <a:r>
              <a:rPr lang="tr-TR" sz="2400" dirty="0"/>
              <a:t>?</a:t>
            </a:r>
            <a:endParaRPr lang="en-US" sz="2400" dirty="0"/>
          </a:p>
        </p:txBody>
      </p:sp>
      <p:sp>
        <p:nvSpPr>
          <p:cNvPr id="7" name="Date Placeholder 6"/>
          <p:cNvSpPr>
            <a:spLocks noGrp="1"/>
          </p:cNvSpPr>
          <p:nvPr>
            <p:ph type="dt" sz="half" idx="10"/>
          </p:nvPr>
        </p:nvSpPr>
        <p:spPr/>
        <p:txBody>
          <a:bodyPr/>
          <a:lstStyle/>
          <a:p>
            <a:r>
              <a:rPr lang="en-US"/>
              <a:t>03/2018</a:t>
            </a:r>
          </a:p>
        </p:txBody>
      </p:sp>
      <p:sp>
        <p:nvSpPr>
          <p:cNvPr id="5" name="Slide Number Placeholder 4">
            <a:extLst>
              <a:ext uri="{FF2B5EF4-FFF2-40B4-BE49-F238E27FC236}">
                <a16:creationId xmlns:a16="http://schemas.microsoft.com/office/drawing/2014/main" id="{4B6E6DCD-2D77-154F-9AF7-7043592F860C}"/>
              </a:ext>
            </a:extLst>
          </p:cNvPr>
          <p:cNvSpPr>
            <a:spLocks noGrp="1"/>
          </p:cNvSpPr>
          <p:nvPr>
            <p:ph type="sldNum" sz="quarter" idx="12"/>
          </p:nvPr>
        </p:nvSpPr>
        <p:spPr/>
        <p:txBody>
          <a:bodyPr/>
          <a:lstStyle/>
          <a:p>
            <a:fld id="{0ED7B1B4-A8C6-4D4A-833E-003F20D7F697}" type="slidenum">
              <a:rPr lang="en-US" smtClean="0"/>
              <a:t>17</a:t>
            </a:fld>
            <a:endParaRPr lang="en-US"/>
          </a:p>
        </p:txBody>
      </p:sp>
      <p:sp>
        <p:nvSpPr>
          <p:cNvPr id="9" name="Footer Placeholder 7">
            <a:extLst>
              <a:ext uri="{FF2B5EF4-FFF2-40B4-BE49-F238E27FC236}">
                <a16:creationId xmlns:a16="http://schemas.microsoft.com/office/drawing/2014/main" id="{86EAED2F-16CD-5344-901B-2080398F7AD1}"/>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spTree>
    <p:extLst>
      <p:ext uri="{BB962C8B-B14F-4D97-AF65-F5344CB8AC3E}">
        <p14:creationId xmlns:p14="http://schemas.microsoft.com/office/powerpoint/2010/main" val="429477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27554"/>
            <a:ext cx="10058400" cy="885981"/>
          </a:xfrm>
        </p:spPr>
        <p:txBody>
          <a:bodyPr/>
          <a:lstStyle/>
          <a:p>
            <a:r>
              <a:rPr lang="en-US" dirty="0"/>
              <a:t>References</a:t>
            </a:r>
          </a:p>
        </p:txBody>
      </p:sp>
      <p:sp>
        <p:nvSpPr>
          <p:cNvPr id="3" name="Content Placeholder 2"/>
          <p:cNvSpPr>
            <a:spLocks noGrp="1"/>
          </p:cNvSpPr>
          <p:nvPr>
            <p:ph idx="1"/>
          </p:nvPr>
        </p:nvSpPr>
        <p:spPr>
          <a:xfrm>
            <a:off x="483325" y="1248918"/>
            <a:ext cx="11057512" cy="4754880"/>
          </a:xfrm>
        </p:spPr>
        <p:txBody>
          <a:bodyPr>
            <a:noAutofit/>
          </a:bodyPr>
          <a:lstStyle/>
          <a:p>
            <a:pPr marL="285750" indent="-285750">
              <a:lnSpc>
                <a:spcPct val="100000"/>
              </a:lnSpc>
              <a:spcBef>
                <a:spcPts val="0"/>
              </a:spcBef>
              <a:spcAft>
                <a:spcPts val="0"/>
              </a:spcAft>
              <a:buFont typeface="Arial" charset="0"/>
              <a:buChar char="•"/>
            </a:pPr>
            <a:r>
              <a:rPr lang="tr-TR" dirty="0"/>
              <a:t>Fay, L., </a:t>
            </a:r>
            <a:r>
              <a:rPr lang="tr-TR" dirty="0" err="1"/>
              <a:t>Shi</a:t>
            </a:r>
            <a:r>
              <a:rPr lang="tr-TR" dirty="0"/>
              <a:t>, X. (2012). </a:t>
            </a:r>
            <a:r>
              <a:rPr lang="tr-TR" dirty="0" err="1"/>
              <a:t>Environmental</a:t>
            </a:r>
            <a:r>
              <a:rPr lang="tr-TR" dirty="0"/>
              <a:t> </a:t>
            </a:r>
            <a:r>
              <a:rPr lang="tr-TR" dirty="0" err="1"/>
              <a:t>Impacts</a:t>
            </a:r>
            <a:r>
              <a:rPr lang="tr-TR" dirty="0"/>
              <a:t> of </a:t>
            </a:r>
            <a:r>
              <a:rPr lang="tr-TR" dirty="0" err="1"/>
              <a:t>Chemicals</a:t>
            </a:r>
            <a:r>
              <a:rPr lang="tr-TR" dirty="0"/>
              <a:t> </a:t>
            </a:r>
            <a:r>
              <a:rPr lang="tr-TR" dirty="0" err="1"/>
              <a:t>for</a:t>
            </a:r>
            <a:r>
              <a:rPr lang="tr-TR" dirty="0"/>
              <a:t> </a:t>
            </a:r>
            <a:r>
              <a:rPr lang="tr-TR" dirty="0" err="1"/>
              <a:t>Snow</a:t>
            </a:r>
            <a:r>
              <a:rPr lang="tr-TR" dirty="0"/>
              <a:t> </a:t>
            </a:r>
            <a:r>
              <a:rPr lang="tr-TR" dirty="0" err="1"/>
              <a:t>and</a:t>
            </a:r>
            <a:r>
              <a:rPr lang="tr-TR" dirty="0"/>
              <a:t> </a:t>
            </a:r>
            <a:r>
              <a:rPr lang="tr-TR" dirty="0" err="1"/>
              <a:t>IceControl</a:t>
            </a:r>
            <a:r>
              <a:rPr lang="tr-TR" dirty="0"/>
              <a:t>: </a:t>
            </a:r>
            <a:r>
              <a:rPr lang="tr-TR" dirty="0" err="1"/>
              <a:t>State</a:t>
            </a:r>
            <a:r>
              <a:rPr lang="tr-TR" dirty="0"/>
              <a:t> of </a:t>
            </a:r>
            <a:r>
              <a:rPr lang="tr-TR" dirty="0" err="1"/>
              <a:t>the</a:t>
            </a:r>
            <a:r>
              <a:rPr lang="tr-TR" dirty="0"/>
              <a:t> Knowledge, </a:t>
            </a:r>
            <a:r>
              <a:rPr lang="tr-TR" i="1" dirty="0" err="1"/>
              <a:t>Water</a:t>
            </a:r>
            <a:r>
              <a:rPr lang="tr-TR" i="1" dirty="0"/>
              <a:t>, </a:t>
            </a:r>
            <a:r>
              <a:rPr lang="tr-TR" i="1" dirty="0" err="1"/>
              <a:t>Air</a:t>
            </a:r>
            <a:r>
              <a:rPr lang="tr-TR" i="1" dirty="0"/>
              <a:t> </a:t>
            </a:r>
            <a:r>
              <a:rPr lang="tr-TR" i="1" dirty="0" err="1"/>
              <a:t>and</a:t>
            </a:r>
            <a:r>
              <a:rPr lang="tr-TR" i="1" dirty="0"/>
              <a:t> </a:t>
            </a:r>
            <a:r>
              <a:rPr lang="tr-TR" i="1" dirty="0" err="1"/>
              <a:t>Soil</a:t>
            </a:r>
            <a:r>
              <a:rPr lang="tr-TR" i="1" dirty="0"/>
              <a:t> </a:t>
            </a:r>
            <a:r>
              <a:rPr lang="tr-TR" i="1" dirty="0" err="1"/>
              <a:t>Pollution</a:t>
            </a:r>
            <a:r>
              <a:rPr lang="tr-TR" dirty="0"/>
              <a:t>, 223, 2751–2770. </a:t>
            </a:r>
          </a:p>
          <a:p>
            <a:pPr marL="285750" indent="-285750">
              <a:lnSpc>
                <a:spcPct val="100000"/>
              </a:lnSpc>
              <a:spcBef>
                <a:spcPts val="0"/>
              </a:spcBef>
              <a:spcAft>
                <a:spcPts val="0"/>
              </a:spcAft>
              <a:buFont typeface="Arial" charset="0"/>
              <a:buChar char="•"/>
            </a:pPr>
            <a:r>
              <a:rPr lang="tr-TR" dirty="0" err="1"/>
              <a:t>Fitch</a:t>
            </a:r>
            <a:r>
              <a:rPr lang="tr-TR" dirty="0"/>
              <a:t>, G.M., Smith, J.A., </a:t>
            </a:r>
            <a:r>
              <a:rPr lang="tr-TR" dirty="0" err="1"/>
              <a:t>Clarens</a:t>
            </a:r>
            <a:r>
              <a:rPr lang="tr-TR" dirty="0"/>
              <a:t>, A.F. (2013). </a:t>
            </a:r>
            <a:r>
              <a:rPr lang="en-US" dirty="0"/>
              <a:t>Environmental Life-Cycle Assessment of </a:t>
            </a:r>
            <a:r>
              <a:rPr lang="en-US" dirty="0" err="1"/>
              <a:t>WinterMaintenance</a:t>
            </a:r>
            <a:r>
              <a:rPr lang="en-US" dirty="0"/>
              <a:t> Treatments for Roadways</a:t>
            </a:r>
            <a:r>
              <a:rPr lang="tr-TR" dirty="0"/>
              <a:t>, </a:t>
            </a:r>
            <a:r>
              <a:rPr lang="tr-TR" i="1" dirty="0" err="1"/>
              <a:t>Journal</a:t>
            </a:r>
            <a:r>
              <a:rPr lang="tr-TR" i="1" dirty="0"/>
              <a:t> of </a:t>
            </a:r>
            <a:r>
              <a:rPr lang="tr-TR" i="1" dirty="0" err="1"/>
              <a:t>Transportation</a:t>
            </a:r>
            <a:r>
              <a:rPr lang="tr-TR" i="1" dirty="0"/>
              <a:t> </a:t>
            </a:r>
            <a:r>
              <a:rPr lang="tr-TR" i="1" dirty="0" err="1"/>
              <a:t>Engineering</a:t>
            </a:r>
            <a:r>
              <a:rPr lang="tr-TR" dirty="0"/>
              <a:t>, 139 (2), 138-146.</a:t>
            </a:r>
          </a:p>
          <a:p>
            <a:pPr marL="285750" indent="-285750">
              <a:lnSpc>
                <a:spcPct val="100000"/>
              </a:lnSpc>
              <a:spcBef>
                <a:spcPts val="0"/>
              </a:spcBef>
              <a:spcAft>
                <a:spcPts val="0"/>
              </a:spcAft>
              <a:buFont typeface="Arial" charset="0"/>
              <a:buChar char="•"/>
            </a:pPr>
            <a:r>
              <a:rPr lang="tr-TR" dirty="0" err="1"/>
              <a:t>Globalspec</a:t>
            </a:r>
            <a:r>
              <a:rPr lang="tr-TR" dirty="0"/>
              <a:t> (2014). </a:t>
            </a:r>
            <a:r>
              <a:rPr lang="tr-TR" i="1" dirty="0"/>
              <a:t>Anti-</a:t>
            </a:r>
            <a:r>
              <a:rPr lang="tr-TR" i="1" dirty="0" err="1"/>
              <a:t>icers</a:t>
            </a:r>
            <a:r>
              <a:rPr lang="tr-TR" i="1" dirty="0"/>
              <a:t> </a:t>
            </a:r>
            <a:r>
              <a:rPr lang="tr-TR" i="1" dirty="0" err="1"/>
              <a:t>and</a:t>
            </a:r>
            <a:r>
              <a:rPr lang="tr-TR" i="1" dirty="0"/>
              <a:t> </a:t>
            </a:r>
            <a:r>
              <a:rPr lang="tr-TR" i="1" dirty="0" err="1"/>
              <a:t>Deicers</a:t>
            </a:r>
            <a:r>
              <a:rPr lang="tr-TR" i="1" dirty="0"/>
              <a:t> (</a:t>
            </a:r>
            <a:r>
              <a:rPr lang="tr-TR" i="1" dirty="0" err="1"/>
              <a:t>chemicals</a:t>
            </a:r>
            <a:r>
              <a:rPr lang="tr-TR" i="1" dirty="0"/>
              <a:t>) Information</a:t>
            </a:r>
            <a:r>
              <a:rPr lang="tr-TR" dirty="0"/>
              <a:t>. (</a:t>
            </a:r>
            <a:r>
              <a:rPr lang="tr-TR" dirty="0" err="1"/>
              <a:t>Accessed</a:t>
            </a:r>
            <a:r>
              <a:rPr lang="tr-TR" dirty="0"/>
              <a:t> 12 </a:t>
            </a:r>
            <a:r>
              <a:rPr lang="tr-TR" dirty="0" err="1"/>
              <a:t>March</a:t>
            </a:r>
            <a:r>
              <a:rPr lang="tr-TR" dirty="0"/>
              <a:t> 2018). </a:t>
            </a:r>
            <a:r>
              <a:rPr lang="tr-TR" dirty="0">
                <a:hlinkClick r:id="rId3"/>
              </a:rPr>
              <a:t>https://www.globalspec.com/learnmore/manufacturing_process_equipment/cleaning_surface_preparation/antiicers_deicers_chemicals</a:t>
            </a:r>
            <a:endParaRPr lang="tr-TR" dirty="0"/>
          </a:p>
          <a:p>
            <a:pPr marL="285750" indent="-285750">
              <a:lnSpc>
                <a:spcPct val="100000"/>
              </a:lnSpc>
              <a:spcBef>
                <a:spcPts val="0"/>
              </a:spcBef>
              <a:spcAft>
                <a:spcPts val="0"/>
              </a:spcAft>
              <a:buFont typeface="Arial" charset="0"/>
              <a:buChar char="•"/>
            </a:pPr>
            <a:r>
              <a:rPr lang="en-US" dirty="0" err="1"/>
              <a:t>Ketcham</a:t>
            </a:r>
            <a:r>
              <a:rPr lang="en-US" dirty="0"/>
              <a:t>,</a:t>
            </a:r>
            <a:r>
              <a:rPr lang="tr-TR" dirty="0"/>
              <a:t> </a:t>
            </a:r>
            <a:r>
              <a:rPr lang="en-US" dirty="0"/>
              <a:t>S.A.,</a:t>
            </a:r>
            <a:r>
              <a:rPr lang="tr-TR" dirty="0"/>
              <a:t> </a:t>
            </a:r>
            <a:r>
              <a:rPr lang="en-US" dirty="0"/>
              <a:t>L.</a:t>
            </a:r>
            <a:r>
              <a:rPr lang="tr-TR" dirty="0"/>
              <a:t> </a:t>
            </a:r>
            <a:r>
              <a:rPr lang="en-US" dirty="0"/>
              <a:t>Minsk,</a:t>
            </a:r>
            <a:r>
              <a:rPr lang="tr-TR" dirty="0"/>
              <a:t> </a:t>
            </a:r>
            <a:r>
              <a:rPr lang="en-US" dirty="0"/>
              <a:t>R.</a:t>
            </a:r>
            <a:r>
              <a:rPr lang="tr-TR" dirty="0"/>
              <a:t> </a:t>
            </a:r>
            <a:r>
              <a:rPr lang="en-US" dirty="0"/>
              <a:t>Blackburn,</a:t>
            </a:r>
            <a:r>
              <a:rPr lang="tr-TR" dirty="0"/>
              <a:t> </a:t>
            </a:r>
            <a:r>
              <a:rPr lang="en-US" dirty="0"/>
              <a:t>and</a:t>
            </a:r>
            <a:r>
              <a:rPr lang="tr-TR" dirty="0"/>
              <a:t> </a:t>
            </a:r>
            <a:r>
              <a:rPr lang="en-US" dirty="0" err="1"/>
              <a:t>E.Fleege</a:t>
            </a:r>
            <a:r>
              <a:rPr lang="en-US" dirty="0"/>
              <a:t>.</a:t>
            </a:r>
            <a:r>
              <a:rPr lang="tr-TR" dirty="0"/>
              <a:t> </a:t>
            </a:r>
            <a:r>
              <a:rPr lang="en-US" i="1" dirty="0"/>
              <a:t>Manual</a:t>
            </a:r>
            <a:r>
              <a:rPr lang="tr-TR" i="1" dirty="0"/>
              <a:t> </a:t>
            </a:r>
            <a:r>
              <a:rPr lang="en-US" i="1" dirty="0"/>
              <a:t>of</a:t>
            </a:r>
            <a:r>
              <a:rPr lang="tr-TR" i="1" dirty="0"/>
              <a:t> </a:t>
            </a:r>
            <a:r>
              <a:rPr lang="en-US" i="1" dirty="0"/>
              <a:t>Practice for an Effective Anti-Icing Program: A Guide for Highway Winter</a:t>
            </a:r>
            <a:r>
              <a:rPr lang="tr-TR" i="1" dirty="0"/>
              <a:t> </a:t>
            </a:r>
            <a:r>
              <a:rPr lang="en-US" i="1" dirty="0"/>
              <a:t>Maintenance Personnel.</a:t>
            </a:r>
            <a:r>
              <a:rPr lang="tr-TR" i="1" dirty="0"/>
              <a:t> </a:t>
            </a:r>
            <a:r>
              <a:rPr lang="en-US" dirty="0"/>
              <a:t>Publication FHWA-RD-9-202. FHWA, U.S.</a:t>
            </a:r>
            <a:r>
              <a:rPr lang="tr-TR" dirty="0"/>
              <a:t> </a:t>
            </a:r>
            <a:r>
              <a:rPr lang="en-US" dirty="0"/>
              <a:t>Department of Transportation, 1996.</a:t>
            </a:r>
            <a:endParaRPr lang="tr-TR" dirty="0"/>
          </a:p>
          <a:p>
            <a:pPr marL="285750" indent="-285750">
              <a:lnSpc>
                <a:spcPct val="100000"/>
              </a:lnSpc>
              <a:spcBef>
                <a:spcPts val="0"/>
              </a:spcBef>
              <a:spcAft>
                <a:spcPts val="0"/>
              </a:spcAft>
              <a:buFont typeface="Arial" charset="0"/>
              <a:buChar char="•"/>
            </a:pPr>
            <a:r>
              <a:rPr lang="tr-TR" dirty="0"/>
              <a:t>Ye, Z., </a:t>
            </a:r>
            <a:r>
              <a:rPr lang="tr-TR" dirty="0" err="1"/>
              <a:t>Xu</a:t>
            </a:r>
            <a:r>
              <a:rPr lang="tr-TR" dirty="0"/>
              <a:t>, Y., </a:t>
            </a:r>
            <a:r>
              <a:rPr lang="tr-TR" dirty="0" err="1"/>
              <a:t>Veneziano</a:t>
            </a:r>
            <a:r>
              <a:rPr lang="tr-TR" dirty="0"/>
              <a:t>, D., </a:t>
            </a:r>
            <a:r>
              <a:rPr lang="tr-TR" dirty="0" err="1"/>
              <a:t>Shi</a:t>
            </a:r>
            <a:r>
              <a:rPr lang="tr-TR" dirty="0"/>
              <a:t>, X. (2014). Evaluation of </a:t>
            </a:r>
            <a:r>
              <a:rPr lang="tr-TR" dirty="0" err="1"/>
              <a:t>Winter</a:t>
            </a:r>
            <a:r>
              <a:rPr lang="tr-TR" dirty="0"/>
              <a:t> </a:t>
            </a:r>
            <a:r>
              <a:rPr lang="tr-TR" dirty="0" err="1"/>
              <a:t>MaintenanceChemicals</a:t>
            </a:r>
            <a:r>
              <a:rPr lang="tr-TR" dirty="0"/>
              <a:t> </a:t>
            </a:r>
            <a:r>
              <a:rPr lang="tr-TR" dirty="0" err="1"/>
              <a:t>and</a:t>
            </a:r>
            <a:r>
              <a:rPr lang="tr-TR" dirty="0"/>
              <a:t> </a:t>
            </a:r>
            <a:r>
              <a:rPr lang="tr-TR" dirty="0" err="1"/>
              <a:t>Crashes</a:t>
            </a:r>
            <a:r>
              <a:rPr lang="tr-TR" dirty="0"/>
              <a:t> </a:t>
            </a:r>
            <a:r>
              <a:rPr lang="tr-TR" dirty="0" err="1"/>
              <a:t>with</a:t>
            </a:r>
            <a:r>
              <a:rPr lang="tr-TR" dirty="0"/>
              <a:t> </a:t>
            </a:r>
            <a:r>
              <a:rPr lang="tr-TR" dirty="0" err="1"/>
              <a:t>anArtificial</a:t>
            </a:r>
            <a:r>
              <a:rPr lang="tr-TR" dirty="0"/>
              <a:t> </a:t>
            </a:r>
            <a:r>
              <a:rPr lang="tr-TR" dirty="0" err="1"/>
              <a:t>Neural</a:t>
            </a:r>
            <a:r>
              <a:rPr lang="tr-TR" dirty="0"/>
              <a:t> Network, </a:t>
            </a:r>
            <a:r>
              <a:rPr lang="en-US" i="1" dirty="0"/>
              <a:t>Transportation Research Record: Journal of the Transportation Research Board</a:t>
            </a:r>
            <a:r>
              <a:rPr lang="tr-TR" i="1" dirty="0"/>
              <a:t>, </a:t>
            </a:r>
            <a:r>
              <a:rPr lang="tr-TR" dirty="0"/>
              <a:t>2440, 43-50.</a:t>
            </a:r>
            <a:endParaRPr lang="en-US" dirty="0"/>
          </a:p>
          <a:p>
            <a:pPr marL="285750" indent="-285750">
              <a:lnSpc>
                <a:spcPct val="100000"/>
              </a:lnSpc>
              <a:spcBef>
                <a:spcPts val="0"/>
              </a:spcBef>
              <a:spcAft>
                <a:spcPts val="0"/>
              </a:spcAft>
              <a:buFont typeface="Arial" charset="0"/>
              <a:buChar char="•"/>
            </a:pPr>
            <a:endParaRPr lang="tr-TR" dirty="0"/>
          </a:p>
          <a:p>
            <a:pPr marL="285750" indent="-285750">
              <a:lnSpc>
                <a:spcPct val="100000"/>
              </a:lnSpc>
              <a:spcBef>
                <a:spcPts val="0"/>
              </a:spcBef>
              <a:spcAft>
                <a:spcPts val="0"/>
              </a:spcAft>
              <a:buFont typeface="Arial" charset="0"/>
              <a:buChar char="•"/>
            </a:pPr>
            <a:endParaRPr lang="tr-TR" dirty="0"/>
          </a:p>
          <a:p>
            <a:pPr marL="285750" indent="-285750">
              <a:lnSpc>
                <a:spcPct val="100000"/>
              </a:lnSpc>
              <a:spcBef>
                <a:spcPts val="0"/>
              </a:spcBef>
              <a:spcAft>
                <a:spcPts val="0"/>
              </a:spcAft>
              <a:buFont typeface="Arial" charset="0"/>
              <a:buChar char="•"/>
            </a:pPr>
            <a:endParaRPr lang="en-US" sz="1400" dirty="0"/>
          </a:p>
        </p:txBody>
      </p:sp>
      <p:sp>
        <p:nvSpPr>
          <p:cNvPr id="7" name="Date Placeholder 6"/>
          <p:cNvSpPr>
            <a:spLocks noGrp="1"/>
          </p:cNvSpPr>
          <p:nvPr>
            <p:ph type="dt" sz="half" idx="10"/>
          </p:nvPr>
        </p:nvSpPr>
        <p:spPr/>
        <p:txBody>
          <a:bodyPr/>
          <a:lstStyle/>
          <a:p>
            <a:r>
              <a:rPr lang="en-US"/>
              <a:t>03/2018</a:t>
            </a:r>
          </a:p>
        </p:txBody>
      </p:sp>
      <p:sp>
        <p:nvSpPr>
          <p:cNvPr id="5" name="Slide Number Placeholder 4">
            <a:extLst>
              <a:ext uri="{FF2B5EF4-FFF2-40B4-BE49-F238E27FC236}">
                <a16:creationId xmlns:a16="http://schemas.microsoft.com/office/drawing/2014/main" id="{27B27CC0-05F1-5947-9DAA-08F83496A554}"/>
              </a:ext>
            </a:extLst>
          </p:cNvPr>
          <p:cNvSpPr>
            <a:spLocks noGrp="1"/>
          </p:cNvSpPr>
          <p:nvPr>
            <p:ph type="sldNum" sz="quarter" idx="12"/>
          </p:nvPr>
        </p:nvSpPr>
        <p:spPr/>
        <p:txBody>
          <a:bodyPr/>
          <a:lstStyle/>
          <a:p>
            <a:fld id="{0ED7B1B4-A8C6-4D4A-833E-003F20D7F697}" type="slidenum">
              <a:rPr lang="en-US" smtClean="0"/>
              <a:t>18</a:t>
            </a:fld>
            <a:endParaRPr lang="en-US"/>
          </a:p>
        </p:txBody>
      </p:sp>
      <p:sp>
        <p:nvSpPr>
          <p:cNvPr id="8" name="Footer Placeholder 7">
            <a:extLst>
              <a:ext uri="{FF2B5EF4-FFF2-40B4-BE49-F238E27FC236}">
                <a16:creationId xmlns:a16="http://schemas.microsoft.com/office/drawing/2014/main" id="{18CB827E-B15A-A64F-A2CC-4E16AAAB7B9B}"/>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spTree>
    <p:extLst>
      <p:ext uri="{BB962C8B-B14F-4D97-AF65-F5344CB8AC3E}">
        <p14:creationId xmlns:p14="http://schemas.microsoft.com/office/powerpoint/2010/main" val="619610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LCA Module Series Groups</a:t>
            </a:r>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a:t>Group A: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a:t>: ISO Compliant LCA Detailed Modules</a:t>
            </a:r>
          </a:p>
          <a:p>
            <a:pPr marL="0" indent="0">
              <a:buNone/>
            </a:pPr>
            <a:r>
              <a:rPr lang="en-US" dirty="0"/>
              <a:t>Group B: Environmental Impact Categories Overview Modules</a:t>
            </a:r>
          </a:p>
          <a:p>
            <a:pPr marL="0" indent="0">
              <a:spcAft>
                <a:spcPts val="1200"/>
              </a:spcAft>
              <a:buNone/>
            </a:pPr>
            <a:r>
              <a:rPr lang="en-US" dirty="0"/>
              <a:t>Group </a:t>
            </a:r>
            <a:r>
              <a:rPr lang="en-US" dirty="0">
                <a:latin typeface="Calibri" panose="020F0502020204030204" pitchFamily="34" charset="0"/>
              </a:rPr>
              <a:t>β</a:t>
            </a:r>
            <a:r>
              <a:rPr lang="en-US" dirty="0"/>
              <a:t>: Environmental Impact Categories Detailed Modules</a:t>
            </a:r>
          </a:p>
          <a:p>
            <a:pPr marL="0" indent="0">
              <a:buNone/>
            </a:pPr>
            <a:r>
              <a:rPr lang="en-US" dirty="0"/>
              <a:t>Group G: General LCA Tools Overview Modules</a:t>
            </a:r>
          </a:p>
          <a:p>
            <a:pPr marL="0" indent="0">
              <a:spcAft>
                <a:spcPts val="1200"/>
              </a:spcAft>
              <a:buNone/>
            </a:pPr>
            <a:r>
              <a:rPr lang="en-US" dirty="0"/>
              <a:t>Group </a:t>
            </a:r>
            <a:r>
              <a:rPr lang="en-US" dirty="0">
                <a:latin typeface="Calibri" panose="020F0502020204030204" pitchFamily="34" charset="0"/>
              </a:rPr>
              <a:t>γ</a:t>
            </a:r>
            <a:r>
              <a:rPr lang="en-US" dirty="0"/>
              <a:t>: General LCA Tools Detailed Modules</a:t>
            </a:r>
          </a:p>
          <a:p>
            <a:pPr marL="0" indent="0">
              <a:buNone/>
            </a:pPr>
            <a:r>
              <a:rPr lang="en-US" dirty="0"/>
              <a:t>Group T: Transportation-Related LCA Overview Modules</a:t>
            </a:r>
          </a:p>
          <a:p>
            <a:pPr marL="0" indent="0">
              <a:buNone/>
            </a:pPr>
            <a:r>
              <a:rPr lang="en-US" dirty="0"/>
              <a:t>Group </a:t>
            </a:r>
            <a:r>
              <a:rPr lang="en-US" dirty="0">
                <a:latin typeface="Calibri" panose="020F0502020204030204" pitchFamily="34" charset="0"/>
              </a:rPr>
              <a:t>τ</a:t>
            </a:r>
            <a:r>
              <a:rPr lang="en-US" dirty="0"/>
              <a:t>: Transportation-Related LCA Detailed Modules</a:t>
            </a:r>
          </a:p>
          <a:p>
            <a:pPr marL="0" indent="0">
              <a:buNone/>
            </a:pPr>
            <a:endParaRPr lang="en-US" dirty="0"/>
          </a:p>
          <a:p>
            <a:pPr marL="0" indent="0">
              <a:buNone/>
            </a:pPr>
            <a:endParaRPr lang="en-US" dirty="0"/>
          </a:p>
        </p:txBody>
      </p:sp>
      <p:sp>
        <p:nvSpPr>
          <p:cNvPr id="5" name="Date Placeholder 4"/>
          <p:cNvSpPr>
            <a:spLocks noGrp="1"/>
          </p:cNvSpPr>
          <p:nvPr>
            <p:ph type="dt" sz="half" idx="10"/>
          </p:nvPr>
        </p:nvSpPr>
        <p:spPr/>
        <p:txBody>
          <a:bodyPr/>
          <a:lstStyle/>
          <a:p>
            <a:r>
              <a:rPr lang="en-US"/>
              <a:t>03/2018</a:t>
            </a:r>
          </a:p>
        </p:txBody>
      </p:sp>
      <p:sp>
        <p:nvSpPr>
          <p:cNvPr id="4" name="Slide Number Placeholder 3">
            <a:extLst>
              <a:ext uri="{FF2B5EF4-FFF2-40B4-BE49-F238E27FC236}">
                <a16:creationId xmlns:a16="http://schemas.microsoft.com/office/drawing/2014/main" id="{348E70D5-EF07-FE46-88B5-FA40A787CF8A}"/>
              </a:ext>
            </a:extLst>
          </p:cNvPr>
          <p:cNvSpPr>
            <a:spLocks noGrp="1"/>
          </p:cNvSpPr>
          <p:nvPr>
            <p:ph type="sldNum" sz="quarter" idx="12"/>
          </p:nvPr>
        </p:nvSpPr>
        <p:spPr/>
        <p:txBody>
          <a:bodyPr/>
          <a:lstStyle/>
          <a:p>
            <a:fld id="{0ED7B1B4-A8C6-4D4A-833E-003F20D7F697}" type="slidenum">
              <a:rPr lang="en-US" smtClean="0"/>
              <a:t>2</a:t>
            </a:fld>
            <a:endParaRPr lang="en-US"/>
          </a:p>
        </p:txBody>
      </p:sp>
      <p:sp>
        <p:nvSpPr>
          <p:cNvPr id="7" name="Footer Placeholder 7">
            <a:extLst>
              <a:ext uri="{FF2B5EF4-FFF2-40B4-BE49-F238E27FC236}">
                <a16:creationId xmlns:a16="http://schemas.microsoft.com/office/drawing/2014/main" id="{07492D9B-6440-8A4D-B191-D34B4D6156D2}"/>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pic>
        <p:nvPicPr>
          <p:cNvPr id="6" name="Audio 5">
            <a:hlinkClick r:id="" action="ppaction://media"/>
            <a:extLst>
              <a:ext uri="{FF2B5EF4-FFF2-40B4-BE49-F238E27FC236}">
                <a16:creationId xmlns:a16="http://schemas.microsoft.com/office/drawing/2014/main" id="{72B66CBA-6627-F247-98A3-B2312E7422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3643324"/>
      </p:ext>
    </p:extLst>
  </p:cSld>
  <p:clrMapOvr>
    <a:masterClrMapping/>
  </p:clrMapOvr>
  <mc:AlternateContent xmlns:mc="http://schemas.openxmlformats.org/markup-compatibility/2006" xmlns:p14="http://schemas.microsoft.com/office/powerpoint/2010/main">
    <mc:Choice Requires="p14">
      <p:transition spd="slow" p14:dur="2000" advTm="26586"/>
    </mc:Choice>
    <mc:Fallback xmlns="">
      <p:transition spd="slow" advTm="26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0" y="1771260"/>
            <a:ext cx="10722981" cy="2387600"/>
          </a:xfrm>
        </p:spPr>
        <p:txBody>
          <a:bodyPr>
            <a:normAutofit/>
          </a:bodyPr>
          <a:lstStyle/>
          <a:p>
            <a:r>
              <a:rPr lang="en-US" sz="7200" dirty="0"/>
              <a:t>Impact of Deicers on Transportation Systems</a:t>
            </a:r>
          </a:p>
        </p:txBody>
      </p:sp>
      <p:sp>
        <p:nvSpPr>
          <p:cNvPr id="3" name="Subtitle 2"/>
          <p:cNvSpPr>
            <a:spLocks noGrp="1"/>
          </p:cNvSpPr>
          <p:nvPr>
            <p:ph type="subTitle" idx="1"/>
          </p:nvPr>
        </p:nvSpPr>
        <p:spPr/>
        <p:txBody>
          <a:bodyPr>
            <a:normAutofit/>
          </a:bodyPr>
          <a:lstStyle/>
          <a:p>
            <a:r>
              <a:rPr lang="en-US" sz="3200" dirty="0"/>
              <a:t>Module </a:t>
            </a:r>
            <a:r>
              <a:rPr lang="el-GR" sz="3200" cap="none" dirty="0">
                <a:latin typeface="Calibri" panose="020F0502020204030204" pitchFamily="34" charset="0"/>
              </a:rPr>
              <a:t>τ</a:t>
            </a:r>
            <a:r>
              <a:rPr lang="tr-TR" sz="3200" cap="none" dirty="0">
                <a:latin typeface="Calibri" panose="020F0502020204030204" pitchFamily="34" charset="0"/>
              </a:rPr>
              <a:t>9</a:t>
            </a:r>
            <a:endParaRPr lang="en-US" sz="3200" dirty="0"/>
          </a:p>
        </p:txBody>
      </p:sp>
      <p:sp>
        <p:nvSpPr>
          <p:cNvPr id="14" name="Date Placeholder 13"/>
          <p:cNvSpPr>
            <a:spLocks noGrp="1"/>
          </p:cNvSpPr>
          <p:nvPr>
            <p:ph type="dt" sz="half" idx="10"/>
          </p:nvPr>
        </p:nvSpPr>
        <p:spPr/>
        <p:txBody>
          <a:bodyPr/>
          <a:lstStyle/>
          <a:p>
            <a:r>
              <a:rPr lang="en-US"/>
              <a:t>03/2018</a:t>
            </a:r>
          </a:p>
        </p:txBody>
      </p:sp>
      <p:sp>
        <p:nvSpPr>
          <p:cNvPr id="5" name="Slide Number Placeholder 4">
            <a:extLst>
              <a:ext uri="{FF2B5EF4-FFF2-40B4-BE49-F238E27FC236}">
                <a16:creationId xmlns:a16="http://schemas.microsoft.com/office/drawing/2014/main" id="{B091B5AA-D7D1-1B49-9FE7-3B258EEDA74C}"/>
              </a:ext>
            </a:extLst>
          </p:cNvPr>
          <p:cNvSpPr>
            <a:spLocks noGrp="1"/>
          </p:cNvSpPr>
          <p:nvPr>
            <p:ph type="sldNum" sz="quarter" idx="12"/>
          </p:nvPr>
        </p:nvSpPr>
        <p:spPr/>
        <p:txBody>
          <a:bodyPr/>
          <a:lstStyle/>
          <a:p>
            <a:fld id="{0ED7B1B4-A8C6-4D4A-833E-003F20D7F697}" type="slidenum">
              <a:rPr lang="en-US" smtClean="0"/>
              <a:t>3</a:t>
            </a:fld>
            <a:endParaRPr lang="en-US"/>
          </a:p>
        </p:txBody>
      </p:sp>
      <p:sp>
        <p:nvSpPr>
          <p:cNvPr id="21" name="Footer Placeholder 7">
            <a:extLst>
              <a:ext uri="{FF2B5EF4-FFF2-40B4-BE49-F238E27FC236}">
                <a16:creationId xmlns:a16="http://schemas.microsoft.com/office/drawing/2014/main" id="{E0C1D9BF-87D5-D34A-9F92-D5CB167429CC}"/>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grpSp>
        <p:nvGrpSpPr>
          <p:cNvPr id="9" name="Group 8">
            <a:extLst>
              <a:ext uri="{FF2B5EF4-FFF2-40B4-BE49-F238E27FC236}">
                <a16:creationId xmlns:a16="http://schemas.microsoft.com/office/drawing/2014/main" id="{FC501A63-4134-A34F-924C-C5C5D2BD5860}"/>
              </a:ext>
            </a:extLst>
          </p:cNvPr>
          <p:cNvGrpSpPr/>
          <p:nvPr/>
        </p:nvGrpSpPr>
        <p:grpSpPr>
          <a:xfrm>
            <a:off x="7758550" y="166399"/>
            <a:ext cx="4353669" cy="2262745"/>
            <a:chOff x="7758550" y="166399"/>
            <a:chExt cx="4353669" cy="2262745"/>
          </a:xfrm>
        </p:grpSpPr>
        <p:pic>
          <p:nvPicPr>
            <p:cNvPr id="6" name="Picture 5">
              <a:extLst>
                <a:ext uri="{FF2B5EF4-FFF2-40B4-BE49-F238E27FC236}">
                  <a16:creationId xmlns:a16="http://schemas.microsoft.com/office/drawing/2014/main" id="{59426938-092D-8241-BCDD-6D4661F5D6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58550" y="180255"/>
              <a:ext cx="2205045" cy="1854038"/>
            </a:xfrm>
            <a:prstGeom prst="rect">
              <a:avLst/>
            </a:prstGeom>
          </p:spPr>
        </p:pic>
        <p:pic>
          <p:nvPicPr>
            <p:cNvPr id="4" name="Picture 3">
              <a:extLst>
                <a:ext uri="{FF2B5EF4-FFF2-40B4-BE49-F238E27FC236}">
                  <a16:creationId xmlns:a16="http://schemas.microsoft.com/office/drawing/2014/main" id="{E17339B3-E9EB-4740-A2C0-D156335DEC7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39294" y="166399"/>
              <a:ext cx="2372925" cy="2262745"/>
            </a:xfrm>
            <a:prstGeom prst="rect">
              <a:avLst/>
            </a:prstGeom>
          </p:spPr>
        </p:pic>
      </p:grpSp>
      <p:sp>
        <p:nvSpPr>
          <p:cNvPr id="8" name="Rectangle 7">
            <a:extLst>
              <a:ext uri="{FF2B5EF4-FFF2-40B4-BE49-F238E27FC236}">
                <a16:creationId xmlns:a16="http://schemas.microsoft.com/office/drawing/2014/main" id="{AB7F34DA-12B9-9D4D-97A2-0662D2C1ADFE}"/>
              </a:ext>
            </a:extLst>
          </p:cNvPr>
          <p:cNvSpPr/>
          <p:nvPr/>
        </p:nvSpPr>
        <p:spPr>
          <a:xfrm>
            <a:off x="10824441" y="-49447"/>
            <a:ext cx="1315488" cy="276999"/>
          </a:xfrm>
          <a:prstGeom prst="rect">
            <a:avLst/>
          </a:prstGeom>
        </p:spPr>
        <p:txBody>
          <a:bodyPr wrap="none">
            <a:spAutoFit/>
          </a:bodyPr>
          <a:lstStyle/>
          <a:p>
            <a:r>
              <a:rPr lang="en-US" sz="1200" dirty="0">
                <a:solidFill>
                  <a:schemeClr val="bg1">
                    <a:lumMod val="50000"/>
                  </a:schemeClr>
                </a:solidFill>
              </a:rPr>
              <a:t>clipart-</a:t>
            </a:r>
            <a:r>
              <a:rPr lang="en-US" sz="1200" dirty="0" err="1">
                <a:solidFill>
                  <a:schemeClr val="bg1">
                    <a:lumMod val="50000"/>
                  </a:schemeClr>
                </a:solidFill>
              </a:rPr>
              <a:t>library.com</a:t>
            </a:r>
            <a:endParaRPr lang="en-US" sz="1200" dirty="0">
              <a:solidFill>
                <a:schemeClr val="bg1">
                  <a:lumMod val="50000"/>
                </a:schemeClr>
              </a:solidFill>
            </a:endParaRPr>
          </a:p>
        </p:txBody>
      </p:sp>
      <p:pic>
        <p:nvPicPr>
          <p:cNvPr id="7" name="Audio 6">
            <a:hlinkClick r:id="" action="ppaction://media"/>
            <a:extLst>
              <a:ext uri="{FF2B5EF4-FFF2-40B4-BE49-F238E27FC236}">
                <a16:creationId xmlns:a16="http://schemas.microsoft.com/office/drawing/2014/main" id="{836CE2C2-9672-2040-853D-6976C3A247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99755053"/>
      </p:ext>
    </p:extLst>
  </p:cSld>
  <p:clrMapOvr>
    <a:masterClrMapping/>
  </p:clrMapOvr>
  <mc:AlternateContent xmlns:mc="http://schemas.openxmlformats.org/markup-compatibility/2006" xmlns:p14="http://schemas.microsoft.com/office/powerpoint/2010/main">
    <mc:Choice Requires="p14">
      <p:transition spd="slow" p14:dur="2000" advTm="14308"/>
    </mc:Choice>
    <mc:Fallback xmlns="">
      <p:transition spd="slow" advTm="1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DE79-1FC3-3243-A7DA-179031709328}"/>
              </a:ext>
            </a:extLst>
          </p:cNvPr>
          <p:cNvSpPr>
            <a:spLocks noGrp="1"/>
          </p:cNvSpPr>
          <p:nvPr>
            <p:ph type="title"/>
          </p:nvPr>
        </p:nvSpPr>
        <p:spPr>
          <a:xfrm>
            <a:off x="688489" y="303556"/>
            <a:ext cx="10058400" cy="885981"/>
          </a:xfrm>
        </p:spPr>
        <p:txBody>
          <a:bodyPr/>
          <a:lstStyle/>
          <a:p>
            <a:r>
              <a:rPr lang="en-US" dirty="0"/>
              <a:t>What is</a:t>
            </a:r>
            <a:r>
              <a:rPr lang="tr-TR" dirty="0"/>
              <a:t> a</a:t>
            </a:r>
            <a:r>
              <a:rPr lang="en-US" dirty="0"/>
              <a:t> deicer? </a:t>
            </a:r>
          </a:p>
        </p:txBody>
      </p:sp>
      <p:sp>
        <p:nvSpPr>
          <p:cNvPr id="3" name="Content Placeholder 2">
            <a:extLst>
              <a:ext uri="{FF2B5EF4-FFF2-40B4-BE49-F238E27FC236}">
                <a16:creationId xmlns:a16="http://schemas.microsoft.com/office/drawing/2014/main" id="{788F588A-F07E-8A42-9EFC-4095630F0B99}"/>
              </a:ext>
            </a:extLst>
          </p:cNvPr>
          <p:cNvSpPr>
            <a:spLocks noGrp="1"/>
          </p:cNvSpPr>
          <p:nvPr>
            <p:ph idx="1"/>
          </p:nvPr>
        </p:nvSpPr>
        <p:spPr>
          <a:xfrm>
            <a:off x="688490" y="1403126"/>
            <a:ext cx="7820500" cy="4653480"/>
          </a:xfrm>
        </p:spPr>
        <p:txBody>
          <a:bodyPr/>
          <a:lstStyle/>
          <a:p>
            <a:pPr>
              <a:lnSpc>
                <a:spcPct val="100000"/>
              </a:lnSpc>
              <a:buFont typeface="Arial" panose="020B0604020202020204" pitchFamily="34" charset="0"/>
              <a:buChar char="•"/>
            </a:pPr>
            <a:r>
              <a:rPr lang="tr-TR" dirty="0"/>
              <a:t> </a:t>
            </a:r>
            <a:r>
              <a:rPr lang="en-US" dirty="0"/>
              <a:t>Deicers are used for breaking up existing snow and ice to ensure safer roads for transportation. </a:t>
            </a:r>
          </a:p>
          <a:p>
            <a:pPr>
              <a:lnSpc>
                <a:spcPct val="100000"/>
              </a:lnSpc>
              <a:buFont typeface="Arial" panose="020B0604020202020204" pitchFamily="34" charset="0"/>
              <a:buChar char="•"/>
            </a:pPr>
            <a:r>
              <a:rPr lang="en-US" dirty="0"/>
              <a:t> Deicing process</a:t>
            </a:r>
            <a:r>
              <a:rPr lang="tr-TR" dirty="0"/>
              <a:t>es</a:t>
            </a:r>
            <a:r>
              <a:rPr lang="en-US" dirty="0"/>
              <a:t> use chemicals to lower the freezing point of water, and ensures removal of snow, ice, or frost buildup.</a:t>
            </a:r>
          </a:p>
          <a:p>
            <a:pPr>
              <a:lnSpc>
                <a:spcPct val="100000"/>
              </a:lnSpc>
              <a:buFont typeface="Arial" panose="020B0604020202020204" pitchFamily="34" charset="0"/>
              <a:buChar char="•"/>
            </a:pPr>
            <a:r>
              <a:rPr lang="en-US" dirty="0"/>
              <a:t> Deicing chemicals may be in both granular and liquid form.</a:t>
            </a:r>
          </a:p>
          <a:p>
            <a:pPr>
              <a:lnSpc>
                <a:spcPct val="100000"/>
              </a:lnSpc>
              <a:buFont typeface="Arial" panose="020B0604020202020204" pitchFamily="34" charset="0"/>
              <a:buChar char="•"/>
            </a:pPr>
            <a:r>
              <a:rPr lang="en-US" dirty="0"/>
              <a:t> Examples for granular deicers include sodium chloride (</a:t>
            </a:r>
            <a:r>
              <a:rPr lang="en-US" dirty="0" err="1"/>
              <a:t>NaCl</a:t>
            </a:r>
            <a:r>
              <a:rPr lang="en-US" dirty="0"/>
              <a:t>), calcium chloride (CaCl</a:t>
            </a:r>
            <a:r>
              <a:rPr lang="en-US" baseline="-25000" dirty="0"/>
              <a:t>2</a:t>
            </a:r>
            <a:r>
              <a:rPr lang="en-US" dirty="0"/>
              <a:t>), magnesium chloride (MgCl</a:t>
            </a:r>
            <a:r>
              <a:rPr lang="en-US" baseline="-25000" dirty="0"/>
              <a:t>2</a:t>
            </a:r>
            <a:r>
              <a:rPr lang="en-US" dirty="0"/>
              <a:t>) and potassium chloride (</a:t>
            </a:r>
            <a:r>
              <a:rPr lang="en-US" dirty="0" err="1"/>
              <a:t>KCl</a:t>
            </a:r>
            <a:r>
              <a:rPr lang="en-US" dirty="0"/>
              <a:t>). The </a:t>
            </a:r>
            <a:r>
              <a:rPr lang="tr-TR" dirty="0"/>
              <a:t>name of </a:t>
            </a:r>
            <a:r>
              <a:rPr lang="tr-TR" dirty="0" err="1"/>
              <a:t>the</a:t>
            </a:r>
            <a:r>
              <a:rPr lang="tr-TR" dirty="0"/>
              <a:t> </a:t>
            </a:r>
            <a:r>
              <a:rPr lang="tr-TR" dirty="0" err="1"/>
              <a:t>chemicals</a:t>
            </a:r>
            <a:r>
              <a:rPr lang="tr-TR" dirty="0"/>
              <a:t> </a:t>
            </a:r>
            <a:r>
              <a:rPr lang="tr-TR" dirty="0" err="1"/>
              <a:t>are</a:t>
            </a:r>
            <a:r>
              <a:rPr lang="tr-TR" dirty="0"/>
              <a:t> </a:t>
            </a:r>
            <a:r>
              <a:rPr lang="tr-TR" dirty="0" err="1"/>
              <a:t>listed</a:t>
            </a:r>
            <a:r>
              <a:rPr lang="tr-TR" dirty="0"/>
              <a:t> </a:t>
            </a:r>
            <a:r>
              <a:rPr lang="en-US" dirty="0"/>
              <a:t>from the most preferred granular deicer to the least in the market (</a:t>
            </a:r>
            <a:r>
              <a:rPr lang="en-US" dirty="0" err="1"/>
              <a:t>Globalspec</a:t>
            </a:r>
            <a:r>
              <a:rPr lang="en-US" dirty="0"/>
              <a:t> 2014).</a:t>
            </a:r>
            <a:endParaRPr lang="tr-TR" dirty="0"/>
          </a:p>
          <a:p>
            <a:pPr>
              <a:lnSpc>
                <a:spcPct val="100000"/>
              </a:lnSpc>
              <a:buFont typeface="Arial" panose="020B0604020202020204" pitchFamily="34" charset="0"/>
              <a:buChar char="•"/>
            </a:pPr>
            <a:r>
              <a:rPr lang="tr-TR" dirty="0"/>
              <a:t> Liquid d</a:t>
            </a:r>
            <a:r>
              <a:rPr lang="en-US" dirty="0" err="1"/>
              <a:t>eicers</a:t>
            </a:r>
            <a:r>
              <a:rPr lang="en-US" dirty="0"/>
              <a:t> are typically based on ethylene glycol</a:t>
            </a:r>
            <a:r>
              <a:rPr lang="tr-TR" dirty="0"/>
              <a:t> (</a:t>
            </a:r>
            <a:r>
              <a:rPr lang="en-US" dirty="0"/>
              <a:t>C</a:t>
            </a:r>
            <a:r>
              <a:rPr lang="en-US" baseline="-25000" dirty="0"/>
              <a:t>2</a:t>
            </a:r>
            <a:r>
              <a:rPr lang="en-US" dirty="0"/>
              <a:t>H</a:t>
            </a:r>
            <a:r>
              <a:rPr lang="en-US" baseline="-25000" dirty="0"/>
              <a:t>6</a:t>
            </a:r>
            <a:r>
              <a:rPr lang="en-US" dirty="0"/>
              <a:t>O</a:t>
            </a:r>
            <a:r>
              <a:rPr lang="en-US" baseline="-25000" dirty="0"/>
              <a:t>2</a:t>
            </a:r>
            <a:r>
              <a:rPr lang="tr-TR" dirty="0"/>
              <a:t>)</a:t>
            </a:r>
            <a:r>
              <a:rPr lang="en-US" dirty="0"/>
              <a:t> or propylene glycol</a:t>
            </a:r>
            <a:r>
              <a:rPr lang="tr-TR" dirty="0"/>
              <a:t> (</a:t>
            </a:r>
            <a:r>
              <a:rPr lang="en-US" dirty="0"/>
              <a:t>C</a:t>
            </a:r>
            <a:r>
              <a:rPr lang="en-US" baseline="-25000" dirty="0"/>
              <a:t>3</a:t>
            </a:r>
            <a:r>
              <a:rPr lang="en-US" dirty="0"/>
              <a:t>H</a:t>
            </a:r>
            <a:r>
              <a:rPr lang="en-US" baseline="-25000" dirty="0"/>
              <a:t>8</a:t>
            </a:r>
            <a:r>
              <a:rPr lang="en-US" dirty="0"/>
              <a:t>O</a:t>
            </a:r>
            <a:r>
              <a:rPr lang="en-US" baseline="-25000" dirty="0"/>
              <a:t>2</a:t>
            </a:r>
            <a:r>
              <a:rPr lang="tr-TR" dirty="0"/>
              <a:t>)</a:t>
            </a:r>
            <a:r>
              <a:rPr lang="en-US" dirty="0"/>
              <a:t> and contain additives such as thickeners, surfactants, corrosion inhibitors, and dyes.</a:t>
            </a:r>
          </a:p>
        </p:txBody>
      </p:sp>
      <p:sp>
        <p:nvSpPr>
          <p:cNvPr id="4" name="Date Placeholder 3">
            <a:extLst>
              <a:ext uri="{FF2B5EF4-FFF2-40B4-BE49-F238E27FC236}">
                <a16:creationId xmlns:a16="http://schemas.microsoft.com/office/drawing/2014/main" id="{27288483-0ECE-C049-B910-A445589E9572}"/>
              </a:ext>
            </a:extLst>
          </p:cNvPr>
          <p:cNvSpPr>
            <a:spLocks noGrp="1"/>
          </p:cNvSpPr>
          <p:nvPr>
            <p:ph type="dt" sz="half" idx="10"/>
          </p:nvPr>
        </p:nvSpPr>
        <p:spPr/>
        <p:txBody>
          <a:bodyPr/>
          <a:lstStyle/>
          <a:p>
            <a:r>
              <a:rPr lang="en-US"/>
              <a:t>03/2018</a:t>
            </a:r>
          </a:p>
        </p:txBody>
      </p:sp>
      <p:sp>
        <p:nvSpPr>
          <p:cNvPr id="6" name="Slide Number Placeholder 5">
            <a:extLst>
              <a:ext uri="{FF2B5EF4-FFF2-40B4-BE49-F238E27FC236}">
                <a16:creationId xmlns:a16="http://schemas.microsoft.com/office/drawing/2014/main" id="{DC234089-961C-5C4F-BC98-8AFE6E40A204}"/>
              </a:ext>
            </a:extLst>
          </p:cNvPr>
          <p:cNvSpPr>
            <a:spLocks noGrp="1"/>
          </p:cNvSpPr>
          <p:nvPr>
            <p:ph type="sldNum" sz="quarter" idx="12"/>
          </p:nvPr>
        </p:nvSpPr>
        <p:spPr/>
        <p:txBody>
          <a:bodyPr/>
          <a:lstStyle/>
          <a:p>
            <a:fld id="{0ED7B1B4-A8C6-4D4A-833E-003F20D7F697}" type="slidenum">
              <a:rPr lang="en-US" smtClean="0"/>
              <a:t>4</a:t>
            </a:fld>
            <a:endParaRPr lang="en-US"/>
          </a:p>
        </p:txBody>
      </p:sp>
      <p:sp>
        <p:nvSpPr>
          <p:cNvPr id="7" name="Footer Placeholder 7">
            <a:extLst>
              <a:ext uri="{FF2B5EF4-FFF2-40B4-BE49-F238E27FC236}">
                <a16:creationId xmlns:a16="http://schemas.microsoft.com/office/drawing/2014/main" id="{A37F81DD-ADF5-6E4E-B156-A1E6137DB808}"/>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pic>
        <p:nvPicPr>
          <p:cNvPr id="5" name="Picture 4">
            <a:extLst>
              <a:ext uri="{FF2B5EF4-FFF2-40B4-BE49-F238E27FC236}">
                <a16:creationId xmlns:a16="http://schemas.microsoft.com/office/drawing/2014/main" id="{A0623C83-9925-2946-98DB-A4F9954BB3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2524" y="1579836"/>
            <a:ext cx="2725934" cy="1816154"/>
          </a:xfrm>
          <a:prstGeom prst="rect">
            <a:avLst/>
          </a:prstGeom>
        </p:spPr>
      </p:pic>
      <p:sp>
        <p:nvSpPr>
          <p:cNvPr id="8" name="Rectangle 7">
            <a:extLst>
              <a:ext uri="{FF2B5EF4-FFF2-40B4-BE49-F238E27FC236}">
                <a16:creationId xmlns:a16="http://schemas.microsoft.com/office/drawing/2014/main" id="{E38188F7-4F9E-804D-9190-7AE5F8718016}"/>
              </a:ext>
            </a:extLst>
          </p:cNvPr>
          <p:cNvSpPr/>
          <p:nvPr/>
        </p:nvSpPr>
        <p:spPr>
          <a:xfrm>
            <a:off x="9527516" y="3395990"/>
            <a:ext cx="1518044" cy="276999"/>
          </a:xfrm>
          <a:prstGeom prst="rect">
            <a:avLst/>
          </a:prstGeom>
        </p:spPr>
        <p:txBody>
          <a:bodyPr wrap="none">
            <a:spAutoFit/>
          </a:bodyPr>
          <a:lstStyle/>
          <a:p>
            <a:r>
              <a:rPr lang="en-US" sz="1200" dirty="0" err="1">
                <a:solidFill>
                  <a:schemeClr val="bg1">
                    <a:lumMod val="50000"/>
                  </a:schemeClr>
                </a:solidFill>
              </a:rPr>
              <a:t>www.globalspec.com</a:t>
            </a:r>
            <a:endParaRPr lang="en-US" sz="1200" dirty="0">
              <a:solidFill>
                <a:schemeClr val="bg1">
                  <a:lumMod val="50000"/>
                </a:schemeClr>
              </a:solidFill>
            </a:endParaRPr>
          </a:p>
        </p:txBody>
      </p:sp>
      <p:pic>
        <p:nvPicPr>
          <p:cNvPr id="9" name="Picture 8">
            <a:extLst>
              <a:ext uri="{FF2B5EF4-FFF2-40B4-BE49-F238E27FC236}">
                <a16:creationId xmlns:a16="http://schemas.microsoft.com/office/drawing/2014/main" id="{13FE261D-9D68-9F4F-8FE2-D391A1F337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52524" y="4132563"/>
            <a:ext cx="2737266" cy="1368633"/>
          </a:xfrm>
          <a:prstGeom prst="rect">
            <a:avLst/>
          </a:prstGeom>
        </p:spPr>
      </p:pic>
      <p:sp>
        <p:nvSpPr>
          <p:cNvPr id="10" name="Rectangle 9">
            <a:extLst>
              <a:ext uri="{FF2B5EF4-FFF2-40B4-BE49-F238E27FC236}">
                <a16:creationId xmlns:a16="http://schemas.microsoft.com/office/drawing/2014/main" id="{9264E087-E952-1B48-9344-6FD383B65539}"/>
              </a:ext>
            </a:extLst>
          </p:cNvPr>
          <p:cNvSpPr/>
          <p:nvPr/>
        </p:nvSpPr>
        <p:spPr>
          <a:xfrm>
            <a:off x="9681588" y="5571799"/>
            <a:ext cx="1221232" cy="276999"/>
          </a:xfrm>
          <a:prstGeom prst="rect">
            <a:avLst/>
          </a:prstGeom>
        </p:spPr>
        <p:txBody>
          <a:bodyPr wrap="none">
            <a:spAutoFit/>
          </a:bodyPr>
          <a:lstStyle/>
          <a:p>
            <a:r>
              <a:rPr lang="en-US" sz="1200" dirty="0" err="1">
                <a:solidFill>
                  <a:schemeClr val="bg1">
                    <a:lumMod val="50000"/>
                  </a:schemeClr>
                </a:solidFill>
              </a:rPr>
              <a:t>www.cargill.com</a:t>
            </a:r>
            <a:endParaRPr lang="en-US" sz="1200" dirty="0">
              <a:solidFill>
                <a:schemeClr val="bg1">
                  <a:lumMod val="50000"/>
                </a:schemeClr>
              </a:solidFill>
            </a:endParaRPr>
          </a:p>
        </p:txBody>
      </p:sp>
      <p:pic>
        <p:nvPicPr>
          <p:cNvPr id="13" name="Picture 12">
            <a:extLst>
              <a:ext uri="{FF2B5EF4-FFF2-40B4-BE49-F238E27FC236}">
                <a16:creationId xmlns:a16="http://schemas.microsoft.com/office/drawing/2014/main" id="{10E60118-58AA-1A45-A99D-3DBCA1D9D0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56470" y="378535"/>
            <a:ext cx="1009202" cy="1009202"/>
          </a:xfrm>
          <a:prstGeom prst="rect">
            <a:avLst/>
          </a:prstGeom>
        </p:spPr>
      </p:pic>
      <p:pic>
        <p:nvPicPr>
          <p:cNvPr id="11" name="Audio 10">
            <a:hlinkClick r:id="" action="ppaction://media"/>
            <a:extLst>
              <a:ext uri="{FF2B5EF4-FFF2-40B4-BE49-F238E27FC236}">
                <a16:creationId xmlns:a16="http://schemas.microsoft.com/office/drawing/2014/main" id="{C6F3B99C-8AAF-9E4F-A5C2-2BC033D1C6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40352928"/>
      </p:ext>
    </p:extLst>
  </p:cSld>
  <p:clrMapOvr>
    <a:masterClrMapping/>
  </p:clrMapOvr>
  <mc:AlternateContent xmlns:mc="http://schemas.openxmlformats.org/markup-compatibility/2006" xmlns:p14="http://schemas.microsoft.com/office/powerpoint/2010/main">
    <mc:Choice Requires="p14">
      <p:transition spd="slow" p14:dur="2000" advTm="44017"/>
    </mc:Choice>
    <mc:Fallback xmlns="">
      <p:transition spd="slow" advTm="44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D832-B180-2545-846F-591E5E021F73}"/>
              </a:ext>
            </a:extLst>
          </p:cNvPr>
          <p:cNvSpPr>
            <a:spLocks noGrp="1"/>
          </p:cNvSpPr>
          <p:nvPr>
            <p:ph type="title"/>
          </p:nvPr>
        </p:nvSpPr>
        <p:spPr/>
        <p:txBody>
          <a:bodyPr/>
          <a:lstStyle/>
          <a:p>
            <a:r>
              <a:rPr lang="en-US" dirty="0"/>
              <a:t>Anti</a:t>
            </a:r>
            <a:r>
              <a:rPr lang="tr-TR" dirty="0"/>
              <a:t>-</a:t>
            </a:r>
            <a:r>
              <a:rPr lang="en-US" dirty="0" err="1"/>
              <a:t>icers</a:t>
            </a:r>
            <a:r>
              <a:rPr lang="en-US" dirty="0"/>
              <a:t> vs. Deicer</a:t>
            </a:r>
            <a:r>
              <a:rPr lang="tr-TR" dirty="0"/>
              <a:t>s</a:t>
            </a:r>
            <a:r>
              <a:rPr lang="en-US" dirty="0"/>
              <a:t>?</a:t>
            </a:r>
          </a:p>
        </p:txBody>
      </p:sp>
      <p:sp>
        <p:nvSpPr>
          <p:cNvPr id="3" name="Content Placeholder 2">
            <a:extLst>
              <a:ext uri="{FF2B5EF4-FFF2-40B4-BE49-F238E27FC236}">
                <a16:creationId xmlns:a16="http://schemas.microsoft.com/office/drawing/2014/main" id="{D64E30BA-61E2-7045-B5ED-A669FDBD0ED9}"/>
              </a:ext>
            </a:extLst>
          </p:cNvPr>
          <p:cNvSpPr>
            <a:spLocks noGrp="1"/>
          </p:cNvSpPr>
          <p:nvPr>
            <p:ph idx="1"/>
          </p:nvPr>
        </p:nvSpPr>
        <p:spPr>
          <a:xfrm>
            <a:off x="666973" y="1236777"/>
            <a:ext cx="10740541" cy="4879390"/>
          </a:xfrm>
        </p:spPr>
        <p:txBody>
          <a:bodyPr>
            <a:normAutofit/>
          </a:bodyPr>
          <a:lstStyle/>
          <a:p>
            <a:pPr>
              <a:lnSpc>
                <a:spcPct val="100000"/>
              </a:lnSpc>
              <a:buFont typeface="Wingdings" pitchFamily="2" charset="2"/>
              <a:buChar char="à"/>
            </a:pPr>
            <a:r>
              <a:rPr lang="en-US" sz="2200" dirty="0">
                <a:sym typeface="Wingdings" pitchFamily="2" charset="2"/>
              </a:rPr>
              <a:t> Anti-</a:t>
            </a:r>
            <a:r>
              <a:rPr lang="en-US" sz="2200" dirty="0" err="1">
                <a:sym typeface="Wingdings" pitchFamily="2" charset="2"/>
              </a:rPr>
              <a:t>icers</a:t>
            </a:r>
            <a:r>
              <a:rPr lang="en-US" sz="2200" dirty="0">
                <a:sym typeface="Wingdings" pitchFamily="2" charset="2"/>
              </a:rPr>
              <a:t> </a:t>
            </a:r>
            <a:r>
              <a:rPr lang="en-US" sz="2200" dirty="0"/>
              <a:t>are applied to surfaces in order to </a:t>
            </a:r>
            <a:r>
              <a:rPr lang="en-US" sz="2200" u="sng" dirty="0"/>
              <a:t>prevent</a:t>
            </a:r>
            <a:r>
              <a:rPr lang="en-US" sz="2200" dirty="0"/>
              <a:t> ice formation. They </a:t>
            </a:r>
            <a:r>
              <a:rPr lang="tr-TR" sz="2200" dirty="0" err="1"/>
              <a:t>dissolve</a:t>
            </a:r>
            <a:r>
              <a:rPr lang="en-US" sz="2200" dirty="0"/>
              <a:t> </a:t>
            </a:r>
            <a:r>
              <a:rPr lang="tr-TR" sz="2200" dirty="0" err="1"/>
              <a:t>water</a:t>
            </a:r>
            <a:r>
              <a:rPr lang="en-US" sz="2200" dirty="0"/>
              <a:t> before it freezes and delay the reformation of ice for a certain period of time.</a:t>
            </a:r>
          </a:p>
          <a:p>
            <a:pPr>
              <a:lnSpc>
                <a:spcPct val="100000"/>
              </a:lnSpc>
              <a:buFont typeface="Wingdings" pitchFamily="2" charset="2"/>
              <a:buChar char="à"/>
            </a:pPr>
            <a:r>
              <a:rPr lang="tr-TR" sz="2200" dirty="0"/>
              <a:t> Anti-</a:t>
            </a:r>
            <a:r>
              <a:rPr lang="tr-TR" sz="2200" dirty="0" err="1"/>
              <a:t>icing</a:t>
            </a:r>
            <a:r>
              <a:rPr lang="tr-TR" sz="2200" dirty="0"/>
              <a:t> </a:t>
            </a:r>
            <a:r>
              <a:rPr lang="tr-TR" sz="2200" dirty="0" err="1"/>
              <a:t>may</a:t>
            </a:r>
            <a:r>
              <a:rPr lang="tr-TR" sz="2200" dirty="0"/>
              <a:t> be </a:t>
            </a:r>
            <a:r>
              <a:rPr lang="tr-TR" sz="2200" dirty="0" err="1"/>
              <a:t>defined</a:t>
            </a:r>
            <a:r>
              <a:rPr lang="tr-TR" sz="2200" dirty="0"/>
              <a:t> as </a:t>
            </a:r>
            <a:r>
              <a:rPr lang="en-US" sz="2200" dirty="0"/>
              <a:t>“the snow and ice control practice of preventing the</a:t>
            </a:r>
            <a:r>
              <a:rPr lang="tr-TR" sz="2200" dirty="0"/>
              <a:t> </a:t>
            </a:r>
            <a:r>
              <a:rPr lang="en-US" sz="2200" dirty="0"/>
              <a:t>formation or development of bonded snow and ice by timely applications of a chemical freezing-point depressant”</a:t>
            </a:r>
            <a:r>
              <a:rPr lang="tr-TR" sz="2200" dirty="0"/>
              <a:t> (</a:t>
            </a:r>
            <a:r>
              <a:rPr lang="en-US" sz="2400" dirty="0" err="1"/>
              <a:t>Ketcham</a:t>
            </a:r>
            <a:r>
              <a:rPr lang="tr-TR" sz="2400" dirty="0"/>
              <a:t> et al. 1996).</a:t>
            </a:r>
          </a:p>
          <a:p>
            <a:pPr>
              <a:lnSpc>
                <a:spcPct val="100000"/>
              </a:lnSpc>
              <a:buFont typeface="Wingdings" pitchFamily="2" charset="2"/>
              <a:buChar char="à"/>
            </a:pPr>
            <a:r>
              <a:rPr lang="tr-TR" sz="2400" dirty="0"/>
              <a:t> </a:t>
            </a:r>
            <a:r>
              <a:rPr lang="en-US" sz="2200" dirty="0"/>
              <a:t>Deicers are applied to surfaces to </a:t>
            </a:r>
            <a:r>
              <a:rPr lang="en-US" sz="2200" u="sng" dirty="0"/>
              <a:t>remove</a:t>
            </a:r>
            <a:r>
              <a:rPr lang="en-US" sz="2200" dirty="0"/>
              <a:t> snow, ice or frost.</a:t>
            </a:r>
          </a:p>
          <a:p>
            <a:pPr>
              <a:lnSpc>
                <a:spcPct val="100000"/>
              </a:lnSpc>
              <a:buFont typeface="Wingdings" pitchFamily="2" charset="2"/>
              <a:buChar char="à"/>
            </a:pPr>
            <a:endParaRPr lang="en-US" sz="2200" dirty="0"/>
          </a:p>
          <a:p>
            <a:pPr marL="0" indent="0">
              <a:buNone/>
            </a:pPr>
            <a:endParaRPr lang="en-US" sz="2200" dirty="0"/>
          </a:p>
        </p:txBody>
      </p:sp>
      <p:sp>
        <p:nvSpPr>
          <p:cNvPr id="4" name="Date Placeholder 3">
            <a:extLst>
              <a:ext uri="{FF2B5EF4-FFF2-40B4-BE49-F238E27FC236}">
                <a16:creationId xmlns:a16="http://schemas.microsoft.com/office/drawing/2014/main" id="{1156C8EA-A676-F045-8571-B30DAF56A7FF}"/>
              </a:ext>
            </a:extLst>
          </p:cNvPr>
          <p:cNvSpPr>
            <a:spLocks noGrp="1"/>
          </p:cNvSpPr>
          <p:nvPr>
            <p:ph type="dt" sz="half" idx="10"/>
          </p:nvPr>
        </p:nvSpPr>
        <p:spPr/>
        <p:txBody>
          <a:bodyPr/>
          <a:lstStyle/>
          <a:p>
            <a:r>
              <a:rPr lang="en-US"/>
              <a:t>03/2018</a:t>
            </a:r>
          </a:p>
        </p:txBody>
      </p:sp>
      <p:sp>
        <p:nvSpPr>
          <p:cNvPr id="6" name="Slide Number Placeholder 5">
            <a:extLst>
              <a:ext uri="{FF2B5EF4-FFF2-40B4-BE49-F238E27FC236}">
                <a16:creationId xmlns:a16="http://schemas.microsoft.com/office/drawing/2014/main" id="{160294A3-E176-B94B-9C72-D3141D8E5C57}"/>
              </a:ext>
            </a:extLst>
          </p:cNvPr>
          <p:cNvSpPr>
            <a:spLocks noGrp="1"/>
          </p:cNvSpPr>
          <p:nvPr>
            <p:ph type="sldNum" sz="quarter" idx="12"/>
          </p:nvPr>
        </p:nvSpPr>
        <p:spPr/>
        <p:txBody>
          <a:bodyPr/>
          <a:lstStyle/>
          <a:p>
            <a:fld id="{0ED7B1B4-A8C6-4D4A-833E-003F20D7F697}" type="slidenum">
              <a:rPr lang="en-US" smtClean="0"/>
              <a:t>5</a:t>
            </a:fld>
            <a:endParaRPr lang="en-US"/>
          </a:p>
        </p:txBody>
      </p:sp>
      <p:sp>
        <p:nvSpPr>
          <p:cNvPr id="7" name="Footer Placeholder 7">
            <a:extLst>
              <a:ext uri="{FF2B5EF4-FFF2-40B4-BE49-F238E27FC236}">
                <a16:creationId xmlns:a16="http://schemas.microsoft.com/office/drawing/2014/main" id="{BA900B73-12A7-2E45-B2C8-A920DFEB43C8}"/>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pic>
        <p:nvPicPr>
          <p:cNvPr id="5" name="Picture 4">
            <a:extLst>
              <a:ext uri="{FF2B5EF4-FFF2-40B4-BE49-F238E27FC236}">
                <a16:creationId xmlns:a16="http://schemas.microsoft.com/office/drawing/2014/main" id="{D04C03E4-1F20-7443-AB4B-CE87FC2D45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28284" y="4028973"/>
            <a:ext cx="3444075" cy="1937292"/>
          </a:xfrm>
          <a:prstGeom prst="rect">
            <a:avLst/>
          </a:prstGeom>
        </p:spPr>
      </p:pic>
      <p:sp>
        <p:nvSpPr>
          <p:cNvPr id="8" name="Rectangle 7">
            <a:extLst>
              <a:ext uri="{FF2B5EF4-FFF2-40B4-BE49-F238E27FC236}">
                <a16:creationId xmlns:a16="http://schemas.microsoft.com/office/drawing/2014/main" id="{392D8B81-4253-D24F-9998-9D6B8F060212}"/>
              </a:ext>
            </a:extLst>
          </p:cNvPr>
          <p:cNvSpPr/>
          <p:nvPr/>
        </p:nvSpPr>
        <p:spPr>
          <a:xfrm rot="16200000">
            <a:off x="1461604" y="4932384"/>
            <a:ext cx="1102674" cy="276999"/>
          </a:xfrm>
          <a:prstGeom prst="rect">
            <a:avLst/>
          </a:prstGeom>
        </p:spPr>
        <p:txBody>
          <a:bodyPr wrap="none">
            <a:spAutoFit/>
          </a:bodyPr>
          <a:lstStyle/>
          <a:p>
            <a:r>
              <a:rPr lang="en-US" sz="1200" dirty="0" err="1">
                <a:solidFill>
                  <a:schemeClr val="bg1">
                    <a:lumMod val="50000"/>
                  </a:schemeClr>
                </a:solidFill>
              </a:rPr>
              <a:t>meltsnow.com</a:t>
            </a:r>
            <a:endParaRPr lang="en-US" sz="1200" dirty="0">
              <a:solidFill>
                <a:schemeClr val="bg1">
                  <a:lumMod val="50000"/>
                </a:schemeClr>
              </a:solidFill>
            </a:endParaRPr>
          </a:p>
        </p:txBody>
      </p:sp>
      <p:pic>
        <p:nvPicPr>
          <p:cNvPr id="10" name="Picture 9">
            <a:extLst>
              <a:ext uri="{FF2B5EF4-FFF2-40B4-BE49-F238E27FC236}">
                <a16:creationId xmlns:a16="http://schemas.microsoft.com/office/drawing/2014/main" id="{2CA227F1-5776-2343-BD9F-B437B62476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27670" y="4028973"/>
            <a:ext cx="3372788" cy="1941274"/>
          </a:xfrm>
          <a:prstGeom prst="rect">
            <a:avLst/>
          </a:prstGeom>
        </p:spPr>
      </p:pic>
      <p:sp>
        <p:nvSpPr>
          <p:cNvPr id="12" name="Rectangle 11">
            <a:extLst>
              <a:ext uri="{FF2B5EF4-FFF2-40B4-BE49-F238E27FC236}">
                <a16:creationId xmlns:a16="http://schemas.microsoft.com/office/drawing/2014/main" id="{23350DB8-88AF-FE4D-BF46-A7B456A7CE1D}"/>
              </a:ext>
            </a:extLst>
          </p:cNvPr>
          <p:cNvSpPr/>
          <p:nvPr/>
        </p:nvSpPr>
        <p:spPr>
          <a:xfrm rot="16200000">
            <a:off x="5794786" y="4995164"/>
            <a:ext cx="1102674" cy="276999"/>
          </a:xfrm>
          <a:prstGeom prst="rect">
            <a:avLst/>
          </a:prstGeom>
        </p:spPr>
        <p:txBody>
          <a:bodyPr wrap="none">
            <a:spAutoFit/>
          </a:bodyPr>
          <a:lstStyle/>
          <a:p>
            <a:r>
              <a:rPr lang="en-US" sz="1200" dirty="0" err="1">
                <a:solidFill>
                  <a:schemeClr val="bg1">
                    <a:lumMod val="50000"/>
                  </a:schemeClr>
                </a:solidFill>
              </a:rPr>
              <a:t>meltsnow.com</a:t>
            </a:r>
            <a:endParaRPr lang="en-US" sz="1200" dirty="0">
              <a:solidFill>
                <a:schemeClr val="bg1">
                  <a:lumMod val="50000"/>
                </a:schemeClr>
              </a:solidFill>
            </a:endParaRPr>
          </a:p>
        </p:txBody>
      </p:sp>
      <p:pic>
        <p:nvPicPr>
          <p:cNvPr id="9" name="Audio 8">
            <a:hlinkClick r:id="" action="ppaction://media"/>
            <a:extLst>
              <a:ext uri="{FF2B5EF4-FFF2-40B4-BE49-F238E27FC236}">
                <a16:creationId xmlns:a16="http://schemas.microsoft.com/office/drawing/2014/main" id="{84D9DD94-7795-4741-9C4A-0E4D2D1579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2426939"/>
      </p:ext>
    </p:extLst>
  </p:cSld>
  <p:clrMapOvr>
    <a:masterClrMapping/>
  </p:clrMapOvr>
  <mc:AlternateContent xmlns:mc="http://schemas.openxmlformats.org/markup-compatibility/2006" xmlns:p14="http://schemas.microsoft.com/office/powerpoint/2010/main">
    <mc:Choice Requires="p14">
      <p:transition spd="slow" p14:dur="2000" advTm="35524"/>
    </mc:Choice>
    <mc:Fallback xmlns="">
      <p:transition spd="slow" advTm="3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AFCA-42CF-A24F-B6FE-9EBAB8C1591A}"/>
              </a:ext>
            </a:extLst>
          </p:cNvPr>
          <p:cNvSpPr>
            <a:spLocks noGrp="1"/>
          </p:cNvSpPr>
          <p:nvPr>
            <p:ph type="title"/>
          </p:nvPr>
        </p:nvSpPr>
        <p:spPr>
          <a:xfrm>
            <a:off x="688489" y="374754"/>
            <a:ext cx="9211969" cy="1221788"/>
          </a:xfrm>
        </p:spPr>
        <p:txBody>
          <a:bodyPr>
            <a:normAutofit fontScale="90000"/>
          </a:bodyPr>
          <a:lstStyle/>
          <a:p>
            <a:r>
              <a:rPr lang="en-US" dirty="0"/>
              <a:t>Effects of winter maintenance chemicals on road safety</a:t>
            </a:r>
          </a:p>
        </p:txBody>
      </p:sp>
      <p:sp>
        <p:nvSpPr>
          <p:cNvPr id="3" name="Content Placeholder 2">
            <a:extLst>
              <a:ext uri="{FF2B5EF4-FFF2-40B4-BE49-F238E27FC236}">
                <a16:creationId xmlns:a16="http://schemas.microsoft.com/office/drawing/2014/main" id="{08231726-5892-654A-8036-1FD49C453575}"/>
              </a:ext>
            </a:extLst>
          </p:cNvPr>
          <p:cNvSpPr>
            <a:spLocks noGrp="1"/>
          </p:cNvSpPr>
          <p:nvPr>
            <p:ph idx="1"/>
          </p:nvPr>
        </p:nvSpPr>
        <p:spPr>
          <a:xfrm>
            <a:off x="706913" y="1469538"/>
            <a:ext cx="10325848" cy="4344191"/>
          </a:xfrm>
        </p:spPr>
        <p:txBody>
          <a:bodyPr anchor="ctr">
            <a:normAutofit/>
          </a:bodyPr>
          <a:lstStyle/>
          <a:p>
            <a:pPr>
              <a:lnSpc>
                <a:spcPct val="100000"/>
              </a:lnSpc>
              <a:buFont typeface="Arial" panose="020B0604020202020204" pitchFamily="34" charset="0"/>
              <a:buChar char="•"/>
            </a:pPr>
            <a:r>
              <a:rPr lang="tr-TR" sz="2200" dirty="0"/>
              <a:t> </a:t>
            </a:r>
            <a:r>
              <a:rPr lang="en-US" sz="2200" dirty="0"/>
              <a:t>$2.3 billion is spent in the US, and more than $1 billion is spent in Canada annually for winter maintenance applications. </a:t>
            </a:r>
          </a:p>
          <a:p>
            <a:pPr>
              <a:lnSpc>
                <a:spcPct val="100000"/>
              </a:lnSpc>
              <a:buFont typeface="Arial" panose="020B0604020202020204" pitchFamily="34" charset="0"/>
              <a:buChar char="•"/>
            </a:pPr>
            <a:r>
              <a:rPr lang="en-US" sz="2200" dirty="0"/>
              <a:t> Former applications include use of abrasives (e.g. sand). However, abrasives</a:t>
            </a:r>
            <a:r>
              <a:rPr lang="tr-TR" sz="2200" dirty="0"/>
              <a:t> </a:t>
            </a:r>
            <a:r>
              <a:rPr lang="tr-TR" sz="2200" dirty="0" err="1"/>
              <a:t>may</a:t>
            </a:r>
            <a:r>
              <a:rPr lang="en-US" sz="2200" dirty="0"/>
              <a:t> have several disadvantages </a:t>
            </a:r>
            <a:r>
              <a:rPr lang="tr-TR" sz="2200" dirty="0" err="1"/>
              <a:t>particularly</a:t>
            </a:r>
            <a:r>
              <a:rPr lang="tr-TR" sz="2200" dirty="0"/>
              <a:t> </a:t>
            </a:r>
            <a:r>
              <a:rPr lang="tr-TR" sz="2200" dirty="0" err="1"/>
              <a:t>the</a:t>
            </a:r>
            <a:r>
              <a:rPr lang="tr-TR" sz="2200" dirty="0"/>
              <a:t> </a:t>
            </a:r>
            <a:r>
              <a:rPr lang="en-US" sz="2200" dirty="0"/>
              <a:t>cleanup cost</a:t>
            </a:r>
            <a:r>
              <a:rPr lang="tr-TR" sz="2200" dirty="0"/>
              <a:t> (Ye et al. 2014)</a:t>
            </a:r>
            <a:r>
              <a:rPr lang="en-US" sz="2200" dirty="0"/>
              <a:t>. </a:t>
            </a:r>
          </a:p>
          <a:p>
            <a:pPr>
              <a:lnSpc>
                <a:spcPct val="100000"/>
              </a:lnSpc>
              <a:buFont typeface="Arial" panose="020B0604020202020204" pitchFamily="34" charset="0"/>
              <a:buChar char="•"/>
            </a:pPr>
            <a:r>
              <a:rPr lang="en-US" sz="2200" dirty="0"/>
              <a:t> Ye et al. (2014) used data collected from the Idaho Transportation Department</a:t>
            </a:r>
            <a:r>
              <a:rPr lang="tr-TR" sz="2200" dirty="0"/>
              <a:t> </a:t>
            </a:r>
            <a:r>
              <a:rPr lang="tr-TR" sz="2200" dirty="0" err="1"/>
              <a:t>for</a:t>
            </a:r>
            <a:r>
              <a:rPr lang="tr-TR" sz="2200" dirty="0"/>
              <a:t> </a:t>
            </a:r>
            <a:r>
              <a:rPr lang="tr-TR" sz="2200" dirty="0" err="1"/>
              <a:t>two</a:t>
            </a:r>
            <a:r>
              <a:rPr lang="tr-TR" sz="2200" dirty="0"/>
              <a:t> </a:t>
            </a:r>
            <a:r>
              <a:rPr lang="tr-TR" sz="2200" dirty="0" err="1"/>
              <a:t>route</a:t>
            </a:r>
            <a:r>
              <a:rPr lang="tr-TR" sz="2200" dirty="0"/>
              <a:t> </a:t>
            </a:r>
            <a:r>
              <a:rPr lang="tr-TR" sz="2200" dirty="0" err="1"/>
              <a:t>segments</a:t>
            </a:r>
            <a:r>
              <a:rPr lang="en-US" sz="2200" dirty="0"/>
              <a:t>. </a:t>
            </a:r>
            <a:r>
              <a:rPr lang="en-US" sz="2200" i="1" dirty="0"/>
              <a:t>Winter Severity Index, Annual Average Daily Traffic, Chemical Usage </a:t>
            </a:r>
            <a:r>
              <a:rPr lang="en-US" sz="2200" dirty="0"/>
              <a:t>and</a:t>
            </a:r>
            <a:r>
              <a:rPr lang="en-US" sz="2200" i="1" dirty="0"/>
              <a:t> Crash Data </a:t>
            </a:r>
            <a:r>
              <a:rPr lang="en-US" sz="2200" dirty="0"/>
              <a:t>were</a:t>
            </a:r>
            <a:r>
              <a:rPr lang="en-US" sz="2200" i="1" dirty="0"/>
              <a:t> </a:t>
            </a:r>
            <a:r>
              <a:rPr lang="en-US" sz="2200" dirty="0"/>
              <a:t>collected and a statistical analysis was conducted.</a:t>
            </a:r>
          </a:p>
        </p:txBody>
      </p:sp>
      <p:sp>
        <p:nvSpPr>
          <p:cNvPr id="4" name="Date Placeholder 3">
            <a:extLst>
              <a:ext uri="{FF2B5EF4-FFF2-40B4-BE49-F238E27FC236}">
                <a16:creationId xmlns:a16="http://schemas.microsoft.com/office/drawing/2014/main" id="{DDBEC4EE-D3A9-6B48-AE54-40D0723D01A5}"/>
              </a:ext>
            </a:extLst>
          </p:cNvPr>
          <p:cNvSpPr>
            <a:spLocks noGrp="1"/>
          </p:cNvSpPr>
          <p:nvPr>
            <p:ph type="dt" sz="half" idx="10"/>
          </p:nvPr>
        </p:nvSpPr>
        <p:spPr/>
        <p:txBody>
          <a:bodyPr/>
          <a:lstStyle/>
          <a:p>
            <a:r>
              <a:rPr lang="en-US"/>
              <a:t>03/2018</a:t>
            </a:r>
          </a:p>
        </p:txBody>
      </p:sp>
      <p:sp>
        <p:nvSpPr>
          <p:cNvPr id="6" name="Slide Number Placeholder 5">
            <a:extLst>
              <a:ext uri="{FF2B5EF4-FFF2-40B4-BE49-F238E27FC236}">
                <a16:creationId xmlns:a16="http://schemas.microsoft.com/office/drawing/2014/main" id="{05855AB1-C51B-E940-8953-3B0D41C8DDEC}"/>
              </a:ext>
            </a:extLst>
          </p:cNvPr>
          <p:cNvSpPr>
            <a:spLocks noGrp="1"/>
          </p:cNvSpPr>
          <p:nvPr>
            <p:ph type="sldNum" sz="quarter" idx="12"/>
          </p:nvPr>
        </p:nvSpPr>
        <p:spPr/>
        <p:txBody>
          <a:bodyPr/>
          <a:lstStyle/>
          <a:p>
            <a:fld id="{0ED7B1B4-A8C6-4D4A-833E-003F20D7F697}" type="slidenum">
              <a:rPr lang="en-US" smtClean="0"/>
              <a:t>6</a:t>
            </a:fld>
            <a:endParaRPr lang="en-US"/>
          </a:p>
        </p:txBody>
      </p:sp>
      <p:sp>
        <p:nvSpPr>
          <p:cNvPr id="7" name="Footer Placeholder 7">
            <a:extLst>
              <a:ext uri="{FF2B5EF4-FFF2-40B4-BE49-F238E27FC236}">
                <a16:creationId xmlns:a16="http://schemas.microsoft.com/office/drawing/2014/main" id="{3A1D163D-FAB7-A842-AF61-DEEFD4FFE1EA}"/>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pic>
        <p:nvPicPr>
          <p:cNvPr id="8" name="Picture 7">
            <a:extLst>
              <a:ext uri="{FF2B5EF4-FFF2-40B4-BE49-F238E27FC236}">
                <a16:creationId xmlns:a16="http://schemas.microsoft.com/office/drawing/2014/main" id="{1C0C2127-E9AB-E446-B4C9-082BE044FE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74350" y="452661"/>
            <a:ext cx="1265080" cy="1189174"/>
          </a:xfrm>
          <a:prstGeom prst="rect">
            <a:avLst/>
          </a:prstGeom>
        </p:spPr>
      </p:pic>
      <p:sp>
        <p:nvSpPr>
          <p:cNvPr id="9" name="Rectangle 8">
            <a:extLst>
              <a:ext uri="{FF2B5EF4-FFF2-40B4-BE49-F238E27FC236}">
                <a16:creationId xmlns:a16="http://schemas.microsoft.com/office/drawing/2014/main" id="{467EDCE4-8F5C-3B4C-86AA-95FC1BB6BCDB}"/>
              </a:ext>
            </a:extLst>
          </p:cNvPr>
          <p:cNvSpPr/>
          <p:nvPr/>
        </p:nvSpPr>
        <p:spPr>
          <a:xfrm rot="16200000">
            <a:off x="10808489" y="893360"/>
            <a:ext cx="1569660" cy="307777"/>
          </a:xfrm>
          <a:prstGeom prst="rect">
            <a:avLst/>
          </a:prstGeom>
        </p:spPr>
        <p:txBody>
          <a:bodyPr wrap="none">
            <a:spAutoFit/>
          </a:bodyPr>
          <a:lstStyle/>
          <a:p>
            <a:r>
              <a:rPr lang="en-US" sz="1400" dirty="0" err="1">
                <a:solidFill>
                  <a:schemeClr val="bg1">
                    <a:lumMod val="50000"/>
                  </a:schemeClr>
                </a:solidFill>
              </a:rPr>
              <a:t>www.worksab.com</a:t>
            </a:r>
            <a:endParaRPr lang="en-US" sz="1400" dirty="0">
              <a:solidFill>
                <a:schemeClr val="bg1">
                  <a:lumMod val="50000"/>
                </a:schemeClr>
              </a:solidFill>
            </a:endParaRPr>
          </a:p>
        </p:txBody>
      </p:sp>
      <p:pic>
        <p:nvPicPr>
          <p:cNvPr id="10" name="Audio 9">
            <a:hlinkClick r:id="" action="ppaction://media"/>
            <a:extLst>
              <a:ext uri="{FF2B5EF4-FFF2-40B4-BE49-F238E27FC236}">
                <a16:creationId xmlns:a16="http://schemas.microsoft.com/office/drawing/2014/main" id="{15468808-CE20-1247-B8E5-9DC3C338AF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83574275"/>
      </p:ext>
    </p:extLst>
  </p:cSld>
  <p:clrMapOvr>
    <a:masterClrMapping/>
  </p:clrMapOvr>
  <mc:AlternateContent xmlns:mc="http://schemas.openxmlformats.org/markup-compatibility/2006" xmlns:p14="http://schemas.microsoft.com/office/powerpoint/2010/main">
    <mc:Choice Requires="p14">
      <p:transition spd="slow" p14:dur="2000" advTm="40239"/>
    </mc:Choice>
    <mc:Fallback xmlns="">
      <p:transition spd="slow" advTm="40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D359A7-A313-FF44-B2F4-A6F694262A52}"/>
              </a:ext>
            </a:extLst>
          </p:cNvPr>
          <p:cNvSpPr>
            <a:spLocks noGrp="1"/>
          </p:cNvSpPr>
          <p:nvPr>
            <p:ph idx="1"/>
          </p:nvPr>
        </p:nvSpPr>
        <p:spPr>
          <a:xfrm>
            <a:off x="638740" y="2011392"/>
            <a:ext cx="4772709" cy="3849762"/>
          </a:xfrm>
        </p:spPr>
        <p:txBody>
          <a:bodyPr>
            <a:normAutofit/>
          </a:bodyPr>
          <a:lstStyle/>
          <a:p>
            <a:pPr>
              <a:lnSpc>
                <a:spcPct val="100000"/>
              </a:lnSpc>
              <a:buFont typeface="Wingdings" pitchFamily="2" charset="2"/>
              <a:buChar char="§"/>
            </a:pPr>
            <a:r>
              <a:rPr lang="tr-TR" sz="2200" dirty="0"/>
              <a:t> Statistical </a:t>
            </a:r>
            <a:r>
              <a:rPr lang="tr-TR" sz="2200" dirty="0" err="1"/>
              <a:t>results</a:t>
            </a:r>
            <a:r>
              <a:rPr lang="en-US" sz="2200" dirty="0"/>
              <a:t> showed that the use of winter chemicals can reduce the winter crash number and improve road safety. </a:t>
            </a:r>
            <a:r>
              <a:rPr lang="tr-TR" sz="2200" dirty="0"/>
              <a:t> </a:t>
            </a:r>
          </a:p>
          <a:p>
            <a:pPr>
              <a:lnSpc>
                <a:spcPct val="100000"/>
              </a:lnSpc>
              <a:buFont typeface="Wingdings" pitchFamily="2" charset="2"/>
              <a:buChar char="§"/>
            </a:pPr>
            <a:r>
              <a:rPr lang="tr-TR" sz="2200" dirty="0"/>
              <a:t> </a:t>
            </a:r>
            <a:r>
              <a:rPr lang="en-US" sz="2200" dirty="0"/>
              <a:t>The cost of winter chemical maintenance includes chemical cost,</a:t>
            </a:r>
            <a:r>
              <a:rPr lang="tr-TR" sz="2200" dirty="0"/>
              <a:t> </a:t>
            </a:r>
            <a:r>
              <a:rPr lang="en-US" sz="2200" dirty="0"/>
              <a:t>equipment cost, and labor cost.</a:t>
            </a:r>
            <a:endParaRPr lang="tr-TR" sz="2200" dirty="0"/>
          </a:p>
          <a:p>
            <a:pPr>
              <a:lnSpc>
                <a:spcPct val="100000"/>
              </a:lnSpc>
              <a:buFont typeface="Wingdings" pitchFamily="2" charset="2"/>
              <a:buChar char="§"/>
            </a:pPr>
            <a:r>
              <a:rPr lang="tr-TR" sz="2200" dirty="0"/>
              <a:t> </a:t>
            </a:r>
            <a:r>
              <a:rPr lang="tr-TR" sz="2200" dirty="0" err="1"/>
              <a:t>According</a:t>
            </a:r>
            <a:r>
              <a:rPr lang="tr-TR" sz="2200" dirty="0"/>
              <a:t> </a:t>
            </a:r>
            <a:r>
              <a:rPr lang="tr-TR" sz="2200" dirty="0" err="1"/>
              <a:t>to</a:t>
            </a:r>
            <a:r>
              <a:rPr lang="tr-TR" sz="2200" dirty="0"/>
              <a:t> Ye et al. (2014) </a:t>
            </a:r>
            <a:r>
              <a:rPr lang="tr-TR" sz="2200" dirty="0" err="1"/>
              <a:t>the</a:t>
            </a:r>
            <a:r>
              <a:rPr lang="tr-TR" sz="2200" dirty="0"/>
              <a:t> u</a:t>
            </a:r>
            <a:r>
              <a:rPr lang="en-US" sz="2200" dirty="0"/>
              <a:t>se of winter chemicals produced more benefits than associated costs.</a:t>
            </a:r>
            <a:endParaRPr lang="tr-TR" sz="2200" dirty="0"/>
          </a:p>
          <a:p>
            <a:pPr marL="0" indent="0">
              <a:lnSpc>
                <a:spcPct val="100000"/>
              </a:lnSpc>
              <a:buNone/>
            </a:pPr>
            <a:endParaRPr lang="tr-TR" sz="2200" dirty="0"/>
          </a:p>
        </p:txBody>
      </p:sp>
      <p:sp>
        <p:nvSpPr>
          <p:cNvPr id="4" name="Date Placeholder 3">
            <a:extLst>
              <a:ext uri="{FF2B5EF4-FFF2-40B4-BE49-F238E27FC236}">
                <a16:creationId xmlns:a16="http://schemas.microsoft.com/office/drawing/2014/main" id="{011C3EB6-28D5-A84D-9593-E143A746719D}"/>
              </a:ext>
            </a:extLst>
          </p:cNvPr>
          <p:cNvSpPr>
            <a:spLocks noGrp="1"/>
          </p:cNvSpPr>
          <p:nvPr>
            <p:ph type="dt" sz="half" idx="10"/>
          </p:nvPr>
        </p:nvSpPr>
        <p:spPr/>
        <p:txBody>
          <a:bodyPr/>
          <a:lstStyle/>
          <a:p>
            <a:r>
              <a:rPr lang="en-US"/>
              <a:t>03/2018</a:t>
            </a:r>
          </a:p>
        </p:txBody>
      </p:sp>
      <p:sp>
        <p:nvSpPr>
          <p:cNvPr id="6" name="Slide Number Placeholder 5">
            <a:extLst>
              <a:ext uri="{FF2B5EF4-FFF2-40B4-BE49-F238E27FC236}">
                <a16:creationId xmlns:a16="http://schemas.microsoft.com/office/drawing/2014/main" id="{19100C72-8816-1D42-A50D-7192DF501486}"/>
              </a:ext>
            </a:extLst>
          </p:cNvPr>
          <p:cNvSpPr>
            <a:spLocks noGrp="1"/>
          </p:cNvSpPr>
          <p:nvPr>
            <p:ph type="sldNum" sz="quarter" idx="12"/>
          </p:nvPr>
        </p:nvSpPr>
        <p:spPr/>
        <p:txBody>
          <a:bodyPr/>
          <a:lstStyle/>
          <a:p>
            <a:fld id="{0ED7B1B4-A8C6-4D4A-833E-003F20D7F697}" type="slidenum">
              <a:rPr lang="en-US" smtClean="0"/>
              <a:t>7</a:t>
            </a:fld>
            <a:endParaRPr lang="en-US"/>
          </a:p>
        </p:txBody>
      </p:sp>
      <p:sp>
        <p:nvSpPr>
          <p:cNvPr id="7" name="Footer Placeholder 7">
            <a:extLst>
              <a:ext uri="{FF2B5EF4-FFF2-40B4-BE49-F238E27FC236}">
                <a16:creationId xmlns:a16="http://schemas.microsoft.com/office/drawing/2014/main" id="{893088A4-25E2-884F-8F18-9A0027F9FAD7}"/>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sp>
        <p:nvSpPr>
          <p:cNvPr id="8" name="Title 1">
            <a:extLst>
              <a:ext uri="{FF2B5EF4-FFF2-40B4-BE49-F238E27FC236}">
                <a16:creationId xmlns:a16="http://schemas.microsoft.com/office/drawing/2014/main" id="{14B6D4A7-DD97-6E4C-9A34-FD9561EB5669}"/>
              </a:ext>
            </a:extLst>
          </p:cNvPr>
          <p:cNvSpPr>
            <a:spLocks noGrp="1"/>
          </p:cNvSpPr>
          <p:nvPr>
            <p:ph type="title"/>
          </p:nvPr>
        </p:nvSpPr>
        <p:spPr>
          <a:xfrm>
            <a:off x="688489" y="374754"/>
            <a:ext cx="9211969" cy="1221788"/>
          </a:xfrm>
        </p:spPr>
        <p:txBody>
          <a:bodyPr>
            <a:normAutofit/>
          </a:bodyPr>
          <a:lstStyle/>
          <a:p>
            <a:r>
              <a:rPr lang="en-US" sz="4000" dirty="0"/>
              <a:t>Effects of winter maintenance chemicals on road safety</a:t>
            </a:r>
            <a:r>
              <a:rPr lang="tr-TR" sz="4000" dirty="0"/>
              <a:t> (Ye et al. 2014)</a:t>
            </a:r>
            <a:endParaRPr lang="en-US" sz="4000" dirty="0"/>
          </a:p>
        </p:txBody>
      </p:sp>
      <p:pic>
        <p:nvPicPr>
          <p:cNvPr id="9" name="Picture 8">
            <a:extLst>
              <a:ext uri="{FF2B5EF4-FFF2-40B4-BE49-F238E27FC236}">
                <a16:creationId xmlns:a16="http://schemas.microsoft.com/office/drawing/2014/main" id="{7AA6BB1E-E2C1-EF4A-A1FB-6B6D5C7FF7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88321" y="4316680"/>
            <a:ext cx="5328116" cy="1753849"/>
          </a:xfrm>
          <a:prstGeom prst="rect">
            <a:avLst/>
          </a:prstGeom>
          <a:ln w="28575">
            <a:solidFill>
              <a:schemeClr val="accent6">
                <a:lumMod val="75000"/>
              </a:schemeClr>
            </a:solidFill>
          </a:ln>
        </p:spPr>
      </p:pic>
      <p:pic>
        <p:nvPicPr>
          <p:cNvPr id="11" name="Picture 10">
            <a:extLst>
              <a:ext uri="{FF2B5EF4-FFF2-40B4-BE49-F238E27FC236}">
                <a16:creationId xmlns:a16="http://schemas.microsoft.com/office/drawing/2014/main" id="{F1E19447-68C4-3041-9A50-2FD79052DF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67671" y="1656502"/>
            <a:ext cx="5969416" cy="2510813"/>
          </a:xfrm>
          <a:prstGeom prst="rect">
            <a:avLst/>
          </a:prstGeom>
          <a:ln w="28575">
            <a:solidFill>
              <a:srgbClr val="7030A0"/>
            </a:solidFill>
          </a:ln>
        </p:spPr>
      </p:pic>
      <p:pic>
        <p:nvPicPr>
          <p:cNvPr id="2" name="Audio 1">
            <a:hlinkClick r:id="" action="ppaction://media"/>
            <a:extLst>
              <a:ext uri="{FF2B5EF4-FFF2-40B4-BE49-F238E27FC236}">
                <a16:creationId xmlns:a16="http://schemas.microsoft.com/office/drawing/2014/main" id="{AE352055-9495-C44E-9E2E-4CDAEAEAFF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18384516"/>
      </p:ext>
    </p:extLst>
  </p:cSld>
  <p:clrMapOvr>
    <a:masterClrMapping/>
  </p:clrMapOvr>
  <mc:AlternateContent xmlns:mc="http://schemas.openxmlformats.org/markup-compatibility/2006" xmlns:p14="http://schemas.microsoft.com/office/powerpoint/2010/main">
    <mc:Choice Requires="p14">
      <p:transition spd="slow" p14:dur="2000" advTm="32980"/>
    </mc:Choice>
    <mc:Fallback xmlns="">
      <p:transition spd="slow" advTm="32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C7D3-2C3A-394E-B720-05DBB0228E50}"/>
              </a:ext>
            </a:extLst>
          </p:cNvPr>
          <p:cNvSpPr>
            <a:spLocks noGrp="1"/>
          </p:cNvSpPr>
          <p:nvPr>
            <p:ph type="title"/>
          </p:nvPr>
        </p:nvSpPr>
        <p:spPr>
          <a:xfrm>
            <a:off x="666974" y="154092"/>
            <a:ext cx="11018829" cy="1452340"/>
          </a:xfrm>
        </p:spPr>
        <p:txBody>
          <a:bodyPr>
            <a:normAutofit/>
          </a:bodyPr>
          <a:lstStyle/>
          <a:p>
            <a:r>
              <a:rPr lang="en-US" sz="4300" dirty="0"/>
              <a:t>Studies on modeling road conditions for winter road maintenance operations</a:t>
            </a:r>
          </a:p>
        </p:txBody>
      </p:sp>
      <p:sp>
        <p:nvSpPr>
          <p:cNvPr id="3" name="Content Placeholder 2">
            <a:extLst>
              <a:ext uri="{FF2B5EF4-FFF2-40B4-BE49-F238E27FC236}">
                <a16:creationId xmlns:a16="http://schemas.microsoft.com/office/drawing/2014/main" id="{16A884CA-998F-854A-A23F-1AFA3A71C30B}"/>
              </a:ext>
            </a:extLst>
          </p:cNvPr>
          <p:cNvSpPr>
            <a:spLocks noGrp="1"/>
          </p:cNvSpPr>
          <p:nvPr>
            <p:ph idx="1"/>
          </p:nvPr>
        </p:nvSpPr>
        <p:spPr>
          <a:xfrm>
            <a:off x="708535" y="1860108"/>
            <a:ext cx="6873078" cy="4347328"/>
          </a:xfrm>
        </p:spPr>
        <p:txBody>
          <a:bodyPr>
            <a:normAutofit/>
          </a:bodyPr>
          <a:lstStyle/>
          <a:p>
            <a:pPr>
              <a:lnSpc>
                <a:spcPct val="100000"/>
              </a:lnSpc>
              <a:buFont typeface="Wingdings" pitchFamily="2" charset="2"/>
              <a:buChar char="§"/>
            </a:pPr>
            <a:r>
              <a:rPr lang="tr-TR" sz="2200" dirty="0"/>
              <a:t> "</a:t>
            </a:r>
            <a:r>
              <a:rPr lang="en-US" sz="2200" dirty="0"/>
              <a:t>Quantifying safety benefit of winter road maintenance: Accident frequency</a:t>
            </a:r>
            <a:r>
              <a:rPr lang="tr-TR" sz="2200" dirty="0"/>
              <a:t> </a:t>
            </a:r>
            <a:r>
              <a:rPr lang="en-US" sz="2200" dirty="0"/>
              <a:t>modeling</a:t>
            </a:r>
            <a:r>
              <a:rPr lang="tr-TR" sz="2200" dirty="0"/>
              <a:t>" </a:t>
            </a:r>
            <a:br>
              <a:rPr lang="tr-TR" sz="2200" dirty="0"/>
            </a:br>
            <a:r>
              <a:rPr lang="tr-TR" sz="2200" dirty="0"/>
              <a:t>(</a:t>
            </a:r>
            <a:r>
              <a:rPr lang="tr-TR" sz="2200" dirty="0" err="1"/>
              <a:t>Usman</a:t>
            </a:r>
            <a:r>
              <a:rPr lang="tr-TR" sz="2200" dirty="0"/>
              <a:t> et al. 2010)</a:t>
            </a:r>
          </a:p>
          <a:p>
            <a:pPr>
              <a:lnSpc>
                <a:spcPct val="100000"/>
              </a:lnSpc>
              <a:buFont typeface="Wingdings" pitchFamily="2" charset="2"/>
              <a:buChar char="§"/>
            </a:pPr>
            <a:r>
              <a:rPr lang="tr-TR" sz="2200" dirty="0"/>
              <a:t> "</a:t>
            </a:r>
            <a:r>
              <a:rPr lang="en-US" sz="2200" dirty="0"/>
              <a:t>A disaggregate model for quantifying the safety effects of winter road</a:t>
            </a:r>
            <a:r>
              <a:rPr lang="tr-TR" sz="2200" dirty="0"/>
              <a:t> </a:t>
            </a:r>
            <a:r>
              <a:rPr lang="en-US" sz="2200" dirty="0"/>
              <a:t>maintenance activities at an operational level</a:t>
            </a:r>
            <a:r>
              <a:rPr lang="tr-TR" sz="2200" dirty="0"/>
              <a:t>" (</a:t>
            </a:r>
            <a:r>
              <a:rPr lang="tr-TR" sz="2200" dirty="0" err="1"/>
              <a:t>Usman</a:t>
            </a:r>
            <a:r>
              <a:rPr lang="tr-TR" sz="2200" dirty="0"/>
              <a:t> et al. 2012) </a:t>
            </a:r>
          </a:p>
          <a:p>
            <a:pPr>
              <a:lnSpc>
                <a:spcPct val="100000"/>
              </a:lnSpc>
              <a:buFont typeface="Wingdings" pitchFamily="2" charset="2"/>
              <a:buChar char="§"/>
            </a:pPr>
            <a:r>
              <a:rPr lang="tr-TR" sz="2200" dirty="0"/>
              <a:t> "</a:t>
            </a:r>
            <a:r>
              <a:rPr lang="en-US" sz="2200" dirty="0"/>
              <a:t>Optimizing winter road maintenance operations under real-time information</a:t>
            </a:r>
            <a:r>
              <a:rPr lang="tr-TR" sz="2200" dirty="0"/>
              <a:t>" (Fu et al. 2009) </a:t>
            </a:r>
          </a:p>
          <a:p>
            <a:pPr>
              <a:lnSpc>
                <a:spcPct val="100000"/>
              </a:lnSpc>
              <a:buFont typeface="Wingdings" pitchFamily="2" charset="2"/>
              <a:buChar char="§"/>
            </a:pPr>
            <a:r>
              <a:rPr lang="tr-TR" sz="2200" dirty="0"/>
              <a:t> "</a:t>
            </a:r>
            <a:r>
              <a:rPr lang="en-US" sz="2200" dirty="0"/>
              <a:t>Explaining the road accident risk: Weather effects</a:t>
            </a:r>
            <a:r>
              <a:rPr lang="tr-TR" sz="2200" dirty="0"/>
              <a:t>" (</a:t>
            </a:r>
            <a:r>
              <a:rPr lang="tr-TR" sz="2200" dirty="0" err="1"/>
              <a:t>Bergel</a:t>
            </a:r>
            <a:r>
              <a:rPr lang="tr-TR" sz="2200" dirty="0"/>
              <a:t>-Hayat et al. 2013) </a:t>
            </a:r>
          </a:p>
        </p:txBody>
      </p:sp>
      <p:sp>
        <p:nvSpPr>
          <p:cNvPr id="4" name="Date Placeholder 3">
            <a:extLst>
              <a:ext uri="{FF2B5EF4-FFF2-40B4-BE49-F238E27FC236}">
                <a16:creationId xmlns:a16="http://schemas.microsoft.com/office/drawing/2014/main" id="{F652C74D-6604-4742-8D9A-683EE02336C5}"/>
              </a:ext>
            </a:extLst>
          </p:cNvPr>
          <p:cNvSpPr>
            <a:spLocks noGrp="1"/>
          </p:cNvSpPr>
          <p:nvPr>
            <p:ph type="dt" sz="half" idx="10"/>
          </p:nvPr>
        </p:nvSpPr>
        <p:spPr/>
        <p:txBody>
          <a:bodyPr/>
          <a:lstStyle/>
          <a:p>
            <a:r>
              <a:rPr lang="en-US"/>
              <a:t>03/2018</a:t>
            </a:r>
          </a:p>
        </p:txBody>
      </p:sp>
      <p:sp>
        <p:nvSpPr>
          <p:cNvPr id="6" name="Slide Number Placeholder 5">
            <a:extLst>
              <a:ext uri="{FF2B5EF4-FFF2-40B4-BE49-F238E27FC236}">
                <a16:creationId xmlns:a16="http://schemas.microsoft.com/office/drawing/2014/main" id="{E6993234-439E-2448-B30C-5C0F40E3D8BE}"/>
              </a:ext>
            </a:extLst>
          </p:cNvPr>
          <p:cNvSpPr>
            <a:spLocks noGrp="1"/>
          </p:cNvSpPr>
          <p:nvPr>
            <p:ph type="sldNum" sz="quarter" idx="12"/>
          </p:nvPr>
        </p:nvSpPr>
        <p:spPr/>
        <p:txBody>
          <a:bodyPr/>
          <a:lstStyle/>
          <a:p>
            <a:fld id="{0ED7B1B4-A8C6-4D4A-833E-003F20D7F697}" type="slidenum">
              <a:rPr lang="en-US" smtClean="0"/>
              <a:t>8</a:t>
            </a:fld>
            <a:endParaRPr lang="en-US"/>
          </a:p>
        </p:txBody>
      </p:sp>
      <p:sp>
        <p:nvSpPr>
          <p:cNvPr id="7" name="Footer Placeholder 7">
            <a:extLst>
              <a:ext uri="{FF2B5EF4-FFF2-40B4-BE49-F238E27FC236}">
                <a16:creationId xmlns:a16="http://schemas.microsoft.com/office/drawing/2014/main" id="{1A09F736-4AF0-1D49-9534-034D67FCB8A6}"/>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pic>
        <p:nvPicPr>
          <p:cNvPr id="5" name="Picture 4">
            <a:extLst>
              <a:ext uri="{FF2B5EF4-FFF2-40B4-BE49-F238E27FC236}">
                <a16:creationId xmlns:a16="http://schemas.microsoft.com/office/drawing/2014/main" id="{577296F5-81B7-CF41-92E9-A3CC7F9E9A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97300" y="2327146"/>
            <a:ext cx="3713553" cy="2477682"/>
          </a:xfrm>
          <a:prstGeom prst="rect">
            <a:avLst/>
          </a:prstGeom>
        </p:spPr>
      </p:pic>
      <p:sp>
        <p:nvSpPr>
          <p:cNvPr id="8" name="Rectangle 7">
            <a:extLst>
              <a:ext uri="{FF2B5EF4-FFF2-40B4-BE49-F238E27FC236}">
                <a16:creationId xmlns:a16="http://schemas.microsoft.com/office/drawing/2014/main" id="{4AA1E042-C9EA-BB4D-BBB0-680B3F96A401}"/>
              </a:ext>
            </a:extLst>
          </p:cNvPr>
          <p:cNvSpPr/>
          <p:nvPr/>
        </p:nvSpPr>
        <p:spPr>
          <a:xfrm>
            <a:off x="8844468" y="4804828"/>
            <a:ext cx="1819216" cy="307777"/>
          </a:xfrm>
          <a:prstGeom prst="rect">
            <a:avLst/>
          </a:prstGeom>
        </p:spPr>
        <p:txBody>
          <a:bodyPr wrap="none">
            <a:spAutoFit/>
          </a:bodyPr>
          <a:lstStyle/>
          <a:p>
            <a:r>
              <a:rPr lang="en-US" sz="1400" dirty="0">
                <a:solidFill>
                  <a:schemeClr val="bg1">
                    <a:lumMod val="50000"/>
                  </a:schemeClr>
                </a:solidFill>
              </a:rPr>
              <a:t>http://</a:t>
            </a:r>
            <a:r>
              <a:rPr lang="en-US" sz="1400" dirty="0" err="1">
                <a:solidFill>
                  <a:schemeClr val="bg1">
                    <a:lumMod val="50000"/>
                  </a:schemeClr>
                </a:solidFill>
              </a:rPr>
              <a:t>www.ecorys.nl</a:t>
            </a:r>
            <a:r>
              <a:rPr lang="en-US" sz="1400" dirty="0">
                <a:solidFill>
                  <a:schemeClr val="bg1">
                    <a:lumMod val="50000"/>
                  </a:schemeClr>
                </a:solidFill>
              </a:rPr>
              <a:t>/</a:t>
            </a:r>
          </a:p>
        </p:txBody>
      </p:sp>
      <p:pic>
        <p:nvPicPr>
          <p:cNvPr id="10" name="Audio 9">
            <a:hlinkClick r:id="" action="ppaction://media"/>
            <a:extLst>
              <a:ext uri="{FF2B5EF4-FFF2-40B4-BE49-F238E27FC236}">
                <a16:creationId xmlns:a16="http://schemas.microsoft.com/office/drawing/2014/main" id="{9A323A27-3790-014F-8406-40B0E988A5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0554708"/>
      </p:ext>
    </p:extLst>
  </p:cSld>
  <p:clrMapOvr>
    <a:masterClrMapping/>
  </p:clrMapOvr>
  <mc:AlternateContent xmlns:mc="http://schemas.openxmlformats.org/markup-compatibility/2006" xmlns:p14="http://schemas.microsoft.com/office/powerpoint/2010/main">
    <mc:Choice Requires="p14">
      <p:transition spd="slow" p14:dur="2000" advTm="84757"/>
    </mc:Choice>
    <mc:Fallback xmlns="">
      <p:transition spd="slow" advTm="84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9966-2D00-4149-A5DF-EB150D1DC956}"/>
              </a:ext>
            </a:extLst>
          </p:cNvPr>
          <p:cNvSpPr>
            <a:spLocks noGrp="1"/>
          </p:cNvSpPr>
          <p:nvPr>
            <p:ph type="title"/>
          </p:nvPr>
        </p:nvSpPr>
        <p:spPr/>
        <p:txBody>
          <a:bodyPr/>
          <a:lstStyle/>
          <a:p>
            <a:r>
              <a:rPr lang="en-US" dirty="0"/>
              <a:t>Introduction</a:t>
            </a:r>
            <a:r>
              <a:rPr lang="tr-TR" dirty="0"/>
              <a:t> on </a:t>
            </a:r>
            <a:r>
              <a:rPr lang="tr-TR" dirty="0" err="1"/>
              <a:t>Environmental</a:t>
            </a:r>
            <a:r>
              <a:rPr lang="tr-TR" dirty="0"/>
              <a:t> </a:t>
            </a:r>
            <a:r>
              <a:rPr lang="tr-TR" dirty="0" err="1"/>
              <a:t>Impacts</a:t>
            </a:r>
            <a:endParaRPr lang="en-US" dirty="0"/>
          </a:p>
        </p:txBody>
      </p:sp>
      <p:sp>
        <p:nvSpPr>
          <p:cNvPr id="3" name="Content Placeholder 2">
            <a:extLst>
              <a:ext uri="{FF2B5EF4-FFF2-40B4-BE49-F238E27FC236}">
                <a16:creationId xmlns:a16="http://schemas.microsoft.com/office/drawing/2014/main" id="{6100CA83-EE44-3248-AA81-B099AF94F0F0}"/>
              </a:ext>
            </a:extLst>
          </p:cNvPr>
          <p:cNvSpPr>
            <a:spLocks noGrp="1"/>
          </p:cNvSpPr>
          <p:nvPr>
            <p:ph idx="1"/>
          </p:nvPr>
        </p:nvSpPr>
        <p:spPr>
          <a:xfrm>
            <a:off x="666974" y="1387737"/>
            <a:ext cx="6548561" cy="4653480"/>
          </a:xfrm>
        </p:spPr>
        <p:txBody>
          <a:bodyPr>
            <a:normAutofit/>
          </a:bodyPr>
          <a:lstStyle/>
          <a:p>
            <a:pPr>
              <a:lnSpc>
                <a:spcPct val="100000"/>
              </a:lnSpc>
              <a:buFont typeface="Courier New" panose="02070309020205020404" pitchFamily="49" charset="0"/>
              <a:buChar char="o"/>
            </a:pPr>
            <a:r>
              <a:rPr lang="en-US" sz="2200" dirty="0"/>
              <a:t> Deicers are used for winter road maintenance; however, they may have adverse effects to the environment while providing safer roads. </a:t>
            </a:r>
          </a:p>
          <a:p>
            <a:pPr>
              <a:lnSpc>
                <a:spcPct val="100000"/>
              </a:lnSpc>
              <a:buFont typeface="Courier New" panose="02070309020205020404" pitchFamily="49" charset="0"/>
              <a:buChar char="o"/>
            </a:pPr>
            <a:r>
              <a:rPr lang="tr-TR" sz="2200" dirty="0"/>
              <a:t> </a:t>
            </a:r>
            <a:r>
              <a:rPr lang="en-US" sz="2200" dirty="0"/>
              <a:t>Each deicer has its own characteristics including lowest melting point and effective temperature range, biological oxygen demand (BOD), chemical oxygen demand (COD), pH, water solubility, and nitrogen (N),phosphorus (P), cyanide (CN), and heavy metal content (Fay and Shi 2012).</a:t>
            </a:r>
          </a:p>
        </p:txBody>
      </p:sp>
      <p:sp>
        <p:nvSpPr>
          <p:cNvPr id="4" name="Date Placeholder 3">
            <a:extLst>
              <a:ext uri="{FF2B5EF4-FFF2-40B4-BE49-F238E27FC236}">
                <a16:creationId xmlns:a16="http://schemas.microsoft.com/office/drawing/2014/main" id="{00F8886A-AD20-6A4F-AB71-DD9140B17799}"/>
              </a:ext>
            </a:extLst>
          </p:cNvPr>
          <p:cNvSpPr>
            <a:spLocks noGrp="1"/>
          </p:cNvSpPr>
          <p:nvPr>
            <p:ph type="dt" sz="half" idx="10"/>
          </p:nvPr>
        </p:nvSpPr>
        <p:spPr/>
        <p:txBody>
          <a:bodyPr/>
          <a:lstStyle/>
          <a:p>
            <a:r>
              <a:rPr lang="en-US"/>
              <a:t>03/2018</a:t>
            </a:r>
          </a:p>
        </p:txBody>
      </p:sp>
      <p:sp>
        <p:nvSpPr>
          <p:cNvPr id="7" name="Footer Placeholder 7">
            <a:extLst>
              <a:ext uri="{FF2B5EF4-FFF2-40B4-BE49-F238E27FC236}">
                <a16:creationId xmlns:a16="http://schemas.microsoft.com/office/drawing/2014/main" id="{4861FEE9-CDAD-8F4A-A6A2-3A8A9EF8897F}"/>
              </a:ext>
            </a:extLst>
          </p:cNvPr>
          <p:cNvSpPr>
            <a:spLocks noGrp="1"/>
          </p:cNvSpPr>
          <p:nvPr>
            <p:ph type="ftr" sz="quarter" idx="11"/>
          </p:nvPr>
        </p:nvSpPr>
        <p:spPr>
          <a:xfrm>
            <a:off x="3686185" y="6459785"/>
            <a:ext cx="4822804" cy="365125"/>
          </a:xfrm>
        </p:spPr>
        <p:txBody>
          <a:bodyPr/>
          <a:lstStyle/>
          <a:p>
            <a:r>
              <a:rPr lang="en-US" dirty="0"/>
              <a:t>LCA MODULE </a:t>
            </a:r>
            <a:r>
              <a:rPr lang="el-GR" cap="none" dirty="0">
                <a:latin typeface="Calibri" panose="020F0502020204030204" pitchFamily="34" charset="0"/>
              </a:rPr>
              <a:t>τ</a:t>
            </a:r>
            <a:r>
              <a:rPr lang="tr-TR" cap="none" dirty="0">
                <a:latin typeface="Calibri" panose="020F0502020204030204" pitchFamily="34" charset="0"/>
              </a:rPr>
              <a:t>9</a:t>
            </a:r>
            <a:endParaRPr lang="en-US" dirty="0"/>
          </a:p>
        </p:txBody>
      </p:sp>
      <p:graphicFrame>
        <p:nvGraphicFramePr>
          <p:cNvPr id="5" name="Table 4">
            <a:extLst>
              <a:ext uri="{FF2B5EF4-FFF2-40B4-BE49-F238E27FC236}">
                <a16:creationId xmlns:a16="http://schemas.microsoft.com/office/drawing/2014/main" id="{C0A7A6CA-C92B-2749-BA3B-921778549750}"/>
              </a:ext>
            </a:extLst>
          </p:cNvPr>
          <p:cNvGraphicFramePr>
            <a:graphicFrameLocks noGrp="1"/>
          </p:cNvGraphicFramePr>
          <p:nvPr>
            <p:extLst>
              <p:ext uri="{D42A27DB-BD31-4B8C-83A1-F6EECF244321}">
                <p14:modId xmlns:p14="http://schemas.microsoft.com/office/powerpoint/2010/main" val="3178116761"/>
              </p:ext>
            </p:extLst>
          </p:nvPr>
        </p:nvGraphicFramePr>
        <p:xfrm>
          <a:off x="7608966" y="1251993"/>
          <a:ext cx="3723588" cy="4596319"/>
        </p:xfrm>
        <a:graphic>
          <a:graphicData uri="http://schemas.openxmlformats.org/drawingml/2006/table">
            <a:tbl>
              <a:tblPr firstRow="1" bandRow="1">
                <a:tableStyleId>{5C22544A-7EE6-4342-B048-85BDC9FD1C3A}</a:tableStyleId>
              </a:tblPr>
              <a:tblGrid>
                <a:gridCol w="1731439">
                  <a:extLst>
                    <a:ext uri="{9D8B030D-6E8A-4147-A177-3AD203B41FA5}">
                      <a16:colId xmlns:a16="http://schemas.microsoft.com/office/drawing/2014/main" val="1725974507"/>
                    </a:ext>
                  </a:extLst>
                </a:gridCol>
                <a:gridCol w="1080655">
                  <a:extLst>
                    <a:ext uri="{9D8B030D-6E8A-4147-A177-3AD203B41FA5}">
                      <a16:colId xmlns:a16="http://schemas.microsoft.com/office/drawing/2014/main" val="1030578894"/>
                    </a:ext>
                  </a:extLst>
                </a:gridCol>
                <a:gridCol w="911494">
                  <a:extLst>
                    <a:ext uri="{9D8B030D-6E8A-4147-A177-3AD203B41FA5}">
                      <a16:colId xmlns:a16="http://schemas.microsoft.com/office/drawing/2014/main" val="2421775757"/>
                    </a:ext>
                  </a:extLst>
                </a:gridCol>
              </a:tblGrid>
              <a:tr h="353563">
                <a:tc>
                  <a:txBody>
                    <a:bodyPr/>
                    <a:lstStyle/>
                    <a:p>
                      <a:r>
                        <a:rPr lang="tr-TR" sz="1700" dirty="0"/>
                        <a:t>Element</a:t>
                      </a:r>
                      <a:endParaRPr lang="en-US" sz="1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700" b="1" kern="1200" dirty="0">
                          <a:solidFill>
                            <a:schemeClr val="lt1"/>
                          </a:solidFill>
                          <a:effectLst/>
                          <a:latin typeface="+mn-lt"/>
                          <a:ea typeface="+mn-ea"/>
                          <a:cs typeface="+mn-cs"/>
                        </a:rPr>
                        <a:t>C</a:t>
                      </a:r>
                      <a:r>
                        <a:rPr lang="en-US" sz="1700" b="1" kern="1200" dirty="0">
                          <a:solidFill>
                            <a:schemeClr val="lt1"/>
                          </a:solidFill>
                          <a:effectLst/>
                          <a:latin typeface="+mn-lt"/>
                          <a:ea typeface="+mn-ea"/>
                          <a:cs typeface="+mn-cs"/>
                        </a:rPr>
                        <a:t>DOT</a:t>
                      </a:r>
                      <a:r>
                        <a:rPr lang="tr-TR" sz="1700" b="1" kern="1200" dirty="0">
                          <a:solidFill>
                            <a:schemeClr val="lt1"/>
                          </a:solidFill>
                          <a:effectLst/>
                          <a:latin typeface="+mn-lt"/>
                          <a:ea typeface="+mn-ea"/>
                          <a:cs typeface="+mn-cs"/>
                        </a:rPr>
                        <a:t> </a:t>
                      </a:r>
                      <a:r>
                        <a:rPr lang="tr-TR" sz="1700" b="1" kern="1200" baseline="30000" dirty="0">
                          <a:solidFill>
                            <a:schemeClr val="lt1"/>
                          </a:solidFill>
                          <a:effectLst/>
                          <a:latin typeface="+mn-lt"/>
                          <a:ea typeface="+mn-ea"/>
                          <a:cs typeface="+mn-cs"/>
                        </a:rPr>
                        <a:t>a</a:t>
                      </a:r>
                      <a:endParaRPr lang="en-US" sz="1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kern="1200" dirty="0">
                          <a:solidFill>
                            <a:schemeClr val="lt1"/>
                          </a:solidFill>
                          <a:effectLst/>
                          <a:latin typeface="+mn-lt"/>
                          <a:ea typeface="+mn-ea"/>
                          <a:cs typeface="+mn-cs"/>
                        </a:rPr>
                        <a:t>PNSA</a:t>
                      </a:r>
                      <a:r>
                        <a:rPr lang="tr-TR" sz="1700" b="1" kern="1200" dirty="0">
                          <a:solidFill>
                            <a:schemeClr val="lt1"/>
                          </a:solidFill>
                          <a:effectLst/>
                          <a:latin typeface="+mn-lt"/>
                          <a:ea typeface="+mn-ea"/>
                          <a:cs typeface="+mn-cs"/>
                        </a:rPr>
                        <a:t> </a:t>
                      </a:r>
                      <a:r>
                        <a:rPr lang="tr-TR" sz="1700" b="1" kern="1200" baseline="30000" dirty="0">
                          <a:solidFill>
                            <a:schemeClr val="lt1"/>
                          </a:solidFill>
                          <a:effectLst/>
                          <a:latin typeface="+mn-lt"/>
                          <a:ea typeface="+mn-ea"/>
                          <a:cs typeface="+mn-cs"/>
                        </a:rPr>
                        <a:t>b</a:t>
                      </a:r>
                      <a:endParaRPr lang="en-US" sz="1700" dirty="0"/>
                    </a:p>
                  </a:txBody>
                  <a:tcPr/>
                </a:tc>
                <a:extLst>
                  <a:ext uri="{0D108BD9-81ED-4DB2-BD59-A6C34878D82A}">
                    <a16:rowId xmlns:a16="http://schemas.microsoft.com/office/drawing/2014/main" val="3814143055"/>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mn-lt"/>
                          <a:ea typeface="+mn-ea"/>
                          <a:cs typeface="+mn-cs"/>
                        </a:rPr>
                        <a:t>Ammonia</a:t>
                      </a:r>
                      <a:endParaRPr lang="en-US" sz="1700" dirty="0"/>
                    </a:p>
                  </a:txBody>
                  <a:tcPr/>
                </a:tc>
                <a:tc>
                  <a:txBody>
                    <a:bodyPr/>
                    <a:lstStyle/>
                    <a:p>
                      <a:r>
                        <a:rPr lang="tr-TR" sz="1700" dirty="0"/>
                        <a:t>5</a:t>
                      </a:r>
                      <a:endParaRPr lang="en-US" sz="1700" dirty="0"/>
                    </a:p>
                  </a:txBody>
                  <a:tcPr/>
                </a:tc>
                <a:tc>
                  <a:txBody>
                    <a:bodyPr/>
                    <a:lstStyle/>
                    <a:p>
                      <a:r>
                        <a:rPr lang="tr-TR" sz="1700" dirty="0"/>
                        <a:t>-</a:t>
                      </a:r>
                      <a:endParaRPr lang="en-US" sz="1700" dirty="0"/>
                    </a:p>
                  </a:txBody>
                  <a:tcPr/>
                </a:tc>
                <a:extLst>
                  <a:ext uri="{0D108BD9-81ED-4DB2-BD59-A6C34878D82A}">
                    <a16:rowId xmlns:a16="http://schemas.microsoft.com/office/drawing/2014/main" val="3622778167"/>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mn-lt"/>
                          <a:ea typeface="+mn-ea"/>
                          <a:cs typeface="+mn-cs"/>
                        </a:rPr>
                        <a:t>Arsenic</a:t>
                      </a:r>
                      <a:endParaRPr lang="en-US" sz="1700" dirty="0"/>
                    </a:p>
                  </a:txBody>
                  <a:tcPr/>
                </a:tc>
                <a:tc>
                  <a:txBody>
                    <a:bodyPr/>
                    <a:lstStyle/>
                    <a:p>
                      <a:r>
                        <a:rPr lang="tr-TR" sz="1700" dirty="0"/>
                        <a:t>5</a:t>
                      </a:r>
                      <a:endParaRPr lang="en-US" sz="1700" dirty="0"/>
                    </a:p>
                  </a:txBody>
                  <a:tcPr/>
                </a:tc>
                <a:tc>
                  <a:txBody>
                    <a:bodyPr/>
                    <a:lstStyle/>
                    <a:p>
                      <a:r>
                        <a:rPr lang="tr-TR" sz="1700" dirty="0"/>
                        <a:t>5</a:t>
                      </a:r>
                      <a:endParaRPr lang="en-US" sz="1700" dirty="0"/>
                    </a:p>
                  </a:txBody>
                  <a:tcPr/>
                </a:tc>
                <a:extLst>
                  <a:ext uri="{0D108BD9-81ED-4DB2-BD59-A6C34878D82A}">
                    <a16:rowId xmlns:a16="http://schemas.microsoft.com/office/drawing/2014/main" val="3739060477"/>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Barium</a:t>
                      </a:r>
                    </a:p>
                  </a:txBody>
                  <a:tcPr/>
                </a:tc>
                <a:tc>
                  <a:txBody>
                    <a:bodyPr/>
                    <a:lstStyle/>
                    <a:p>
                      <a:r>
                        <a:rPr lang="tr-TR" sz="1700" dirty="0"/>
                        <a:t>10</a:t>
                      </a:r>
                      <a:endParaRPr lang="en-US" sz="1700" dirty="0"/>
                    </a:p>
                  </a:txBody>
                  <a:tcPr/>
                </a:tc>
                <a:tc>
                  <a:txBody>
                    <a:bodyPr/>
                    <a:lstStyle/>
                    <a:p>
                      <a:r>
                        <a:rPr lang="tr-TR" sz="1700" dirty="0"/>
                        <a:t>100</a:t>
                      </a:r>
                      <a:endParaRPr lang="en-US" sz="1700" dirty="0"/>
                    </a:p>
                  </a:txBody>
                  <a:tcPr/>
                </a:tc>
                <a:extLst>
                  <a:ext uri="{0D108BD9-81ED-4DB2-BD59-A6C34878D82A}">
                    <a16:rowId xmlns:a16="http://schemas.microsoft.com/office/drawing/2014/main" val="3977779799"/>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mn-lt"/>
                          <a:ea typeface="+mn-ea"/>
                          <a:cs typeface="+mn-cs"/>
                        </a:rPr>
                        <a:t>Cadmium</a:t>
                      </a:r>
                      <a:endParaRPr lang="en-US" sz="1700" dirty="0"/>
                    </a:p>
                  </a:txBody>
                  <a:tcPr/>
                </a:tc>
                <a:tc>
                  <a:txBody>
                    <a:bodyPr/>
                    <a:lstStyle/>
                    <a:p>
                      <a:r>
                        <a:rPr lang="tr-TR" sz="1700" dirty="0"/>
                        <a:t>0.15</a:t>
                      </a:r>
                      <a:endParaRPr lang="en-US" sz="1700" dirty="0"/>
                    </a:p>
                  </a:txBody>
                  <a:tcPr/>
                </a:tc>
                <a:tc>
                  <a:txBody>
                    <a:bodyPr/>
                    <a:lstStyle/>
                    <a:p>
                      <a:r>
                        <a:rPr lang="tr-TR" sz="1700" dirty="0"/>
                        <a:t>0.2</a:t>
                      </a:r>
                      <a:endParaRPr lang="en-US" sz="1700" dirty="0"/>
                    </a:p>
                  </a:txBody>
                  <a:tcPr/>
                </a:tc>
                <a:extLst>
                  <a:ext uri="{0D108BD9-81ED-4DB2-BD59-A6C34878D82A}">
                    <a16:rowId xmlns:a16="http://schemas.microsoft.com/office/drawing/2014/main" val="1393375502"/>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mn-lt"/>
                          <a:ea typeface="+mn-ea"/>
                          <a:cs typeface="+mn-cs"/>
                        </a:rPr>
                        <a:t>Chromium</a:t>
                      </a:r>
                      <a:endParaRPr lang="en-US" sz="1700" dirty="0"/>
                    </a:p>
                  </a:txBody>
                  <a:tcPr/>
                </a:tc>
                <a:tc>
                  <a:txBody>
                    <a:bodyPr/>
                    <a:lstStyle/>
                    <a:p>
                      <a:r>
                        <a:rPr lang="tr-TR" sz="1700" dirty="0"/>
                        <a:t>0.1</a:t>
                      </a:r>
                      <a:endParaRPr lang="en-US" sz="1700" dirty="0"/>
                    </a:p>
                  </a:txBody>
                  <a:tcPr/>
                </a:tc>
                <a:tc>
                  <a:txBody>
                    <a:bodyPr/>
                    <a:lstStyle/>
                    <a:p>
                      <a:r>
                        <a:rPr lang="tr-TR" sz="1700" dirty="0"/>
                        <a:t>1</a:t>
                      </a:r>
                      <a:endParaRPr lang="en-US" sz="1700" dirty="0"/>
                    </a:p>
                  </a:txBody>
                  <a:tcPr/>
                </a:tc>
                <a:extLst>
                  <a:ext uri="{0D108BD9-81ED-4DB2-BD59-A6C34878D82A}">
                    <a16:rowId xmlns:a16="http://schemas.microsoft.com/office/drawing/2014/main" val="793846874"/>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mn-lt"/>
                          <a:ea typeface="+mn-ea"/>
                          <a:cs typeface="+mn-cs"/>
                        </a:rPr>
                        <a:t>Copper</a:t>
                      </a:r>
                      <a:endParaRPr lang="en-US" sz="1700" dirty="0"/>
                    </a:p>
                  </a:txBody>
                  <a:tcPr/>
                </a:tc>
                <a:tc>
                  <a:txBody>
                    <a:bodyPr/>
                    <a:lstStyle/>
                    <a:p>
                      <a:r>
                        <a:rPr lang="tr-TR" sz="1700" dirty="0"/>
                        <a:t>0.2</a:t>
                      </a:r>
                      <a:endParaRPr lang="en-US" sz="1700" dirty="0"/>
                    </a:p>
                  </a:txBody>
                  <a:tcPr/>
                </a:tc>
                <a:tc>
                  <a:txBody>
                    <a:bodyPr/>
                    <a:lstStyle/>
                    <a:p>
                      <a:r>
                        <a:rPr lang="tr-TR" sz="1700" dirty="0"/>
                        <a:t>1</a:t>
                      </a:r>
                      <a:endParaRPr lang="en-US" sz="1700" dirty="0"/>
                    </a:p>
                  </a:txBody>
                  <a:tcPr/>
                </a:tc>
                <a:extLst>
                  <a:ext uri="{0D108BD9-81ED-4DB2-BD59-A6C34878D82A}">
                    <a16:rowId xmlns:a16="http://schemas.microsoft.com/office/drawing/2014/main" val="3858135565"/>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700" dirty="0" err="1"/>
                        <a:t>Lead</a:t>
                      </a:r>
                      <a:endParaRPr lang="en-US" sz="1700" dirty="0"/>
                    </a:p>
                  </a:txBody>
                  <a:tcPr/>
                </a:tc>
                <a:tc>
                  <a:txBody>
                    <a:bodyPr/>
                    <a:lstStyle/>
                    <a:p>
                      <a:r>
                        <a:rPr lang="tr-TR" sz="1700" dirty="0"/>
                        <a:t>1</a:t>
                      </a:r>
                      <a:endParaRPr lang="en-US" sz="1700" dirty="0"/>
                    </a:p>
                  </a:txBody>
                  <a:tcPr/>
                </a:tc>
                <a:tc>
                  <a:txBody>
                    <a:bodyPr/>
                    <a:lstStyle/>
                    <a:p>
                      <a:r>
                        <a:rPr lang="tr-TR" sz="1700" dirty="0"/>
                        <a:t>1</a:t>
                      </a:r>
                    </a:p>
                  </a:txBody>
                  <a:tcPr/>
                </a:tc>
                <a:extLst>
                  <a:ext uri="{0D108BD9-81ED-4DB2-BD59-A6C34878D82A}">
                    <a16:rowId xmlns:a16="http://schemas.microsoft.com/office/drawing/2014/main" val="1231566070"/>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700" dirty="0" err="1"/>
                        <a:t>Mercury</a:t>
                      </a:r>
                      <a:endParaRPr lang="en-US" sz="1700" dirty="0"/>
                    </a:p>
                  </a:txBody>
                  <a:tcPr/>
                </a:tc>
                <a:tc>
                  <a:txBody>
                    <a:bodyPr/>
                    <a:lstStyle/>
                    <a:p>
                      <a:r>
                        <a:rPr lang="tr-TR" sz="1700" dirty="0"/>
                        <a:t>0.05</a:t>
                      </a:r>
                      <a:endParaRPr lang="en-US" sz="1700" dirty="0"/>
                    </a:p>
                  </a:txBody>
                  <a:tcPr/>
                </a:tc>
                <a:tc>
                  <a:txBody>
                    <a:bodyPr/>
                    <a:lstStyle/>
                    <a:p>
                      <a:r>
                        <a:rPr lang="tr-TR" sz="1700" dirty="0"/>
                        <a:t>0.05</a:t>
                      </a:r>
                    </a:p>
                  </a:txBody>
                  <a:tcPr/>
                </a:tc>
                <a:extLst>
                  <a:ext uri="{0D108BD9-81ED-4DB2-BD59-A6C34878D82A}">
                    <a16:rowId xmlns:a16="http://schemas.microsoft.com/office/drawing/2014/main" val="559785169"/>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mn-lt"/>
                          <a:ea typeface="+mn-ea"/>
                          <a:cs typeface="+mn-cs"/>
                        </a:rPr>
                        <a:t>Molybdenum</a:t>
                      </a:r>
                      <a:endParaRPr lang="en-US" sz="1700" dirty="0"/>
                    </a:p>
                  </a:txBody>
                  <a:tcPr/>
                </a:tc>
                <a:tc>
                  <a:txBody>
                    <a:bodyPr/>
                    <a:lstStyle/>
                    <a:p>
                      <a:r>
                        <a:rPr lang="tr-TR" sz="1700" dirty="0"/>
                        <a:t>15</a:t>
                      </a:r>
                      <a:endParaRPr lang="en-US" sz="1700" dirty="0"/>
                    </a:p>
                  </a:txBody>
                  <a:tcPr/>
                </a:tc>
                <a:tc>
                  <a:txBody>
                    <a:bodyPr/>
                    <a:lstStyle/>
                    <a:p>
                      <a:r>
                        <a:rPr lang="tr-TR" sz="1700" dirty="0"/>
                        <a:t>-</a:t>
                      </a:r>
                    </a:p>
                  </a:txBody>
                  <a:tcPr/>
                </a:tc>
                <a:extLst>
                  <a:ext uri="{0D108BD9-81ED-4DB2-BD59-A6C34878D82A}">
                    <a16:rowId xmlns:a16="http://schemas.microsoft.com/office/drawing/2014/main" val="1283899877"/>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700" dirty="0" err="1"/>
                        <a:t>Zinc</a:t>
                      </a:r>
                      <a:endParaRPr lang="en-US" sz="1700" dirty="0"/>
                    </a:p>
                  </a:txBody>
                  <a:tcPr/>
                </a:tc>
                <a:tc>
                  <a:txBody>
                    <a:bodyPr/>
                    <a:lstStyle/>
                    <a:p>
                      <a:r>
                        <a:rPr lang="tr-TR" sz="1700" dirty="0"/>
                        <a:t>10</a:t>
                      </a:r>
                      <a:endParaRPr lang="en-US" sz="1700" dirty="0"/>
                    </a:p>
                  </a:txBody>
                  <a:tcPr/>
                </a:tc>
                <a:tc>
                  <a:txBody>
                    <a:bodyPr/>
                    <a:lstStyle/>
                    <a:p>
                      <a:r>
                        <a:rPr lang="tr-TR" sz="1700" dirty="0"/>
                        <a:t>10</a:t>
                      </a:r>
                    </a:p>
                  </a:txBody>
                  <a:tcPr/>
                </a:tc>
                <a:extLst>
                  <a:ext uri="{0D108BD9-81ED-4DB2-BD59-A6C34878D82A}">
                    <a16:rowId xmlns:a16="http://schemas.microsoft.com/office/drawing/2014/main" val="1962632688"/>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700" dirty="0" err="1"/>
                        <a:t>Selenium</a:t>
                      </a:r>
                      <a:endParaRPr lang="en-US" sz="1700" dirty="0"/>
                    </a:p>
                  </a:txBody>
                  <a:tcPr/>
                </a:tc>
                <a:tc>
                  <a:txBody>
                    <a:bodyPr/>
                    <a:lstStyle/>
                    <a:p>
                      <a:r>
                        <a:rPr lang="tr-TR" sz="1700" dirty="0"/>
                        <a:t>0.3</a:t>
                      </a:r>
                      <a:endParaRPr lang="en-US" sz="1700" dirty="0"/>
                    </a:p>
                  </a:txBody>
                  <a:tcPr/>
                </a:tc>
                <a:tc>
                  <a:txBody>
                    <a:bodyPr/>
                    <a:lstStyle/>
                    <a:p>
                      <a:r>
                        <a:rPr lang="tr-TR" sz="1700" dirty="0"/>
                        <a:t>5</a:t>
                      </a:r>
                    </a:p>
                  </a:txBody>
                  <a:tcPr/>
                </a:tc>
                <a:extLst>
                  <a:ext uri="{0D108BD9-81ED-4DB2-BD59-A6C34878D82A}">
                    <a16:rowId xmlns:a16="http://schemas.microsoft.com/office/drawing/2014/main" val="2026695036"/>
                  </a:ext>
                </a:extLst>
              </a:tr>
              <a:tr h="353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mn-lt"/>
                          <a:ea typeface="+mn-ea"/>
                          <a:cs typeface="+mn-cs"/>
                        </a:rPr>
                        <a:t>Cyanide</a:t>
                      </a:r>
                      <a:endParaRPr lang="en-US" sz="1700" dirty="0"/>
                    </a:p>
                  </a:txBody>
                  <a:tcPr/>
                </a:tc>
                <a:tc>
                  <a:txBody>
                    <a:bodyPr/>
                    <a:lstStyle/>
                    <a:p>
                      <a:r>
                        <a:rPr lang="tr-TR" sz="1700" dirty="0"/>
                        <a:t>0.125</a:t>
                      </a:r>
                      <a:endParaRPr lang="en-US" sz="1700" dirty="0"/>
                    </a:p>
                  </a:txBody>
                  <a:tcPr/>
                </a:tc>
                <a:tc>
                  <a:txBody>
                    <a:bodyPr/>
                    <a:lstStyle/>
                    <a:p>
                      <a:r>
                        <a:rPr lang="tr-TR" sz="1700" dirty="0"/>
                        <a:t>0.2</a:t>
                      </a:r>
                    </a:p>
                  </a:txBody>
                  <a:tcPr/>
                </a:tc>
                <a:extLst>
                  <a:ext uri="{0D108BD9-81ED-4DB2-BD59-A6C34878D82A}">
                    <a16:rowId xmlns:a16="http://schemas.microsoft.com/office/drawing/2014/main" val="4194029317"/>
                  </a:ext>
                </a:extLst>
              </a:tr>
            </a:tbl>
          </a:graphicData>
        </a:graphic>
      </p:graphicFrame>
      <p:sp>
        <p:nvSpPr>
          <p:cNvPr id="8" name="Rectangle 7">
            <a:extLst>
              <a:ext uri="{FF2B5EF4-FFF2-40B4-BE49-F238E27FC236}">
                <a16:creationId xmlns:a16="http://schemas.microsoft.com/office/drawing/2014/main" id="{1D82FAF3-7C56-574D-979D-A0493F37E7F9}"/>
              </a:ext>
            </a:extLst>
          </p:cNvPr>
          <p:cNvSpPr/>
          <p:nvPr/>
        </p:nvSpPr>
        <p:spPr>
          <a:xfrm>
            <a:off x="7266786" y="5857011"/>
            <a:ext cx="4505914" cy="338554"/>
          </a:xfrm>
          <a:prstGeom prst="rect">
            <a:avLst/>
          </a:prstGeom>
        </p:spPr>
        <p:txBody>
          <a:bodyPr wrap="none">
            <a:spAutoFit/>
          </a:bodyPr>
          <a:lstStyle/>
          <a:p>
            <a:pPr algn="ctr"/>
            <a:r>
              <a:rPr lang="tr-TR" sz="1600" dirty="0">
                <a:solidFill>
                  <a:srgbClr val="111111"/>
                </a:solidFill>
              </a:rPr>
              <a:t> </a:t>
            </a:r>
            <a:r>
              <a:rPr lang="en-US" sz="1600" dirty="0">
                <a:solidFill>
                  <a:srgbClr val="111111"/>
                </a:solidFill>
              </a:rPr>
              <a:t>Total concentration limits (mg/L)</a:t>
            </a:r>
            <a:r>
              <a:rPr lang="tr-TR" sz="1600" dirty="0">
                <a:solidFill>
                  <a:srgbClr val="111111"/>
                </a:solidFill>
              </a:rPr>
              <a:t> </a:t>
            </a:r>
            <a:r>
              <a:rPr lang="tr-TR" sz="1600" dirty="0"/>
              <a:t>(Fay </a:t>
            </a:r>
            <a:r>
              <a:rPr lang="tr-TR" sz="1600" dirty="0" err="1"/>
              <a:t>and</a:t>
            </a:r>
            <a:r>
              <a:rPr lang="tr-TR" sz="1600" dirty="0"/>
              <a:t> </a:t>
            </a:r>
            <a:r>
              <a:rPr lang="tr-TR" sz="1600" dirty="0" err="1"/>
              <a:t>Shi</a:t>
            </a:r>
            <a:r>
              <a:rPr lang="tr-TR" sz="1600" dirty="0"/>
              <a:t> 2012)</a:t>
            </a:r>
            <a:endParaRPr lang="en-US" sz="1600" dirty="0"/>
          </a:p>
        </p:txBody>
      </p:sp>
      <p:sp>
        <p:nvSpPr>
          <p:cNvPr id="9" name="Rectangle 8">
            <a:extLst>
              <a:ext uri="{FF2B5EF4-FFF2-40B4-BE49-F238E27FC236}">
                <a16:creationId xmlns:a16="http://schemas.microsoft.com/office/drawing/2014/main" id="{4B42E7E2-99A6-7647-82FD-B5E62345BA6F}"/>
              </a:ext>
            </a:extLst>
          </p:cNvPr>
          <p:cNvSpPr/>
          <p:nvPr/>
        </p:nvSpPr>
        <p:spPr>
          <a:xfrm rot="16200000">
            <a:off x="9834508" y="3381609"/>
            <a:ext cx="3183949" cy="307777"/>
          </a:xfrm>
          <a:prstGeom prst="rect">
            <a:avLst/>
          </a:prstGeom>
        </p:spPr>
        <p:txBody>
          <a:bodyPr wrap="none">
            <a:spAutoFit/>
          </a:bodyPr>
          <a:lstStyle/>
          <a:p>
            <a:r>
              <a:rPr lang="tr-TR" sz="1400" baseline="30000" dirty="0">
                <a:solidFill>
                  <a:schemeClr val="bg1">
                    <a:lumMod val="50000"/>
                  </a:schemeClr>
                </a:solidFill>
              </a:rPr>
              <a:t>a</a:t>
            </a:r>
            <a:r>
              <a:rPr lang="tr-TR" sz="1400" dirty="0">
                <a:solidFill>
                  <a:schemeClr val="bg1">
                    <a:lumMod val="50000"/>
                  </a:schemeClr>
                </a:solidFill>
              </a:rPr>
              <a:t> </a:t>
            </a:r>
            <a:r>
              <a:rPr lang="en-US" sz="1400" dirty="0">
                <a:solidFill>
                  <a:schemeClr val="bg1">
                    <a:lumMod val="50000"/>
                  </a:schemeClr>
                </a:solidFill>
              </a:rPr>
              <a:t>Colorado D</a:t>
            </a:r>
            <a:r>
              <a:rPr lang="tr-TR" sz="1400" dirty="0" err="1">
                <a:solidFill>
                  <a:schemeClr val="bg1">
                    <a:lumMod val="50000"/>
                  </a:schemeClr>
                </a:solidFill>
              </a:rPr>
              <a:t>epartment</a:t>
            </a:r>
            <a:r>
              <a:rPr lang="tr-TR" sz="1400" dirty="0">
                <a:solidFill>
                  <a:schemeClr val="bg1">
                    <a:lumMod val="50000"/>
                  </a:schemeClr>
                </a:solidFill>
              </a:rPr>
              <a:t> of </a:t>
            </a:r>
            <a:r>
              <a:rPr lang="tr-TR" sz="1400" dirty="0" err="1">
                <a:solidFill>
                  <a:schemeClr val="bg1">
                    <a:lumMod val="50000"/>
                  </a:schemeClr>
                </a:solidFill>
              </a:rPr>
              <a:t>Transportation</a:t>
            </a:r>
            <a:endParaRPr lang="en-US" sz="1400" dirty="0">
              <a:solidFill>
                <a:schemeClr val="bg1">
                  <a:lumMod val="50000"/>
                </a:schemeClr>
              </a:solidFill>
            </a:endParaRPr>
          </a:p>
        </p:txBody>
      </p:sp>
      <p:sp>
        <p:nvSpPr>
          <p:cNvPr id="10" name="Rectangle 9">
            <a:extLst>
              <a:ext uri="{FF2B5EF4-FFF2-40B4-BE49-F238E27FC236}">
                <a16:creationId xmlns:a16="http://schemas.microsoft.com/office/drawing/2014/main" id="{072BE982-6022-6C48-93C8-5C77FCBACECB}"/>
              </a:ext>
            </a:extLst>
          </p:cNvPr>
          <p:cNvSpPr/>
          <p:nvPr/>
        </p:nvSpPr>
        <p:spPr>
          <a:xfrm rot="16200000">
            <a:off x="9805324" y="3115126"/>
            <a:ext cx="3716915" cy="307777"/>
          </a:xfrm>
          <a:prstGeom prst="rect">
            <a:avLst/>
          </a:prstGeom>
        </p:spPr>
        <p:txBody>
          <a:bodyPr wrap="none">
            <a:spAutoFit/>
          </a:bodyPr>
          <a:lstStyle/>
          <a:p>
            <a:r>
              <a:rPr lang="tr-TR" sz="1400" baseline="30000" dirty="0">
                <a:solidFill>
                  <a:schemeClr val="bg1">
                    <a:lumMod val="50000"/>
                  </a:schemeClr>
                </a:solidFill>
                <a:cs typeface="Times New Roman" panose="02020603050405020304" pitchFamily="18" charset="0"/>
              </a:rPr>
              <a:t>b </a:t>
            </a:r>
            <a:r>
              <a:rPr lang="en-US" sz="1400" dirty="0">
                <a:solidFill>
                  <a:schemeClr val="bg1">
                    <a:lumMod val="50000"/>
                  </a:schemeClr>
                </a:solidFill>
                <a:cs typeface="Times New Roman" panose="02020603050405020304" pitchFamily="18" charset="0"/>
              </a:rPr>
              <a:t>The Pacific</a:t>
            </a:r>
            <a:r>
              <a:rPr lang="tr-TR" sz="1400" dirty="0">
                <a:solidFill>
                  <a:schemeClr val="bg1">
                    <a:lumMod val="50000"/>
                  </a:schemeClr>
                </a:solidFill>
                <a:cs typeface="Times New Roman" panose="02020603050405020304" pitchFamily="18" charset="0"/>
              </a:rPr>
              <a:t> </a:t>
            </a:r>
            <a:r>
              <a:rPr lang="en-US" sz="1400" dirty="0">
                <a:solidFill>
                  <a:schemeClr val="bg1">
                    <a:lumMod val="50000"/>
                  </a:schemeClr>
                </a:solidFill>
                <a:cs typeface="Times New Roman" panose="02020603050405020304" pitchFamily="18" charset="0"/>
              </a:rPr>
              <a:t>Northwest </a:t>
            </a:r>
            <a:r>
              <a:rPr lang="en-US" sz="1400" dirty="0" err="1">
                <a:solidFill>
                  <a:schemeClr val="bg1">
                    <a:lumMod val="50000"/>
                  </a:schemeClr>
                </a:solidFill>
                <a:cs typeface="Times New Roman" panose="02020603050405020304" pitchFamily="18" charset="0"/>
              </a:rPr>
              <a:t>Snowfighers</a:t>
            </a:r>
            <a:r>
              <a:rPr lang="en-US" sz="1400" dirty="0">
                <a:solidFill>
                  <a:schemeClr val="bg1">
                    <a:lumMod val="50000"/>
                  </a:schemeClr>
                </a:solidFill>
                <a:cs typeface="Times New Roman" panose="02020603050405020304" pitchFamily="18" charset="0"/>
              </a:rPr>
              <a:t> </a:t>
            </a:r>
            <a:r>
              <a:rPr lang="tr-TR" sz="1400" dirty="0" err="1">
                <a:solidFill>
                  <a:schemeClr val="bg1">
                    <a:lumMod val="50000"/>
                  </a:schemeClr>
                </a:solidFill>
                <a:cs typeface="Times New Roman" panose="02020603050405020304" pitchFamily="18" charset="0"/>
              </a:rPr>
              <a:t>Association</a:t>
            </a:r>
            <a:endParaRPr lang="en-US" sz="1400" dirty="0">
              <a:solidFill>
                <a:schemeClr val="bg1">
                  <a:lumMod val="50000"/>
                </a:schemeClr>
              </a:solidFill>
              <a:cs typeface="Times New Roman" panose="02020603050405020304" pitchFamily="18" charset="0"/>
            </a:endParaRPr>
          </a:p>
        </p:txBody>
      </p:sp>
      <p:sp>
        <p:nvSpPr>
          <p:cNvPr id="11" name="Slide Number Placeholder 5">
            <a:extLst>
              <a:ext uri="{FF2B5EF4-FFF2-40B4-BE49-F238E27FC236}">
                <a16:creationId xmlns:a16="http://schemas.microsoft.com/office/drawing/2014/main" id="{05963649-7D06-DB43-82B3-4C5DA101DF1E}"/>
              </a:ext>
            </a:extLst>
          </p:cNvPr>
          <p:cNvSpPr>
            <a:spLocks noGrp="1"/>
          </p:cNvSpPr>
          <p:nvPr>
            <p:ph type="sldNum" sz="quarter" idx="12"/>
          </p:nvPr>
        </p:nvSpPr>
        <p:spPr>
          <a:xfrm>
            <a:off x="9900458" y="6459785"/>
            <a:ext cx="1312025" cy="365125"/>
          </a:xfrm>
        </p:spPr>
        <p:txBody>
          <a:bodyPr/>
          <a:lstStyle/>
          <a:p>
            <a:fld id="{0ED7B1B4-A8C6-4D4A-833E-003F20D7F697}" type="slidenum">
              <a:rPr lang="en-US" smtClean="0"/>
              <a:t>9</a:t>
            </a:fld>
            <a:endParaRPr lang="en-US"/>
          </a:p>
        </p:txBody>
      </p:sp>
      <p:sp>
        <p:nvSpPr>
          <p:cNvPr id="12" name="TextBox 11">
            <a:extLst>
              <a:ext uri="{FF2B5EF4-FFF2-40B4-BE49-F238E27FC236}">
                <a16:creationId xmlns:a16="http://schemas.microsoft.com/office/drawing/2014/main" id="{F51718C9-C5C7-BF4E-A144-1590B64C6F51}"/>
              </a:ext>
            </a:extLst>
          </p:cNvPr>
          <p:cNvSpPr txBox="1"/>
          <p:nvPr/>
        </p:nvSpPr>
        <p:spPr>
          <a:xfrm>
            <a:off x="12372109" y="6774873"/>
            <a:ext cx="184731" cy="369332"/>
          </a:xfrm>
          <a:prstGeom prst="rect">
            <a:avLst/>
          </a:prstGeom>
          <a:noFill/>
        </p:spPr>
        <p:txBody>
          <a:bodyPr wrap="none" rtlCol="0">
            <a:spAutoFit/>
          </a:bodyPr>
          <a:lstStyle/>
          <a:p>
            <a:endParaRPr lang="en-US" dirty="0"/>
          </a:p>
        </p:txBody>
      </p:sp>
      <p:pic>
        <p:nvPicPr>
          <p:cNvPr id="6" name="Audio 5">
            <a:hlinkClick r:id="" action="ppaction://media"/>
            <a:extLst>
              <a:ext uri="{FF2B5EF4-FFF2-40B4-BE49-F238E27FC236}">
                <a16:creationId xmlns:a16="http://schemas.microsoft.com/office/drawing/2014/main" id="{9A7E45AF-17D8-B548-9393-DCD47D2D8E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12762695"/>
      </p:ext>
    </p:extLst>
  </p:cSld>
  <p:clrMapOvr>
    <a:masterClrMapping/>
  </p:clrMapOvr>
  <mc:AlternateContent xmlns:mc="http://schemas.openxmlformats.org/markup-compatibility/2006" xmlns:p14="http://schemas.microsoft.com/office/powerpoint/2010/main">
    <mc:Choice Requires="p14">
      <p:transition spd="slow" p14:dur="2000" advTm="49958"/>
    </mc:Choice>
    <mc:Fallback xmlns="">
      <p:transition spd="slow" advTm="49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heme1">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44F89E86-FC0D-2948-8ACE-E1BFEDC413E9}" vid="{EFCD28C5-4450-F64A-8B05-A90F03E20C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13902</TotalTime>
  <Words>2135</Words>
  <Application>Microsoft Macintosh PowerPoint</Application>
  <PresentationFormat>Widescreen</PresentationFormat>
  <Paragraphs>235</Paragraphs>
  <Slides>18</Slides>
  <Notes>15</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Courier New</vt:lpstr>
      <vt:lpstr>Times New Roman</vt:lpstr>
      <vt:lpstr>Wingdings</vt:lpstr>
      <vt:lpstr>Theme1</vt:lpstr>
      <vt:lpstr>Welcome to the Life Cycle Assessment (LCA) Learning Module Series</vt:lpstr>
      <vt:lpstr>LCA Module Series Groups</vt:lpstr>
      <vt:lpstr>Impact of Deicers on Transportation Systems</vt:lpstr>
      <vt:lpstr>What is a deicer? </vt:lpstr>
      <vt:lpstr>Anti-icers vs. Deicers?</vt:lpstr>
      <vt:lpstr>Effects of winter maintenance chemicals on road safety</vt:lpstr>
      <vt:lpstr>Effects of winter maintenance chemicals on road safety (Ye et al. 2014)</vt:lpstr>
      <vt:lpstr>Studies on modeling road conditions for winter road maintenance operations</vt:lpstr>
      <vt:lpstr>Introduction on Environmental Impacts</vt:lpstr>
      <vt:lpstr>Environmental Impacts of Deicers</vt:lpstr>
      <vt:lpstr>Environmental Impacts of Deicers (cont’d)</vt:lpstr>
      <vt:lpstr>LCA Case Study (Fitch et al. 2013)</vt:lpstr>
      <vt:lpstr>LCA Case Study (Fitch et al. 2013)</vt:lpstr>
      <vt:lpstr>Conclusions</vt:lpstr>
      <vt:lpstr>Thank you for completing Module τ9!</vt:lpstr>
      <vt:lpstr>Other Sources for Further Study</vt:lpstr>
      <vt:lpstr>Suggestions for Assignments</vt:lpstr>
      <vt:lpstr>References</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Athena Impact Estimator for Highways</dc:title>
  <dc:creator>Sila Temizel</dc:creator>
  <cp:lastModifiedBy>Microsoft Office User</cp:lastModifiedBy>
  <cp:revision>468</cp:revision>
  <dcterms:created xsi:type="dcterms:W3CDTF">2017-09-03T18:32:06Z</dcterms:created>
  <dcterms:modified xsi:type="dcterms:W3CDTF">2018-04-16T20:20:34Z</dcterms:modified>
</cp:coreProperties>
</file>