
<file path=[Content_Types].xml><?xml version="1.0" encoding="utf-8"?>
<Types xmlns="http://schemas.openxmlformats.org/package/2006/content-types">
  <Default Extension="png" ContentType="image/png"/>
  <Default Extension="tmp" ContentType="image/png"/>
  <Default Extension="wma" ContentType="audio/x-ms-wma"/>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4"/>
  </p:notesMasterIdLst>
  <p:sldIdLst>
    <p:sldId id="327" r:id="rId2"/>
    <p:sldId id="328" r:id="rId3"/>
    <p:sldId id="276" r:id="rId4"/>
    <p:sldId id="310" r:id="rId5"/>
    <p:sldId id="311" r:id="rId6"/>
    <p:sldId id="312" r:id="rId7"/>
    <p:sldId id="313" r:id="rId8"/>
    <p:sldId id="314" r:id="rId9"/>
    <p:sldId id="315" r:id="rId10"/>
    <p:sldId id="316" r:id="rId11"/>
    <p:sldId id="319" r:id="rId12"/>
    <p:sldId id="317" r:id="rId13"/>
    <p:sldId id="322" r:id="rId14"/>
    <p:sldId id="318" r:id="rId15"/>
    <p:sldId id="321" r:id="rId16"/>
    <p:sldId id="320" r:id="rId17"/>
    <p:sldId id="323" r:id="rId18"/>
    <p:sldId id="324" r:id="rId19"/>
    <p:sldId id="325" r:id="rId20"/>
    <p:sldId id="309" r:id="rId21"/>
    <p:sldId id="326" r:id="rId22"/>
    <p:sldId id="329" r:id="rId23"/>
  </p:sldIdLst>
  <p:sldSz cx="12192000" cy="6858000"/>
  <p:notesSz cx="6858000" cy="9144000"/>
  <p:custShowLst>
    <p:custShow name="Wrong" id="0">
      <p:sldLst/>
    </p:custShow>
  </p:custShow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Quinn Langfitt" initials="QL" lastIdx="2"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1DF87"/>
    <a:srgbClr val="739A28"/>
    <a:srgbClr val="719230"/>
    <a:srgbClr val="066E9F"/>
    <a:srgbClr val="D2DEEF"/>
    <a:srgbClr val="A9B1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282" autoAdjust="0"/>
    <p:restoredTop sz="96000" autoAdjust="0"/>
  </p:normalViewPr>
  <p:slideViewPr>
    <p:cSldViewPr snapToGrid="0">
      <p:cViewPr varScale="1">
        <p:scale>
          <a:sx n="82" d="100"/>
          <a:sy n="82" d="100"/>
        </p:scale>
        <p:origin x="102" y="2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D88E74A-E6CE-4152-8BD4-885183C94FEF}"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4AA77113-C019-42C2-A769-E16BF3BDCC2D}">
      <dgm:prSet phldrT="[Text]" custT="1"/>
      <dgm:spPr/>
      <dgm:t>
        <a:bodyPr/>
        <a:lstStyle/>
        <a:p>
          <a:r>
            <a:rPr lang="en-US" sz="4800" dirty="0"/>
            <a:t>“Standard”</a:t>
          </a:r>
        </a:p>
      </dgm:t>
    </dgm:pt>
    <dgm:pt modelId="{F980D5D1-2F71-403E-9DC3-B217C15594D1}" type="parTrans" cxnId="{FEBF0BFA-1910-4A60-83B1-48426BC288D6}">
      <dgm:prSet/>
      <dgm:spPr/>
      <dgm:t>
        <a:bodyPr/>
        <a:lstStyle/>
        <a:p>
          <a:endParaRPr lang="en-US"/>
        </a:p>
      </dgm:t>
    </dgm:pt>
    <dgm:pt modelId="{7E77F8FB-4C6B-4BC4-BEAC-A92DB328006C}" type="sibTrans" cxnId="{FEBF0BFA-1910-4A60-83B1-48426BC288D6}">
      <dgm:prSet/>
      <dgm:spPr/>
      <dgm:t>
        <a:bodyPr/>
        <a:lstStyle/>
        <a:p>
          <a:endParaRPr lang="en-US"/>
        </a:p>
      </dgm:t>
    </dgm:pt>
    <dgm:pt modelId="{FF4C1767-92E5-4946-B6A0-021127AB359B}">
      <dgm:prSet phldrT="[Text]" custT="1"/>
      <dgm:spPr/>
      <dgm:t>
        <a:bodyPr/>
        <a:lstStyle/>
        <a:p>
          <a:r>
            <a:rPr lang="en-US" sz="3000" dirty="0"/>
            <a:t>Paper cartridge filters</a:t>
          </a:r>
        </a:p>
      </dgm:t>
    </dgm:pt>
    <dgm:pt modelId="{D02416B6-FA96-436F-BC61-2C895666AB75}" type="parTrans" cxnId="{9E1FCE60-9934-4320-9308-BE931668708A}">
      <dgm:prSet/>
      <dgm:spPr/>
      <dgm:t>
        <a:bodyPr/>
        <a:lstStyle/>
        <a:p>
          <a:endParaRPr lang="en-US"/>
        </a:p>
      </dgm:t>
    </dgm:pt>
    <dgm:pt modelId="{3B4B7CAE-DA4D-4BD0-B8B9-FAAA67A8922C}" type="sibTrans" cxnId="{9E1FCE60-9934-4320-9308-BE931668708A}">
      <dgm:prSet/>
      <dgm:spPr/>
      <dgm:t>
        <a:bodyPr/>
        <a:lstStyle/>
        <a:p>
          <a:endParaRPr lang="en-US"/>
        </a:p>
      </dgm:t>
    </dgm:pt>
    <dgm:pt modelId="{3E9898F1-C9B1-4951-8998-5662362BBCDA}">
      <dgm:prSet phldrT="[Text]" custT="1"/>
      <dgm:spPr/>
      <dgm:t>
        <a:bodyPr/>
        <a:lstStyle/>
        <a:p>
          <a:r>
            <a:rPr lang="en-US" sz="3000" dirty="0"/>
            <a:t>Change filters four times per year</a:t>
          </a:r>
        </a:p>
      </dgm:t>
    </dgm:pt>
    <dgm:pt modelId="{A99C36CE-B532-475D-9F6F-46053B50114C}" type="parTrans" cxnId="{FB782B47-ACC6-4393-806F-439AB05C1800}">
      <dgm:prSet/>
      <dgm:spPr/>
      <dgm:t>
        <a:bodyPr/>
        <a:lstStyle/>
        <a:p>
          <a:endParaRPr lang="en-US"/>
        </a:p>
      </dgm:t>
    </dgm:pt>
    <dgm:pt modelId="{A02F731B-57B8-4A8B-B8B2-5CB94E6A2819}" type="sibTrans" cxnId="{FB782B47-ACC6-4393-806F-439AB05C1800}">
      <dgm:prSet/>
      <dgm:spPr/>
      <dgm:t>
        <a:bodyPr/>
        <a:lstStyle/>
        <a:p>
          <a:endParaRPr lang="en-US"/>
        </a:p>
      </dgm:t>
    </dgm:pt>
    <dgm:pt modelId="{89708FFF-8857-4A20-A372-DFCCEDD33BB2}">
      <dgm:prSet phldrT="[Text]" custT="1"/>
      <dgm:spPr/>
      <dgm:t>
        <a:bodyPr/>
        <a:lstStyle/>
        <a:p>
          <a:r>
            <a:rPr lang="en-US" sz="4800" dirty="0"/>
            <a:t>“Self-Cleaning”</a:t>
          </a:r>
        </a:p>
      </dgm:t>
    </dgm:pt>
    <dgm:pt modelId="{FD9C7E97-C8AC-4B46-BE6E-01EA4FF44B16}" type="parTrans" cxnId="{49EF6269-698A-4103-9018-93C769BC1E55}">
      <dgm:prSet/>
      <dgm:spPr/>
      <dgm:t>
        <a:bodyPr/>
        <a:lstStyle/>
        <a:p>
          <a:endParaRPr lang="en-US"/>
        </a:p>
      </dgm:t>
    </dgm:pt>
    <dgm:pt modelId="{12745A41-94E3-4A24-9A69-490E03579F50}" type="sibTrans" cxnId="{49EF6269-698A-4103-9018-93C769BC1E55}">
      <dgm:prSet/>
      <dgm:spPr/>
      <dgm:t>
        <a:bodyPr/>
        <a:lstStyle/>
        <a:p>
          <a:endParaRPr lang="en-US"/>
        </a:p>
      </dgm:t>
    </dgm:pt>
    <dgm:pt modelId="{A401FDCD-17CF-4D58-8C0F-FFD4D68CA637}">
      <dgm:prSet phldrT="[Text]" custT="1"/>
      <dgm:spPr/>
      <dgm:t>
        <a:bodyPr/>
        <a:lstStyle/>
        <a:p>
          <a:r>
            <a:rPr lang="en-US" sz="3000" dirty="0"/>
            <a:t>Stainless steel filter mesh</a:t>
          </a:r>
        </a:p>
      </dgm:t>
    </dgm:pt>
    <dgm:pt modelId="{99CC482F-BD9B-4885-AFDF-1A10FC5EDFC8}" type="parTrans" cxnId="{0EA2C8AB-255A-4C56-AF01-9FFAC5AE3EF9}">
      <dgm:prSet/>
      <dgm:spPr/>
      <dgm:t>
        <a:bodyPr/>
        <a:lstStyle/>
        <a:p>
          <a:endParaRPr lang="en-US"/>
        </a:p>
      </dgm:t>
    </dgm:pt>
    <dgm:pt modelId="{08B42728-3C55-4CCE-AA51-05D4512A44CC}" type="sibTrans" cxnId="{0EA2C8AB-255A-4C56-AF01-9FFAC5AE3EF9}">
      <dgm:prSet/>
      <dgm:spPr/>
      <dgm:t>
        <a:bodyPr/>
        <a:lstStyle/>
        <a:p>
          <a:endParaRPr lang="en-US"/>
        </a:p>
      </dgm:t>
    </dgm:pt>
    <dgm:pt modelId="{37771D74-36A7-4B53-B9CB-E224EF5D724F}">
      <dgm:prSet phldrT="[Text]" custT="1"/>
      <dgm:spPr/>
      <dgm:t>
        <a:bodyPr/>
        <a:lstStyle/>
        <a:p>
          <a:r>
            <a:rPr lang="en-US" sz="3000" dirty="0"/>
            <a:t>Backwashed to clean</a:t>
          </a:r>
        </a:p>
      </dgm:t>
    </dgm:pt>
    <dgm:pt modelId="{09986447-270E-457D-92E7-3362E02D4B4A}" type="parTrans" cxnId="{7663EF3D-A9C3-4442-8478-84F5C49AC00C}">
      <dgm:prSet/>
      <dgm:spPr/>
      <dgm:t>
        <a:bodyPr/>
        <a:lstStyle/>
        <a:p>
          <a:endParaRPr lang="en-US"/>
        </a:p>
      </dgm:t>
    </dgm:pt>
    <dgm:pt modelId="{FC47C1BF-78D9-4524-9CE6-D063DF6FE030}" type="sibTrans" cxnId="{7663EF3D-A9C3-4442-8478-84F5C49AC00C}">
      <dgm:prSet/>
      <dgm:spPr/>
      <dgm:t>
        <a:bodyPr/>
        <a:lstStyle/>
        <a:p>
          <a:endParaRPr lang="en-US"/>
        </a:p>
      </dgm:t>
    </dgm:pt>
    <dgm:pt modelId="{32FDE192-39D6-40DF-A755-587AAC6271E9}">
      <dgm:prSet phldrT="[Text]" custT="1"/>
      <dgm:spPr/>
      <dgm:t>
        <a:bodyPr/>
        <a:lstStyle/>
        <a:p>
          <a:r>
            <a:rPr lang="en-US" sz="3000" dirty="0"/>
            <a:t>Change oil twice per year</a:t>
          </a:r>
        </a:p>
      </dgm:t>
    </dgm:pt>
    <dgm:pt modelId="{11F5FEF0-29D1-4E51-A201-14479E7669A9}" type="parTrans" cxnId="{FAEC0AAB-00E0-4D82-9076-6167D9C2E7FA}">
      <dgm:prSet/>
      <dgm:spPr/>
      <dgm:t>
        <a:bodyPr/>
        <a:lstStyle/>
        <a:p>
          <a:endParaRPr lang="en-US"/>
        </a:p>
      </dgm:t>
    </dgm:pt>
    <dgm:pt modelId="{013EE5B7-2E9C-49A9-ACE3-9202627C324E}" type="sibTrans" cxnId="{FAEC0AAB-00E0-4D82-9076-6167D9C2E7FA}">
      <dgm:prSet/>
      <dgm:spPr/>
      <dgm:t>
        <a:bodyPr/>
        <a:lstStyle/>
        <a:p>
          <a:endParaRPr lang="en-US"/>
        </a:p>
      </dgm:t>
    </dgm:pt>
    <dgm:pt modelId="{13B269A1-F1D9-49DC-AEB6-E9FAFC011410}">
      <dgm:prSet phldrT="[Text]" custT="1"/>
      <dgm:spPr/>
      <dgm:t>
        <a:bodyPr/>
        <a:lstStyle/>
        <a:p>
          <a:r>
            <a:rPr lang="en-US" sz="3000" dirty="0"/>
            <a:t>No filter changes</a:t>
          </a:r>
        </a:p>
      </dgm:t>
    </dgm:pt>
    <dgm:pt modelId="{7DD1725B-2B1B-455E-9731-CC790CD1C329}" type="parTrans" cxnId="{F25BD78F-1FC2-4EC7-8452-B3E5B3E090CB}">
      <dgm:prSet/>
      <dgm:spPr/>
      <dgm:t>
        <a:bodyPr/>
        <a:lstStyle/>
        <a:p>
          <a:endParaRPr lang="en-US"/>
        </a:p>
      </dgm:t>
    </dgm:pt>
    <dgm:pt modelId="{50F6D7F2-5F17-4BD5-8291-F2ADA5433841}" type="sibTrans" cxnId="{F25BD78F-1FC2-4EC7-8452-B3E5B3E090CB}">
      <dgm:prSet/>
      <dgm:spPr/>
      <dgm:t>
        <a:bodyPr/>
        <a:lstStyle/>
        <a:p>
          <a:endParaRPr lang="en-US"/>
        </a:p>
      </dgm:t>
    </dgm:pt>
    <dgm:pt modelId="{DEA89BC4-3DD0-46E6-A0CE-4E526AE5838D}">
      <dgm:prSet phldrT="[Text]" custT="1"/>
      <dgm:spPr/>
      <dgm:t>
        <a:bodyPr/>
        <a:lstStyle/>
        <a:p>
          <a:r>
            <a:rPr lang="en-US" sz="3000" dirty="0"/>
            <a:t>Higher filtration efficiency (should increase oil life)</a:t>
          </a:r>
        </a:p>
      </dgm:t>
    </dgm:pt>
    <dgm:pt modelId="{757343B4-228F-4737-BFB9-C8B6C5373013}" type="parTrans" cxnId="{478DE5ED-0C3B-4BBC-AE18-B49700EF4AF1}">
      <dgm:prSet/>
      <dgm:spPr/>
      <dgm:t>
        <a:bodyPr/>
        <a:lstStyle/>
        <a:p>
          <a:endParaRPr lang="en-US"/>
        </a:p>
      </dgm:t>
    </dgm:pt>
    <dgm:pt modelId="{3BDB6B22-6260-4A3E-971B-BF3F65486320}" type="sibTrans" cxnId="{478DE5ED-0C3B-4BBC-AE18-B49700EF4AF1}">
      <dgm:prSet/>
      <dgm:spPr/>
      <dgm:t>
        <a:bodyPr/>
        <a:lstStyle/>
        <a:p>
          <a:endParaRPr lang="en-US"/>
        </a:p>
      </dgm:t>
    </dgm:pt>
    <dgm:pt modelId="{4264D3D2-3751-47DD-B0D5-3FDDB2E01A0B}" type="pres">
      <dgm:prSet presAssocID="{5D88E74A-E6CE-4152-8BD4-885183C94FEF}" presName="Name0" presStyleCnt="0">
        <dgm:presLayoutVars>
          <dgm:dir/>
          <dgm:animLvl val="lvl"/>
          <dgm:resizeHandles val="exact"/>
        </dgm:presLayoutVars>
      </dgm:prSet>
      <dgm:spPr/>
    </dgm:pt>
    <dgm:pt modelId="{19D18D04-8F16-4548-9A81-1CCA1777C837}" type="pres">
      <dgm:prSet presAssocID="{4AA77113-C019-42C2-A769-E16BF3BDCC2D}" presName="composite" presStyleCnt="0"/>
      <dgm:spPr/>
    </dgm:pt>
    <dgm:pt modelId="{59A66559-0D72-4B9F-8572-512C3E514047}" type="pres">
      <dgm:prSet presAssocID="{4AA77113-C019-42C2-A769-E16BF3BDCC2D}" presName="parTx" presStyleLbl="alignNode1" presStyleIdx="0" presStyleCnt="2" custScaleY="69532" custLinFactNeighborY="-3236">
        <dgm:presLayoutVars>
          <dgm:chMax val="0"/>
          <dgm:chPref val="0"/>
          <dgm:bulletEnabled val="1"/>
        </dgm:presLayoutVars>
      </dgm:prSet>
      <dgm:spPr/>
    </dgm:pt>
    <dgm:pt modelId="{DD456700-4CCA-4FC7-A153-9B49E344D5FE}" type="pres">
      <dgm:prSet presAssocID="{4AA77113-C019-42C2-A769-E16BF3BDCC2D}" presName="desTx" presStyleLbl="alignAccFollowNode1" presStyleIdx="0" presStyleCnt="2" custLinFactNeighborY="2260">
        <dgm:presLayoutVars>
          <dgm:bulletEnabled val="1"/>
        </dgm:presLayoutVars>
      </dgm:prSet>
      <dgm:spPr/>
    </dgm:pt>
    <dgm:pt modelId="{DF2FBE91-2C0C-47B3-B8E7-BFDF00C5C77E}" type="pres">
      <dgm:prSet presAssocID="{7E77F8FB-4C6B-4BC4-BEAC-A92DB328006C}" presName="space" presStyleCnt="0"/>
      <dgm:spPr/>
    </dgm:pt>
    <dgm:pt modelId="{6118CE99-FEC9-44A3-8F82-0818D8049D4F}" type="pres">
      <dgm:prSet presAssocID="{89708FFF-8857-4A20-A372-DFCCEDD33BB2}" presName="composite" presStyleCnt="0"/>
      <dgm:spPr/>
    </dgm:pt>
    <dgm:pt modelId="{641E0DDE-BD13-4D3E-A675-1882CC7CD3EF}" type="pres">
      <dgm:prSet presAssocID="{89708FFF-8857-4A20-A372-DFCCEDD33BB2}" presName="parTx" presStyleLbl="alignNode1" presStyleIdx="1" presStyleCnt="2" custScaleY="83292">
        <dgm:presLayoutVars>
          <dgm:chMax val="0"/>
          <dgm:chPref val="0"/>
          <dgm:bulletEnabled val="1"/>
        </dgm:presLayoutVars>
      </dgm:prSet>
      <dgm:spPr/>
    </dgm:pt>
    <dgm:pt modelId="{A31ACADA-9864-4B9D-9486-05255F9FF744}" type="pres">
      <dgm:prSet presAssocID="{89708FFF-8857-4A20-A372-DFCCEDD33BB2}" presName="desTx" presStyleLbl="alignAccFollowNode1" presStyleIdx="1" presStyleCnt="2">
        <dgm:presLayoutVars>
          <dgm:bulletEnabled val="1"/>
        </dgm:presLayoutVars>
      </dgm:prSet>
      <dgm:spPr/>
    </dgm:pt>
  </dgm:ptLst>
  <dgm:cxnLst>
    <dgm:cxn modelId="{5034FD0B-24D7-44C7-BA37-AE523E358408}" type="presOf" srcId="{32FDE192-39D6-40DF-A755-587AAC6271E9}" destId="{DD456700-4CCA-4FC7-A153-9B49E344D5FE}" srcOrd="0" destOrd="2" presId="urn:microsoft.com/office/officeart/2005/8/layout/hList1"/>
    <dgm:cxn modelId="{5519283D-5A4B-4EEB-9371-5C3B2DF7812D}" type="presOf" srcId="{FF4C1767-92E5-4946-B6A0-021127AB359B}" destId="{DD456700-4CCA-4FC7-A153-9B49E344D5FE}" srcOrd="0" destOrd="0" presId="urn:microsoft.com/office/officeart/2005/8/layout/hList1"/>
    <dgm:cxn modelId="{7663EF3D-A9C3-4442-8478-84F5C49AC00C}" srcId="{89708FFF-8857-4A20-A372-DFCCEDD33BB2}" destId="{37771D74-36A7-4B53-B9CB-E224EF5D724F}" srcOrd="1" destOrd="0" parTransId="{09986447-270E-457D-92E7-3362E02D4B4A}" sibTransId="{FC47C1BF-78D9-4524-9CE6-D063DF6FE030}"/>
    <dgm:cxn modelId="{5816613F-41C3-4AED-BF6F-BC0D8DDD30BA}" type="presOf" srcId="{4AA77113-C019-42C2-A769-E16BF3BDCC2D}" destId="{59A66559-0D72-4B9F-8572-512C3E514047}" srcOrd="0" destOrd="0" presId="urn:microsoft.com/office/officeart/2005/8/layout/hList1"/>
    <dgm:cxn modelId="{9E1FCE60-9934-4320-9308-BE931668708A}" srcId="{4AA77113-C019-42C2-A769-E16BF3BDCC2D}" destId="{FF4C1767-92E5-4946-B6A0-021127AB359B}" srcOrd="0" destOrd="0" parTransId="{D02416B6-FA96-436F-BC61-2C895666AB75}" sibTransId="{3B4B7CAE-DA4D-4BD0-B8B9-FAAA67A8922C}"/>
    <dgm:cxn modelId="{FB782B47-ACC6-4393-806F-439AB05C1800}" srcId="{4AA77113-C019-42C2-A769-E16BF3BDCC2D}" destId="{3E9898F1-C9B1-4951-8998-5662362BBCDA}" srcOrd="1" destOrd="0" parTransId="{A99C36CE-B532-475D-9F6F-46053B50114C}" sibTransId="{A02F731B-57B8-4A8B-B8B2-5CB94E6A2819}"/>
    <dgm:cxn modelId="{49EF6269-698A-4103-9018-93C769BC1E55}" srcId="{5D88E74A-E6CE-4152-8BD4-885183C94FEF}" destId="{89708FFF-8857-4A20-A372-DFCCEDD33BB2}" srcOrd="1" destOrd="0" parTransId="{FD9C7E97-C8AC-4B46-BE6E-01EA4FF44B16}" sibTransId="{12745A41-94E3-4A24-9A69-490E03579F50}"/>
    <dgm:cxn modelId="{56822371-9A75-4549-BAE7-A7B8E79E9202}" type="presOf" srcId="{13B269A1-F1D9-49DC-AEB6-E9FAFC011410}" destId="{A31ACADA-9864-4B9D-9486-05255F9FF744}" srcOrd="0" destOrd="2" presId="urn:microsoft.com/office/officeart/2005/8/layout/hList1"/>
    <dgm:cxn modelId="{F25BD78F-1FC2-4EC7-8452-B3E5B3E090CB}" srcId="{89708FFF-8857-4A20-A372-DFCCEDD33BB2}" destId="{13B269A1-F1D9-49DC-AEB6-E9FAFC011410}" srcOrd="2" destOrd="0" parTransId="{7DD1725B-2B1B-455E-9731-CC790CD1C329}" sibTransId="{50F6D7F2-5F17-4BD5-8291-F2ADA5433841}"/>
    <dgm:cxn modelId="{E05F0B90-5675-4B91-B108-4A25E0A473D2}" type="presOf" srcId="{5D88E74A-E6CE-4152-8BD4-885183C94FEF}" destId="{4264D3D2-3751-47DD-B0D5-3FDDB2E01A0B}" srcOrd="0" destOrd="0" presId="urn:microsoft.com/office/officeart/2005/8/layout/hList1"/>
    <dgm:cxn modelId="{FAEC0AAB-00E0-4D82-9076-6167D9C2E7FA}" srcId="{4AA77113-C019-42C2-A769-E16BF3BDCC2D}" destId="{32FDE192-39D6-40DF-A755-587AAC6271E9}" srcOrd="2" destOrd="0" parTransId="{11F5FEF0-29D1-4E51-A201-14479E7669A9}" sibTransId="{013EE5B7-2E9C-49A9-ACE3-9202627C324E}"/>
    <dgm:cxn modelId="{26C621AB-1D6A-4AD7-B2C0-E34E7FD61857}" type="presOf" srcId="{A401FDCD-17CF-4D58-8C0F-FFD4D68CA637}" destId="{A31ACADA-9864-4B9D-9486-05255F9FF744}" srcOrd="0" destOrd="0" presId="urn:microsoft.com/office/officeart/2005/8/layout/hList1"/>
    <dgm:cxn modelId="{0EA2C8AB-255A-4C56-AF01-9FFAC5AE3EF9}" srcId="{89708FFF-8857-4A20-A372-DFCCEDD33BB2}" destId="{A401FDCD-17CF-4D58-8C0F-FFD4D68CA637}" srcOrd="0" destOrd="0" parTransId="{99CC482F-BD9B-4885-AFDF-1A10FC5EDFC8}" sibTransId="{08B42728-3C55-4CCE-AA51-05D4512A44CC}"/>
    <dgm:cxn modelId="{8CCBE6CA-A504-471B-9A6C-8152851D38C1}" type="presOf" srcId="{DEA89BC4-3DD0-46E6-A0CE-4E526AE5838D}" destId="{A31ACADA-9864-4B9D-9486-05255F9FF744}" srcOrd="0" destOrd="3" presId="urn:microsoft.com/office/officeart/2005/8/layout/hList1"/>
    <dgm:cxn modelId="{099458CB-97C7-452A-8511-8471F9962F9B}" type="presOf" srcId="{89708FFF-8857-4A20-A372-DFCCEDD33BB2}" destId="{641E0DDE-BD13-4D3E-A675-1882CC7CD3EF}" srcOrd="0" destOrd="0" presId="urn:microsoft.com/office/officeart/2005/8/layout/hList1"/>
    <dgm:cxn modelId="{44A5A2DF-F367-48C1-9718-902A17798D1A}" type="presOf" srcId="{37771D74-36A7-4B53-B9CB-E224EF5D724F}" destId="{A31ACADA-9864-4B9D-9486-05255F9FF744}" srcOrd="0" destOrd="1" presId="urn:microsoft.com/office/officeart/2005/8/layout/hList1"/>
    <dgm:cxn modelId="{C6B698E7-8440-4F15-868A-E5E20F4C1D5E}" type="presOf" srcId="{3E9898F1-C9B1-4951-8998-5662362BBCDA}" destId="{DD456700-4CCA-4FC7-A153-9B49E344D5FE}" srcOrd="0" destOrd="1" presId="urn:microsoft.com/office/officeart/2005/8/layout/hList1"/>
    <dgm:cxn modelId="{478DE5ED-0C3B-4BBC-AE18-B49700EF4AF1}" srcId="{89708FFF-8857-4A20-A372-DFCCEDD33BB2}" destId="{DEA89BC4-3DD0-46E6-A0CE-4E526AE5838D}" srcOrd="3" destOrd="0" parTransId="{757343B4-228F-4737-BFB9-C8B6C5373013}" sibTransId="{3BDB6B22-6260-4A3E-971B-BF3F65486320}"/>
    <dgm:cxn modelId="{FEBF0BFA-1910-4A60-83B1-48426BC288D6}" srcId="{5D88E74A-E6CE-4152-8BD4-885183C94FEF}" destId="{4AA77113-C019-42C2-A769-E16BF3BDCC2D}" srcOrd="0" destOrd="0" parTransId="{F980D5D1-2F71-403E-9DC3-B217C15594D1}" sibTransId="{7E77F8FB-4C6B-4BC4-BEAC-A92DB328006C}"/>
    <dgm:cxn modelId="{21B6A450-F704-4E63-B076-971466A542D7}" type="presParOf" srcId="{4264D3D2-3751-47DD-B0D5-3FDDB2E01A0B}" destId="{19D18D04-8F16-4548-9A81-1CCA1777C837}" srcOrd="0" destOrd="0" presId="urn:microsoft.com/office/officeart/2005/8/layout/hList1"/>
    <dgm:cxn modelId="{93B4D1A9-BACF-4ECA-AB13-635E755CF2BC}" type="presParOf" srcId="{19D18D04-8F16-4548-9A81-1CCA1777C837}" destId="{59A66559-0D72-4B9F-8572-512C3E514047}" srcOrd="0" destOrd="0" presId="urn:microsoft.com/office/officeart/2005/8/layout/hList1"/>
    <dgm:cxn modelId="{790B8150-324E-4CF2-A114-E136F0299D44}" type="presParOf" srcId="{19D18D04-8F16-4548-9A81-1CCA1777C837}" destId="{DD456700-4CCA-4FC7-A153-9B49E344D5FE}" srcOrd="1" destOrd="0" presId="urn:microsoft.com/office/officeart/2005/8/layout/hList1"/>
    <dgm:cxn modelId="{E8B1F6B3-90A2-4AAF-8FAB-3F7C54AEDECB}" type="presParOf" srcId="{4264D3D2-3751-47DD-B0D5-3FDDB2E01A0B}" destId="{DF2FBE91-2C0C-47B3-B8E7-BFDF00C5C77E}" srcOrd="1" destOrd="0" presId="urn:microsoft.com/office/officeart/2005/8/layout/hList1"/>
    <dgm:cxn modelId="{E7421C07-4C1F-4444-AB5F-192492BC585C}" type="presParOf" srcId="{4264D3D2-3751-47DD-B0D5-3FDDB2E01A0B}" destId="{6118CE99-FEC9-44A3-8F82-0818D8049D4F}" srcOrd="2" destOrd="0" presId="urn:microsoft.com/office/officeart/2005/8/layout/hList1"/>
    <dgm:cxn modelId="{68186FD5-B0BE-46EE-90BF-985DF9497E37}" type="presParOf" srcId="{6118CE99-FEC9-44A3-8F82-0818D8049D4F}" destId="{641E0DDE-BD13-4D3E-A675-1882CC7CD3EF}" srcOrd="0" destOrd="0" presId="urn:microsoft.com/office/officeart/2005/8/layout/hList1"/>
    <dgm:cxn modelId="{7E958BC2-A497-4CB7-A550-D3AEB45BF599}" type="presParOf" srcId="{6118CE99-FEC9-44A3-8F82-0818D8049D4F}" destId="{A31ACADA-9864-4B9D-9486-05255F9FF744}"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A66559-0D72-4B9F-8572-512C3E514047}">
      <dsp:nvSpPr>
        <dsp:cNvPr id="0" name=""/>
        <dsp:cNvSpPr/>
      </dsp:nvSpPr>
      <dsp:spPr>
        <a:xfrm>
          <a:off x="49" y="444158"/>
          <a:ext cx="4700141" cy="1091282"/>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1376" tIns="195072" rIns="341376" bIns="195072" numCol="1" spcCol="1270" anchor="ctr" anchorCtr="0">
          <a:noAutofit/>
        </a:bodyPr>
        <a:lstStyle/>
        <a:p>
          <a:pPr marL="0" lvl="0" indent="0" algn="ctr" defTabSz="2133600">
            <a:lnSpc>
              <a:spcPct val="90000"/>
            </a:lnSpc>
            <a:spcBef>
              <a:spcPct val="0"/>
            </a:spcBef>
            <a:spcAft>
              <a:spcPct val="35000"/>
            </a:spcAft>
            <a:buNone/>
          </a:pPr>
          <a:r>
            <a:rPr lang="en-US" sz="4800" kern="1200" dirty="0"/>
            <a:t>“Standard”</a:t>
          </a:r>
        </a:p>
      </dsp:txBody>
      <dsp:txXfrm>
        <a:off x="49" y="444158"/>
        <a:ext cx="4700141" cy="1091282"/>
      </dsp:txXfrm>
    </dsp:sp>
    <dsp:sp modelId="{DD456700-4CCA-4FC7-A153-9B49E344D5FE}">
      <dsp:nvSpPr>
        <dsp:cNvPr id="0" name=""/>
        <dsp:cNvSpPr/>
      </dsp:nvSpPr>
      <dsp:spPr>
        <a:xfrm>
          <a:off x="49" y="1410662"/>
          <a:ext cx="4700141" cy="2810880"/>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0020" tIns="160020" rIns="213360" bIns="240030" numCol="1" spcCol="1270" anchor="t" anchorCtr="0">
          <a:noAutofit/>
        </a:bodyPr>
        <a:lstStyle/>
        <a:p>
          <a:pPr marL="285750" lvl="1" indent="-285750" algn="l" defTabSz="1333500">
            <a:lnSpc>
              <a:spcPct val="90000"/>
            </a:lnSpc>
            <a:spcBef>
              <a:spcPct val="0"/>
            </a:spcBef>
            <a:spcAft>
              <a:spcPct val="15000"/>
            </a:spcAft>
            <a:buChar char="•"/>
          </a:pPr>
          <a:r>
            <a:rPr lang="en-US" sz="3000" kern="1200" dirty="0"/>
            <a:t>Paper cartridge filters</a:t>
          </a:r>
        </a:p>
        <a:p>
          <a:pPr marL="285750" lvl="1" indent="-285750" algn="l" defTabSz="1333500">
            <a:lnSpc>
              <a:spcPct val="90000"/>
            </a:lnSpc>
            <a:spcBef>
              <a:spcPct val="0"/>
            </a:spcBef>
            <a:spcAft>
              <a:spcPct val="15000"/>
            </a:spcAft>
            <a:buChar char="•"/>
          </a:pPr>
          <a:r>
            <a:rPr lang="en-US" sz="3000" kern="1200" dirty="0"/>
            <a:t>Change filters four times per year</a:t>
          </a:r>
        </a:p>
        <a:p>
          <a:pPr marL="285750" lvl="1" indent="-285750" algn="l" defTabSz="1333500">
            <a:lnSpc>
              <a:spcPct val="90000"/>
            </a:lnSpc>
            <a:spcBef>
              <a:spcPct val="0"/>
            </a:spcBef>
            <a:spcAft>
              <a:spcPct val="15000"/>
            </a:spcAft>
            <a:buChar char="•"/>
          </a:pPr>
          <a:r>
            <a:rPr lang="en-US" sz="3000" kern="1200" dirty="0"/>
            <a:t>Change oil twice per year</a:t>
          </a:r>
        </a:p>
      </dsp:txBody>
      <dsp:txXfrm>
        <a:off x="49" y="1410662"/>
        <a:ext cx="4700141" cy="2810880"/>
      </dsp:txXfrm>
    </dsp:sp>
    <dsp:sp modelId="{641E0DDE-BD13-4D3E-A675-1882CC7CD3EF}">
      <dsp:nvSpPr>
        <dsp:cNvPr id="0" name=""/>
        <dsp:cNvSpPr/>
      </dsp:nvSpPr>
      <dsp:spPr>
        <a:xfrm>
          <a:off x="5358209" y="441913"/>
          <a:ext cx="4700141" cy="1065080"/>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1376" tIns="195072" rIns="341376" bIns="195072" numCol="1" spcCol="1270" anchor="ctr" anchorCtr="0">
          <a:noAutofit/>
        </a:bodyPr>
        <a:lstStyle/>
        <a:p>
          <a:pPr marL="0" lvl="0" indent="0" algn="ctr" defTabSz="2133600">
            <a:lnSpc>
              <a:spcPct val="90000"/>
            </a:lnSpc>
            <a:spcBef>
              <a:spcPct val="0"/>
            </a:spcBef>
            <a:spcAft>
              <a:spcPct val="35000"/>
            </a:spcAft>
            <a:buNone/>
          </a:pPr>
          <a:r>
            <a:rPr lang="en-US" sz="4800" kern="1200" dirty="0"/>
            <a:t>“Self-Cleaning”</a:t>
          </a:r>
        </a:p>
      </dsp:txBody>
      <dsp:txXfrm>
        <a:off x="5358209" y="441913"/>
        <a:ext cx="4700141" cy="1065080"/>
      </dsp:txXfrm>
    </dsp:sp>
    <dsp:sp modelId="{A31ACADA-9864-4B9D-9486-05255F9FF744}">
      <dsp:nvSpPr>
        <dsp:cNvPr id="0" name=""/>
        <dsp:cNvSpPr/>
      </dsp:nvSpPr>
      <dsp:spPr>
        <a:xfrm>
          <a:off x="5358209" y="1400169"/>
          <a:ext cx="4700141" cy="2810880"/>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0020" tIns="160020" rIns="213360" bIns="240030" numCol="1" spcCol="1270" anchor="t" anchorCtr="0">
          <a:noAutofit/>
        </a:bodyPr>
        <a:lstStyle/>
        <a:p>
          <a:pPr marL="285750" lvl="1" indent="-285750" algn="l" defTabSz="1333500">
            <a:lnSpc>
              <a:spcPct val="90000"/>
            </a:lnSpc>
            <a:spcBef>
              <a:spcPct val="0"/>
            </a:spcBef>
            <a:spcAft>
              <a:spcPct val="15000"/>
            </a:spcAft>
            <a:buChar char="•"/>
          </a:pPr>
          <a:r>
            <a:rPr lang="en-US" sz="3000" kern="1200" dirty="0"/>
            <a:t>Stainless steel filter mesh</a:t>
          </a:r>
        </a:p>
        <a:p>
          <a:pPr marL="285750" lvl="1" indent="-285750" algn="l" defTabSz="1333500">
            <a:lnSpc>
              <a:spcPct val="90000"/>
            </a:lnSpc>
            <a:spcBef>
              <a:spcPct val="0"/>
            </a:spcBef>
            <a:spcAft>
              <a:spcPct val="15000"/>
            </a:spcAft>
            <a:buChar char="•"/>
          </a:pPr>
          <a:r>
            <a:rPr lang="en-US" sz="3000" kern="1200" dirty="0"/>
            <a:t>Backwashed to clean</a:t>
          </a:r>
        </a:p>
        <a:p>
          <a:pPr marL="285750" lvl="1" indent="-285750" algn="l" defTabSz="1333500">
            <a:lnSpc>
              <a:spcPct val="90000"/>
            </a:lnSpc>
            <a:spcBef>
              <a:spcPct val="0"/>
            </a:spcBef>
            <a:spcAft>
              <a:spcPct val="15000"/>
            </a:spcAft>
            <a:buChar char="•"/>
          </a:pPr>
          <a:r>
            <a:rPr lang="en-US" sz="3000" kern="1200" dirty="0"/>
            <a:t>No filter changes</a:t>
          </a:r>
        </a:p>
        <a:p>
          <a:pPr marL="285750" lvl="1" indent="-285750" algn="l" defTabSz="1333500">
            <a:lnSpc>
              <a:spcPct val="90000"/>
            </a:lnSpc>
            <a:spcBef>
              <a:spcPct val="0"/>
            </a:spcBef>
            <a:spcAft>
              <a:spcPct val="15000"/>
            </a:spcAft>
            <a:buChar char="•"/>
          </a:pPr>
          <a:r>
            <a:rPr lang="en-US" sz="3000" kern="1200" dirty="0"/>
            <a:t>Higher filtration efficiency (should increase oil life)</a:t>
          </a:r>
        </a:p>
      </dsp:txBody>
      <dsp:txXfrm>
        <a:off x="5358209" y="1400169"/>
        <a:ext cx="4700141" cy="281088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77EB65-7773-4AE4-A4AD-FDBFD823D46F}" type="datetimeFigureOut">
              <a:rPr lang="en-US" smtClean="0"/>
              <a:t>11/22/2017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198908-2088-48AB-8E5E-AF12DB1244BC}" type="slidenum">
              <a:rPr lang="en-US" smtClean="0"/>
              <a:t>‹#›</a:t>
            </a:fld>
            <a:endParaRPr lang="en-US"/>
          </a:p>
        </p:txBody>
      </p:sp>
    </p:spTree>
    <p:extLst>
      <p:ext uri="{BB962C8B-B14F-4D97-AF65-F5344CB8AC3E}">
        <p14:creationId xmlns:p14="http://schemas.microsoft.com/office/powerpoint/2010/main" val="42578345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21FBF6-6BDF-4412-9024-3793459D8532}" type="slidenum">
              <a:rPr lang="en-US" smtClean="0"/>
              <a:t>2</a:t>
            </a:fld>
            <a:endParaRPr lang="en-US"/>
          </a:p>
        </p:txBody>
      </p:sp>
    </p:spTree>
    <p:extLst>
      <p:ext uri="{BB962C8B-B14F-4D97-AF65-F5344CB8AC3E}">
        <p14:creationId xmlns:p14="http://schemas.microsoft.com/office/powerpoint/2010/main" val="1742445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Make</a:t>
            </a:r>
            <a:r>
              <a:rPr lang="en-US" baseline="0" dirty="0"/>
              <a:t> sure to say here that the amount of lubricating oil purchased, the amount recovered for distillation, and the difference (considered combusted in the engine) would all be data inputs as reference units when converting the data to the functional unit basis. However, since what we are presenting in this module is only the LCA-based data collection and results of the oil, a declared unit is used instead, which must later be converted to represent the quantities based on the functional unit.</a:t>
            </a:r>
            <a:endParaRPr lang="en-US" dirty="0"/>
          </a:p>
        </p:txBody>
      </p:sp>
      <p:sp>
        <p:nvSpPr>
          <p:cNvPr id="4" name="Slide Number Placeholder 3"/>
          <p:cNvSpPr>
            <a:spLocks noGrp="1"/>
          </p:cNvSpPr>
          <p:nvPr>
            <p:ph type="sldNum" sz="quarter" idx="10"/>
          </p:nvPr>
        </p:nvSpPr>
        <p:spPr/>
        <p:txBody>
          <a:bodyPr/>
          <a:lstStyle/>
          <a:p>
            <a:fld id="{61198908-2088-48AB-8E5E-AF12DB1244BC}" type="slidenum">
              <a:rPr lang="en-US" smtClean="0"/>
              <a:t>12</a:t>
            </a:fld>
            <a:endParaRPr lang="en-US"/>
          </a:p>
        </p:txBody>
      </p:sp>
    </p:spTree>
    <p:extLst>
      <p:ext uri="{BB962C8B-B14F-4D97-AF65-F5344CB8AC3E}">
        <p14:creationId xmlns:p14="http://schemas.microsoft.com/office/powerpoint/2010/main" val="23145524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1"/>
                </a:solidFill>
              </a:defRPr>
            </a:lvl1pPr>
          </a:lstStyle>
          <a:p>
            <a:r>
              <a:rPr lang="en-US"/>
              <a:t>11/2017</a:t>
            </a:r>
            <a:endParaRPr lang="en-US" dirty="0"/>
          </a:p>
        </p:txBody>
      </p:sp>
      <p:sp>
        <p:nvSpPr>
          <p:cNvPr id="5" name="Footer Placeholder 4"/>
          <p:cNvSpPr>
            <a:spLocks noGrp="1"/>
          </p:cNvSpPr>
          <p:nvPr>
            <p:ph type="ftr" sz="quarter" idx="11"/>
          </p:nvPr>
        </p:nvSpPr>
        <p:spPr/>
        <p:txBody>
          <a:bodyPr/>
          <a:lstStyle>
            <a:lvl1pPr>
              <a:defRPr>
                <a:solidFill>
                  <a:schemeClr val="tx1"/>
                </a:solidFill>
              </a:defRPr>
            </a:lvl1pPr>
          </a:lstStyle>
          <a:p>
            <a:r>
              <a:rPr lang="en-US"/>
              <a:t>LCA Module </a:t>
            </a:r>
            <a:r>
              <a:rPr lang="el-GR"/>
              <a:t>τ5</a:t>
            </a:r>
            <a:endParaRPr lang="en-US"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0A514951-337F-4C55-96DD-3945EF272A02}"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1967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11/2017</a:t>
            </a:r>
          </a:p>
        </p:txBody>
      </p:sp>
      <p:sp>
        <p:nvSpPr>
          <p:cNvPr id="5" name="Footer Placeholder 4"/>
          <p:cNvSpPr>
            <a:spLocks noGrp="1"/>
          </p:cNvSpPr>
          <p:nvPr>
            <p:ph type="ftr" sz="quarter" idx="11"/>
          </p:nvPr>
        </p:nvSpPr>
        <p:spPr/>
        <p:txBody>
          <a:bodyPr/>
          <a:lstStyle/>
          <a:p>
            <a:r>
              <a:rPr lang="en-US"/>
              <a:t>LCA Module </a:t>
            </a:r>
            <a:r>
              <a:rPr lang="el-GR"/>
              <a:t>τ5</a:t>
            </a:r>
            <a:endParaRPr lang="en-US"/>
          </a:p>
        </p:txBody>
      </p:sp>
      <p:sp>
        <p:nvSpPr>
          <p:cNvPr id="6" name="Slide Number Placeholder 5"/>
          <p:cNvSpPr>
            <a:spLocks noGrp="1"/>
          </p:cNvSpPr>
          <p:nvPr>
            <p:ph type="sldNum" sz="quarter" idx="12"/>
          </p:nvPr>
        </p:nvSpPr>
        <p:spPr/>
        <p:txBody>
          <a:bodyPr/>
          <a:lstStyle/>
          <a:p>
            <a:fld id="{0A514951-337F-4C55-96DD-3945EF272A02}" type="slidenum">
              <a:rPr lang="en-US" smtClean="0"/>
              <a:t>‹#›</a:t>
            </a:fld>
            <a:endParaRPr lang="en-US"/>
          </a:p>
        </p:txBody>
      </p:sp>
    </p:spTree>
    <p:extLst>
      <p:ext uri="{BB962C8B-B14F-4D97-AF65-F5344CB8AC3E}">
        <p14:creationId xmlns:p14="http://schemas.microsoft.com/office/powerpoint/2010/main" val="28230332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11/2017</a:t>
            </a:r>
          </a:p>
        </p:txBody>
      </p:sp>
      <p:sp>
        <p:nvSpPr>
          <p:cNvPr id="5" name="Footer Placeholder 4"/>
          <p:cNvSpPr>
            <a:spLocks noGrp="1"/>
          </p:cNvSpPr>
          <p:nvPr>
            <p:ph type="ftr" sz="quarter" idx="11"/>
          </p:nvPr>
        </p:nvSpPr>
        <p:spPr/>
        <p:txBody>
          <a:bodyPr/>
          <a:lstStyle/>
          <a:p>
            <a:r>
              <a:rPr lang="en-US"/>
              <a:t>LCA Module </a:t>
            </a:r>
            <a:r>
              <a:rPr lang="el-GR"/>
              <a:t>τ5</a:t>
            </a:r>
            <a:endParaRPr lang="en-US"/>
          </a:p>
        </p:txBody>
      </p:sp>
      <p:sp>
        <p:nvSpPr>
          <p:cNvPr id="6" name="Slide Number Placeholder 5"/>
          <p:cNvSpPr>
            <a:spLocks noGrp="1"/>
          </p:cNvSpPr>
          <p:nvPr>
            <p:ph type="sldNum" sz="quarter" idx="12"/>
          </p:nvPr>
        </p:nvSpPr>
        <p:spPr/>
        <p:txBody>
          <a:bodyPr/>
          <a:lstStyle/>
          <a:p>
            <a:fld id="{0A514951-337F-4C55-96DD-3945EF272A02}" type="slidenum">
              <a:rPr lang="en-US" smtClean="0"/>
              <a:t>‹#›</a:t>
            </a:fld>
            <a:endParaRPr lang="en-US"/>
          </a:p>
        </p:txBody>
      </p:sp>
    </p:spTree>
    <p:extLst>
      <p:ext uri="{BB962C8B-B14F-4D97-AF65-F5344CB8AC3E}">
        <p14:creationId xmlns:p14="http://schemas.microsoft.com/office/powerpoint/2010/main" val="957056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Rectangle 7"/>
          <p:cNvSpPr/>
          <p:nvPr userDrawn="1"/>
        </p:nvSpPr>
        <p:spPr>
          <a:xfrm>
            <a:off x="1097280" y="1624405"/>
            <a:ext cx="10115203" cy="1828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88489" y="275846"/>
            <a:ext cx="10058400" cy="885981"/>
          </a:xfrm>
        </p:spPr>
        <p:txBody>
          <a:bodyPr/>
          <a:lstStyle/>
          <a:p>
            <a:r>
              <a:rPr lang="en-US"/>
              <a:t>Click to edit Master title style</a:t>
            </a:r>
            <a:endParaRPr lang="en-US" dirty="0"/>
          </a:p>
        </p:txBody>
      </p:sp>
      <p:sp>
        <p:nvSpPr>
          <p:cNvPr id="3" name="Content Placeholder 2"/>
          <p:cNvSpPr>
            <a:spLocks noGrp="1"/>
          </p:cNvSpPr>
          <p:nvPr>
            <p:ph idx="1"/>
          </p:nvPr>
        </p:nvSpPr>
        <p:spPr>
          <a:xfrm>
            <a:off x="666974" y="1387737"/>
            <a:ext cx="10058400" cy="46534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solidFill>
                  <a:schemeClr val="tx1"/>
                </a:solidFill>
              </a:defRPr>
            </a:lvl1pPr>
          </a:lstStyle>
          <a:p>
            <a:r>
              <a:rPr lang="en-US"/>
              <a:t>11/2017</a:t>
            </a:r>
            <a:endParaRPr lang="en-US" dirty="0"/>
          </a:p>
        </p:txBody>
      </p:sp>
      <p:sp>
        <p:nvSpPr>
          <p:cNvPr id="5" name="Footer Placeholder 4"/>
          <p:cNvSpPr>
            <a:spLocks noGrp="1"/>
          </p:cNvSpPr>
          <p:nvPr>
            <p:ph type="ftr" sz="quarter" idx="11"/>
          </p:nvPr>
        </p:nvSpPr>
        <p:spPr/>
        <p:txBody>
          <a:bodyPr/>
          <a:lstStyle>
            <a:lvl1pPr>
              <a:defRPr>
                <a:solidFill>
                  <a:schemeClr val="tx1"/>
                </a:solidFill>
              </a:defRPr>
            </a:lvl1pPr>
          </a:lstStyle>
          <a:p>
            <a:r>
              <a:rPr lang="en-US"/>
              <a:t>LCA Module </a:t>
            </a:r>
            <a:r>
              <a:rPr lang="el-GR"/>
              <a:t>τ5</a:t>
            </a:r>
            <a:endParaRPr lang="en-US"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0A514951-337F-4C55-96DD-3945EF272A02}" type="slidenum">
              <a:rPr lang="en-US" smtClean="0"/>
              <a:pPr/>
              <a:t>‹#›</a:t>
            </a:fld>
            <a:endParaRPr lang="en-US" dirty="0"/>
          </a:p>
        </p:txBody>
      </p:sp>
      <p:sp>
        <p:nvSpPr>
          <p:cNvPr id="7" name="Rectangle 6"/>
          <p:cNvSpPr/>
          <p:nvPr userDrawn="1"/>
        </p:nvSpPr>
        <p:spPr>
          <a:xfrm>
            <a:off x="390655" y="286603"/>
            <a:ext cx="11413863" cy="5877837"/>
          </a:xfrm>
          <a:prstGeom prst="rect">
            <a:avLst/>
          </a:prstGeom>
          <a:noFill/>
          <a:ln w="31750">
            <a:solidFill>
              <a:srgbClr val="739A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953756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11/2017</a:t>
            </a:r>
          </a:p>
        </p:txBody>
      </p:sp>
      <p:sp>
        <p:nvSpPr>
          <p:cNvPr id="5" name="Footer Placeholder 4"/>
          <p:cNvSpPr>
            <a:spLocks noGrp="1"/>
          </p:cNvSpPr>
          <p:nvPr>
            <p:ph type="ftr" sz="quarter" idx="11"/>
          </p:nvPr>
        </p:nvSpPr>
        <p:spPr/>
        <p:txBody>
          <a:bodyPr/>
          <a:lstStyle/>
          <a:p>
            <a:r>
              <a:rPr lang="en-US"/>
              <a:t>LCA Module </a:t>
            </a:r>
            <a:r>
              <a:rPr lang="el-GR"/>
              <a:t>τ5</a:t>
            </a:r>
            <a:endParaRPr lang="en-US"/>
          </a:p>
        </p:txBody>
      </p:sp>
      <p:sp>
        <p:nvSpPr>
          <p:cNvPr id="6" name="Slide Number Placeholder 5"/>
          <p:cNvSpPr>
            <a:spLocks noGrp="1"/>
          </p:cNvSpPr>
          <p:nvPr>
            <p:ph type="sldNum" sz="quarter" idx="12"/>
          </p:nvPr>
        </p:nvSpPr>
        <p:spPr/>
        <p:txBody>
          <a:bodyPr/>
          <a:lstStyle/>
          <a:p>
            <a:fld id="{0A514951-337F-4C55-96DD-3945EF272A02}"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9382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a:t>11/2017</a:t>
            </a:r>
          </a:p>
        </p:txBody>
      </p:sp>
      <p:sp>
        <p:nvSpPr>
          <p:cNvPr id="6" name="Footer Placeholder 5"/>
          <p:cNvSpPr>
            <a:spLocks noGrp="1"/>
          </p:cNvSpPr>
          <p:nvPr>
            <p:ph type="ftr" sz="quarter" idx="11"/>
          </p:nvPr>
        </p:nvSpPr>
        <p:spPr/>
        <p:txBody>
          <a:bodyPr/>
          <a:lstStyle/>
          <a:p>
            <a:r>
              <a:rPr lang="en-US"/>
              <a:t>LCA Module </a:t>
            </a:r>
            <a:r>
              <a:rPr lang="el-GR"/>
              <a:t>τ5</a:t>
            </a:r>
            <a:endParaRPr lang="en-US"/>
          </a:p>
        </p:txBody>
      </p:sp>
      <p:sp>
        <p:nvSpPr>
          <p:cNvPr id="7" name="Slide Number Placeholder 6"/>
          <p:cNvSpPr>
            <a:spLocks noGrp="1"/>
          </p:cNvSpPr>
          <p:nvPr>
            <p:ph type="sldNum" sz="quarter" idx="12"/>
          </p:nvPr>
        </p:nvSpPr>
        <p:spPr/>
        <p:txBody>
          <a:bodyPr/>
          <a:lstStyle/>
          <a:p>
            <a:fld id="{0A514951-337F-4C55-96DD-3945EF272A02}" type="slidenum">
              <a:rPr lang="en-US" smtClean="0"/>
              <a:t>‹#›</a:t>
            </a:fld>
            <a:endParaRPr lang="en-US"/>
          </a:p>
        </p:txBody>
      </p:sp>
    </p:spTree>
    <p:extLst>
      <p:ext uri="{BB962C8B-B14F-4D97-AF65-F5344CB8AC3E}">
        <p14:creationId xmlns:p14="http://schemas.microsoft.com/office/powerpoint/2010/main" val="270380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a:t>11/2017</a:t>
            </a:r>
          </a:p>
        </p:txBody>
      </p:sp>
      <p:sp>
        <p:nvSpPr>
          <p:cNvPr id="8" name="Footer Placeholder 7"/>
          <p:cNvSpPr>
            <a:spLocks noGrp="1"/>
          </p:cNvSpPr>
          <p:nvPr>
            <p:ph type="ftr" sz="quarter" idx="11"/>
          </p:nvPr>
        </p:nvSpPr>
        <p:spPr/>
        <p:txBody>
          <a:bodyPr/>
          <a:lstStyle/>
          <a:p>
            <a:r>
              <a:rPr lang="en-US"/>
              <a:t>LCA Module </a:t>
            </a:r>
            <a:r>
              <a:rPr lang="el-GR"/>
              <a:t>τ5</a:t>
            </a:r>
            <a:endParaRPr lang="en-US"/>
          </a:p>
        </p:txBody>
      </p:sp>
      <p:sp>
        <p:nvSpPr>
          <p:cNvPr id="9" name="Slide Number Placeholder 8"/>
          <p:cNvSpPr>
            <a:spLocks noGrp="1"/>
          </p:cNvSpPr>
          <p:nvPr>
            <p:ph type="sldNum" sz="quarter" idx="12"/>
          </p:nvPr>
        </p:nvSpPr>
        <p:spPr/>
        <p:txBody>
          <a:bodyPr/>
          <a:lstStyle/>
          <a:p>
            <a:fld id="{0A514951-337F-4C55-96DD-3945EF272A02}" type="slidenum">
              <a:rPr lang="en-US" smtClean="0"/>
              <a:t>‹#›</a:t>
            </a:fld>
            <a:endParaRPr lang="en-US"/>
          </a:p>
        </p:txBody>
      </p:sp>
    </p:spTree>
    <p:extLst>
      <p:ext uri="{BB962C8B-B14F-4D97-AF65-F5344CB8AC3E}">
        <p14:creationId xmlns:p14="http://schemas.microsoft.com/office/powerpoint/2010/main" val="30678078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n-US"/>
              <a:t>11/2017</a:t>
            </a:r>
          </a:p>
        </p:txBody>
      </p:sp>
      <p:sp>
        <p:nvSpPr>
          <p:cNvPr id="4" name="Footer Placeholder 3"/>
          <p:cNvSpPr>
            <a:spLocks noGrp="1"/>
          </p:cNvSpPr>
          <p:nvPr>
            <p:ph type="ftr" sz="quarter" idx="11"/>
          </p:nvPr>
        </p:nvSpPr>
        <p:spPr/>
        <p:txBody>
          <a:bodyPr/>
          <a:lstStyle/>
          <a:p>
            <a:r>
              <a:rPr lang="en-US"/>
              <a:t>LCA Module </a:t>
            </a:r>
            <a:r>
              <a:rPr lang="el-GR"/>
              <a:t>τ5</a:t>
            </a:r>
            <a:endParaRPr lang="en-US"/>
          </a:p>
        </p:txBody>
      </p:sp>
      <p:sp>
        <p:nvSpPr>
          <p:cNvPr id="5" name="Slide Number Placeholder 4"/>
          <p:cNvSpPr>
            <a:spLocks noGrp="1"/>
          </p:cNvSpPr>
          <p:nvPr>
            <p:ph type="sldNum" sz="quarter" idx="12"/>
          </p:nvPr>
        </p:nvSpPr>
        <p:spPr/>
        <p:txBody>
          <a:bodyPr/>
          <a:lstStyle/>
          <a:p>
            <a:fld id="{0A514951-337F-4C55-96DD-3945EF272A02}" type="slidenum">
              <a:rPr lang="en-US" smtClean="0"/>
              <a:t>‹#›</a:t>
            </a:fld>
            <a:endParaRPr lang="en-US"/>
          </a:p>
        </p:txBody>
      </p:sp>
    </p:spTree>
    <p:extLst>
      <p:ext uri="{BB962C8B-B14F-4D97-AF65-F5344CB8AC3E}">
        <p14:creationId xmlns:p14="http://schemas.microsoft.com/office/powerpoint/2010/main" val="38102317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r>
              <a:rPr lang="en-US"/>
              <a:t>11/2017</a:t>
            </a:r>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US"/>
              <a:t>LCA Module </a:t>
            </a:r>
            <a:r>
              <a:rPr lang="el-GR"/>
              <a:t>τ5</a:t>
            </a:r>
            <a:endParaRPr lang="en-US"/>
          </a:p>
        </p:txBody>
      </p:sp>
      <p:sp>
        <p:nvSpPr>
          <p:cNvPr id="9" name="Slide Number Placeholder 8"/>
          <p:cNvSpPr>
            <a:spLocks noGrp="1"/>
          </p:cNvSpPr>
          <p:nvPr>
            <p:ph type="sldNum" sz="quarter" idx="12"/>
          </p:nvPr>
        </p:nvSpPr>
        <p:spPr/>
        <p:txBody>
          <a:bodyPr/>
          <a:lstStyle/>
          <a:p>
            <a:fld id="{0A514951-337F-4C55-96DD-3945EF272A02}" type="slidenum">
              <a:rPr lang="en-US" smtClean="0"/>
              <a:t>‹#›</a:t>
            </a:fld>
            <a:endParaRPr lang="en-US"/>
          </a:p>
        </p:txBody>
      </p:sp>
    </p:spTree>
    <p:extLst>
      <p:ext uri="{BB962C8B-B14F-4D97-AF65-F5344CB8AC3E}">
        <p14:creationId xmlns:p14="http://schemas.microsoft.com/office/powerpoint/2010/main" val="5060155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r>
              <a:rPr lang="en-US"/>
              <a:t>11/2017</a:t>
            </a:r>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r>
              <a:rPr lang="en-US"/>
              <a:t>LCA Module </a:t>
            </a:r>
            <a:r>
              <a:rPr lang="el-GR"/>
              <a:t>τ5</a:t>
            </a:r>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0A514951-337F-4C55-96DD-3945EF272A02}" type="slidenum">
              <a:rPr lang="en-US" smtClean="0"/>
              <a:t>‹#›</a:t>
            </a:fld>
            <a:endParaRPr lang="en-US"/>
          </a:p>
        </p:txBody>
      </p:sp>
    </p:spTree>
    <p:extLst>
      <p:ext uri="{BB962C8B-B14F-4D97-AF65-F5344CB8AC3E}">
        <p14:creationId xmlns:p14="http://schemas.microsoft.com/office/powerpoint/2010/main" val="40853659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11/2017</a:t>
            </a:r>
          </a:p>
        </p:txBody>
      </p:sp>
      <p:sp>
        <p:nvSpPr>
          <p:cNvPr id="6" name="Footer Placeholder 5"/>
          <p:cNvSpPr>
            <a:spLocks noGrp="1"/>
          </p:cNvSpPr>
          <p:nvPr>
            <p:ph type="ftr" sz="quarter" idx="11"/>
          </p:nvPr>
        </p:nvSpPr>
        <p:spPr/>
        <p:txBody>
          <a:bodyPr/>
          <a:lstStyle/>
          <a:p>
            <a:r>
              <a:rPr lang="en-US"/>
              <a:t>LCA Module </a:t>
            </a:r>
            <a:r>
              <a:rPr lang="el-GR"/>
              <a:t>τ5</a:t>
            </a:r>
            <a:endParaRPr lang="en-US"/>
          </a:p>
        </p:txBody>
      </p:sp>
      <p:sp>
        <p:nvSpPr>
          <p:cNvPr id="7" name="Slide Number Placeholder 6"/>
          <p:cNvSpPr>
            <a:spLocks noGrp="1"/>
          </p:cNvSpPr>
          <p:nvPr>
            <p:ph type="sldNum" sz="quarter" idx="12"/>
          </p:nvPr>
        </p:nvSpPr>
        <p:spPr/>
        <p:txBody>
          <a:bodyPr/>
          <a:lstStyle/>
          <a:p>
            <a:fld id="{0A514951-337F-4C55-96DD-3945EF272A02}" type="slidenum">
              <a:rPr lang="en-US" smtClean="0"/>
              <a:t>‹#›</a:t>
            </a:fld>
            <a:endParaRPr lang="en-US"/>
          </a:p>
        </p:txBody>
      </p:sp>
    </p:spTree>
    <p:extLst>
      <p:ext uri="{BB962C8B-B14F-4D97-AF65-F5344CB8AC3E}">
        <p14:creationId xmlns:p14="http://schemas.microsoft.com/office/powerpoint/2010/main" val="8129943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r>
              <a:rPr lang="en-US"/>
              <a:t>11/2017</a:t>
            </a:r>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n-US"/>
              <a:t>LCA Module </a:t>
            </a:r>
            <a:r>
              <a:rPr lang="el-GR"/>
              <a:t>τ5</a:t>
            </a:r>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0A514951-337F-4C55-96DD-3945EF272A02}"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619831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microsoft.com/office/2007/relationships/media" Target="../media/media1.wma"/><Relationship Id="rId1" Type="http://schemas.openxmlformats.org/officeDocument/2006/relationships/audio" Target="NULL"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wma"/><Relationship Id="rId1" Type="http://schemas.microsoft.com/office/2007/relationships/media" Target="../media/media10.wma"/><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1.wma"/><Relationship Id="rId1" Type="http://schemas.microsoft.com/office/2007/relationships/media" Target="../media/media11.wma"/><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2.wma"/><Relationship Id="rId1" Type="http://schemas.microsoft.com/office/2007/relationships/media" Target="../media/media12.wma"/><Relationship Id="rId6" Type="http://schemas.openxmlformats.org/officeDocument/2006/relationships/image" Target="../media/image1.png"/><Relationship Id="rId5" Type="http://schemas.openxmlformats.org/officeDocument/2006/relationships/image" Target="../media/image11.png"/><Relationship Id="rId4" Type="http://schemas.openxmlformats.org/officeDocument/2006/relationships/notesSlide" Target="../notesSlides/notesSlide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3.wma"/><Relationship Id="rId1" Type="http://schemas.microsoft.com/office/2007/relationships/media" Target="../media/media13.wma"/><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4.wma"/><Relationship Id="rId1" Type="http://schemas.microsoft.com/office/2007/relationships/media" Target="../media/media14.wma"/><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5.wma"/><Relationship Id="rId1" Type="http://schemas.microsoft.com/office/2007/relationships/media" Target="../media/media15.wma"/><Relationship Id="rId5" Type="http://schemas.openxmlformats.org/officeDocument/2006/relationships/image" Target="../media/image1.pn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6.wma"/><Relationship Id="rId1" Type="http://schemas.microsoft.com/office/2007/relationships/media" Target="../media/media16.wma"/><Relationship Id="rId5" Type="http://schemas.openxmlformats.org/officeDocument/2006/relationships/image" Target="../media/image1.png"/><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7.wma"/><Relationship Id="rId1" Type="http://schemas.microsoft.com/office/2007/relationships/media" Target="../media/media17.wma"/><Relationship Id="rId5" Type="http://schemas.openxmlformats.org/officeDocument/2006/relationships/image" Target="../media/image1.png"/><Relationship Id="rId4" Type="http://schemas.openxmlformats.org/officeDocument/2006/relationships/image" Target="../media/image14.tmp"/></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8.wma"/><Relationship Id="rId1" Type="http://schemas.microsoft.com/office/2007/relationships/media" Target="../media/media18.wma"/><Relationship Id="rId5" Type="http://schemas.openxmlformats.org/officeDocument/2006/relationships/image" Target="../media/image1.pn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9.wma"/><Relationship Id="rId1" Type="http://schemas.microsoft.com/office/2007/relationships/media" Target="../media/media19.wma"/><Relationship Id="rId6" Type="http://schemas.openxmlformats.org/officeDocument/2006/relationships/image" Target="../media/image1.png"/><Relationship Id="rId5" Type="http://schemas.openxmlformats.org/officeDocument/2006/relationships/image" Target="../media/image17.jpe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media/media2.wma"/><Relationship Id="rId1" Type="http://schemas.openxmlformats.org/officeDocument/2006/relationships/audio" Target="NULL" TargetMode="External"/><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0.wma"/><Relationship Id="rId1" Type="http://schemas.microsoft.com/office/2007/relationships/media" Target="../media/media20.wma"/><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3.wma"/><Relationship Id="rId1" Type="http://schemas.microsoft.com/office/2007/relationships/media" Target="../media/media3.wma"/><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png"/><Relationship Id="rId2" Type="http://schemas.openxmlformats.org/officeDocument/2006/relationships/audio" Target="../media/media4.wma"/><Relationship Id="rId1" Type="http://schemas.microsoft.com/office/2007/relationships/media" Target="../media/media4.wma"/><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wma"/><Relationship Id="rId1" Type="http://schemas.microsoft.com/office/2007/relationships/media" Target="../media/media5.wma"/><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slideLayout" Target="../slideLayouts/slideLayout2.xml"/><Relationship Id="rId7" Type="http://schemas.openxmlformats.org/officeDocument/2006/relationships/diagramColors" Target="../diagrams/colors1.xml"/><Relationship Id="rId2" Type="http://schemas.openxmlformats.org/officeDocument/2006/relationships/audio" Target="../media/media6.wma"/><Relationship Id="rId1" Type="http://schemas.microsoft.com/office/2007/relationships/media" Target="../media/media6.wma"/><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png"/><Relationship Id="rId2" Type="http://schemas.openxmlformats.org/officeDocument/2006/relationships/audio" Target="../media/media7.wma"/><Relationship Id="rId1" Type="http://schemas.microsoft.com/office/2007/relationships/media" Target="../media/media7.wma"/><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wma"/><Relationship Id="rId1" Type="http://schemas.microsoft.com/office/2007/relationships/media" Target="../media/media8.wma"/><Relationship Id="rId6" Type="http://schemas.openxmlformats.org/officeDocument/2006/relationships/image" Target="../media/image1.png"/><Relationship Id="rId5" Type="http://schemas.openxmlformats.org/officeDocument/2006/relationships/image" Target="../media/image9.jpe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wma"/><Relationship Id="rId1" Type="http://schemas.microsoft.com/office/2007/relationships/media" Target="../media/media9.wma"/><Relationship Id="rId5" Type="http://schemas.openxmlformats.org/officeDocument/2006/relationships/image" Target="../media/image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7000" y="67867"/>
            <a:ext cx="11938000" cy="2171700"/>
          </a:xfrm>
        </p:spPr>
        <p:txBody>
          <a:bodyPr>
            <a:noAutofit/>
          </a:bodyPr>
          <a:lstStyle/>
          <a:p>
            <a:pPr algn="ctr"/>
            <a:r>
              <a:rPr lang="en-US" sz="5800" dirty="0"/>
              <a:t>Welcome to the Life Cycle Assessment (LCA) Learning Module Series</a:t>
            </a:r>
          </a:p>
        </p:txBody>
      </p:sp>
      <p:sp>
        <p:nvSpPr>
          <p:cNvPr id="4" name="Subtitle 2"/>
          <p:cNvSpPr txBox="1">
            <a:spLocks/>
          </p:cNvSpPr>
          <p:nvPr/>
        </p:nvSpPr>
        <p:spPr>
          <a:xfrm>
            <a:off x="1663700" y="2700338"/>
            <a:ext cx="9144000" cy="5508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3200" dirty="0"/>
              <a:t>Liv Haselbach	Quinn Langfitt</a:t>
            </a:r>
          </a:p>
          <a:p>
            <a:endParaRPr lang="en-US" sz="3200" dirty="0"/>
          </a:p>
        </p:txBody>
      </p:sp>
      <p:pic>
        <p:nvPicPr>
          <p:cNvPr id="9" name="Audio 8">
            <a:hlinkClick r:id="" action="ppaction://media"/>
          </p:cNvPr>
          <p:cNvPicPr>
            <a:picLocks noChangeAspect="1"/>
          </p:cNvPicPr>
          <p:nvPr>
            <a:audioFile r:link="rId1"/>
            <p:extLst>
              <p:ext uri="{DAA4B4D4-6D71-4841-9C94-3DE7FCFB9230}">
                <p14:media xmlns:p14="http://schemas.microsoft.com/office/powerpoint/2010/main" r:embed="rId2">
                  <p14:trim st="2328"/>
                </p14:media>
              </p:ext>
            </p:extLst>
          </p:nvPr>
        </p:nvPicPr>
        <p:blipFill>
          <a:blip r:embed="rId4"/>
          <a:stretch>
            <a:fillRect/>
          </a:stretch>
        </p:blipFill>
        <p:spPr>
          <a:xfrm>
            <a:off x="11430000" y="6096000"/>
            <a:ext cx="609600" cy="609600"/>
          </a:xfrm>
          <a:prstGeom prst="rect">
            <a:avLst/>
          </a:prstGeom>
        </p:spPr>
      </p:pic>
      <p:sp>
        <p:nvSpPr>
          <p:cNvPr id="8" name="Subtitle 2"/>
          <p:cNvSpPr txBox="1">
            <a:spLocks/>
          </p:cNvSpPr>
          <p:nvPr/>
        </p:nvSpPr>
        <p:spPr>
          <a:xfrm>
            <a:off x="0" y="5118456"/>
            <a:ext cx="12192000" cy="124073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ctr"/>
            <a:r>
              <a:rPr lang="en-US"/>
              <a:t>Acknowledgements:</a:t>
            </a:r>
          </a:p>
          <a:p>
            <a:pPr algn="ctr"/>
            <a:r>
              <a:rPr lang="en-US"/>
              <a:t>CEST</a:t>
            </a:r>
            <a:r>
              <a:rPr lang="en-US" cap="none"/>
              <a:t>i</a:t>
            </a:r>
            <a:r>
              <a:rPr lang="en-US"/>
              <a:t>CC	Washington State and LAmar Universitıes</a:t>
            </a:r>
            <a:endParaRPr lang="en-US" dirty="0"/>
          </a:p>
        </p:txBody>
      </p:sp>
      <p:sp>
        <p:nvSpPr>
          <p:cNvPr id="10" name="Subtitle 2"/>
          <p:cNvSpPr txBox="1">
            <a:spLocks/>
          </p:cNvSpPr>
          <p:nvPr/>
        </p:nvSpPr>
        <p:spPr>
          <a:xfrm>
            <a:off x="0" y="3977315"/>
            <a:ext cx="12192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solidFill>
                  <a:prstClr val="black"/>
                </a:solidFill>
              </a:rPr>
              <a:t>For current modules email </a:t>
            </a:r>
            <a:r>
              <a:rPr lang="en-US" dirty="0" err="1">
                <a:solidFill>
                  <a:prstClr val="black"/>
                </a:solidFill>
              </a:rPr>
              <a:t>lhaselbach@lamar.edu</a:t>
            </a:r>
            <a:r>
              <a:rPr lang="en-US" dirty="0">
                <a:solidFill>
                  <a:prstClr val="black"/>
                </a:solidFill>
              </a:rPr>
              <a:t> or visit </a:t>
            </a:r>
            <a:r>
              <a:rPr lang="en-US" dirty="0" err="1">
                <a:solidFill>
                  <a:prstClr val="black"/>
                </a:solidFill>
              </a:rPr>
              <a:t>cem.uaf.edu</a:t>
            </a:r>
            <a:r>
              <a:rPr lang="en-US" dirty="0">
                <a:solidFill>
                  <a:prstClr val="black"/>
                </a:solidFill>
              </a:rPr>
              <a:t>/</a:t>
            </a:r>
            <a:r>
              <a:rPr lang="en-US" dirty="0" err="1">
                <a:solidFill>
                  <a:prstClr val="black"/>
                </a:solidFill>
              </a:rPr>
              <a:t>CESTiCC</a:t>
            </a:r>
            <a:r>
              <a:rPr lang="en-US" dirty="0">
                <a:solidFill>
                  <a:prstClr val="black"/>
                </a:solidFill>
              </a:rPr>
              <a:t> or https://engineering.lamar.edu/civil/faculty/haselbach/research.html    </a:t>
            </a:r>
          </a:p>
        </p:txBody>
      </p:sp>
      <p:sp>
        <p:nvSpPr>
          <p:cNvPr id="3" name="Date Placeholder 2">
            <a:extLst>
              <a:ext uri="{FF2B5EF4-FFF2-40B4-BE49-F238E27FC236}">
                <a16:creationId xmlns:a16="http://schemas.microsoft.com/office/drawing/2014/main" id="{0DE027F5-440F-4BDE-BA7C-1F2FEAA5B211}"/>
              </a:ext>
            </a:extLst>
          </p:cNvPr>
          <p:cNvSpPr>
            <a:spLocks noGrp="1"/>
          </p:cNvSpPr>
          <p:nvPr>
            <p:ph type="dt" sz="half" idx="10"/>
          </p:nvPr>
        </p:nvSpPr>
        <p:spPr/>
        <p:txBody>
          <a:bodyPr/>
          <a:lstStyle/>
          <a:p>
            <a:r>
              <a:rPr lang="en-US"/>
              <a:t>11/2017</a:t>
            </a:r>
            <a:endParaRPr lang="en-US" dirty="0"/>
          </a:p>
        </p:txBody>
      </p:sp>
      <p:sp>
        <p:nvSpPr>
          <p:cNvPr id="5" name="Footer Placeholder 4">
            <a:extLst>
              <a:ext uri="{FF2B5EF4-FFF2-40B4-BE49-F238E27FC236}">
                <a16:creationId xmlns:a16="http://schemas.microsoft.com/office/drawing/2014/main" id="{73897D72-9F65-4024-9CAC-0938A6D7A93B}"/>
              </a:ext>
            </a:extLst>
          </p:cNvPr>
          <p:cNvSpPr>
            <a:spLocks noGrp="1"/>
          </p:cNvSpPr>
          <p:nvPr>
            <p:ph type="ftr" sz="quarter" idx="11"/>
          </p:nvPr>
        </p:nvSpPr>
        <p:spPr/>
        <p:txBody>
          <a:bodyPr/>
          <a:lstStyle/>
          <a:p>
            <a:r>
              <a:rPr lang="en-US"/>
              <a:t>LCA Module </a:t>
            </a:r>
            <a:r>
              <a:rPr lang="el-GR"/>
              <a:t>τ5</a:t>
            </a:r>
            <a:endParaRPr lang="en-US" dirty="0"/>
          </a:p>
        </p:txBody>
      </p:sp>
      <p:sp>
        <p:nvSpPr>
          <p:cNvPr id="6" name="Slide Number Placeholder 5">
            <a:extLst>
              <a:ext uri="{FF2B5EF4-FFF2-40B4-BE49-F238E27FC236}">
                <a16:creationId xmlns:a16="http://schemas.microsoft.com/office/drawing/2014/main" id="{D690B16D-784B-47FB-A3F6-D0502CD3E90B}"/>
              </a:ext>
            </a:extLst>
          </p:cNvPr>
          <p:cNvSpPr>
            <a:spLocks noGrp="1"/>
          </p:cNvSpPr>
          <p:nvPr>
            <p:ph type="sldNum" sz="quarter" idx="12"/>
          </p:nvPr>
        </p:nvSpPr>
        <p:spPr/>
        <p:txBody>
          <a:bodyPr/>
          <a:lstStyle/>
          <a:p>
            <a:fld id="{0A514951-337F-4C55-96DD-3945EF272A02}" type="slidenum">
              <a:rPr lang="en-US" smtClean="0"/>
              <a:pPr/>
              <a:t>1</a:t>
            </a:fld>
            <a:endParaRPr lang="en-US" dirty="0"/>
          </a:p>
        </p:txBody>
      </p:sp>
    </p:spTree>
    <p:extLst>
      <p:ext uri="{BB962C8B-B14F-4D97-AF65-F5344CB8AC3E}">
        <p14:creationId xmlns:p14="http://schemas.microsoft.com/office/powerpoint/2010/main" val="2094756250"/>
      </p:ext>
    </p:extLst>
  </p:cSld>
  <p:clrMapOvr>
    <a:masterClrMapping/>
  </p:clrMapOvr>
  <mc:AlternateContent xmlns:mc="http://schemas.openxmlformats.org/markup-compatibility/2006" xmlns:p14="http://schemas.microsoft.com/office/powerpoint/2010/main">
    <mc:Choice Requires="p14">
      <p:transition spd="slow" p14:dur="2000" advTm="12000"/>
    </mc:Choice>
    <mc:Fallback xmlns="">
      <p:transition spd="slow" advTm="1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10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Focusing on Oil</a:t>
            </a:r>
          </a:p>
        </p:txBody>
      </p:sp>
      <p:sp>
        <p:nvSpPr>
          <p:cNvPr id="3" name="Content Placeholder 2"/>
          <p:cNvSpPr>
            <a:spLocks noGrp="1"/>
          </p:cNvSpPr>
          <p:nvPr>
            <p:ph idx="1"/>
          </p:nvPr>
        </p:nvSpPr>
        <p:spPr/>
        <p:txBody>
          <a:bodyPr/>
          <a:lstStyle/>
          <a:p>
            <a:r>
              <a:rPr lang="en-US" dirty="0"/>
              <a:t>Three major systems to quantify</a:t>
            </a:r>
          </a:p>
          <a:p>
            <a:pPr lvl="1"/>
            <a:r>
              <a:rPr lang="en-US" b="1" dirty="0"/>
              <a:t>Oil</a:t>
            </a:r>
          </a:p>
          <a:p>
            <a:pPr lvl="1"/>
            <a:r>
              <a:rPr lang="en-US" dirty="0"/>
              <a:t>Filter cartridges (standard system only)</a:t>
            </a:r>
          </a:p>
          <a:p>
            <a:pPr lvl="1"/>
            <a:r>
              <a:rPr lang="en-US" dirty="0"/>
              <a:t>Self-cleaning filtration housing (retrofit, so self-cleaning system only)</a:t>
            </a:r>
          </a:p>
          <a:p>
            <a:r>
              <a:rPr lang="en-US" dirty="0"/>
              <a:t>LCA data synthesis on oil is the scope of this module</a:t>
            </a:r>
          </a:p>
        </p:txBody>
      </p:sp>
      <p:sp>
        <p:nvSpPr>
          <p:cNvPr id="6" name="Slide Number Placeholder 5"/>
          <p:cNvSpPr>
            <a:spLocks noGrp="1"/>
          </p:cNvSpPr>
          <p:nvPr>
            <p:ph type="sldNum" sz="quarter" idx="12"/>
          </p:nvPr>
        </p:nvSpPr>
        <p:spPr/>
        <p:txBody>
          <a:bodyPr/>
          <a:lstStyle/>
          <a:p>
            <a:fld id="{0A514951-337F-4C55-96DD-3945EF272A02}" type="slidenum">
              <a:rPr lang="en-US" smtClean="0"/>
              <a:pPr/>
              <a:t>10</a:t>
            </a:fld>
            <a:endParaRPr lang="en-US" dirty="0"/>
          </a:p>
        </p:txBody>
      </p:sp>
      <p:sp>
        <p:nvSpPr>
          <p:cNvPr id="8" name="Rounded Rectangle 7"/>
          <p:cNvSpPr/>
          <p:nvPr/>
        </p:nvSpPr>
        <p:spPr>
          <a:xfrm>
            <a:off x="614804" y="3673110"/>
            <a:ext cx="1734820" cy="8763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dirty="0"/>
              <a:t>Exploration and extraction of crude oil</a:t>
            </a:r>
          </a:p>
        </p:txBody>
      </p:sp>
      <p:sp>
        <p:nvSpPr>
          <p:cNvPr id="9" name="Rounded Rectangle 8"/>
          <p:cNvSpPr/>
          <p:nvPr/>
        </p:nvSpPr>
        <p:spPr>
          <a:xfrm>
            <a:off x="614804" y="5049361"/>
            <a:ext cx="1734820" cy="8763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dirty="0"/>
              <a:t>Crude oil transport</a:t>
            </a:r>
          </a:p>
        </p:txBody>
      </p:sp>
      <p:grpSp>
        <p:nvGrpSpPr>
          <p:cNvPr id="10" name="Group 9"/>
          <p:cNvGrpSpPr/>
          <p:nvPr/>
        </p:nvGrpSpPr>
        <p:grpSpPr>
          <a:xfrm rot="5400000">
            <a:off x="1309212" y="4597007"/>
            <a:ext cx="346002" cy="404757"/>
            <a:chOff x="1800559" y="1463437"/>
            <a:chExt cx="346002" cy="404757"/>
          </a:xfrm>
        </p:grpSpPr>
        <p:sp>
          <p:nvSpPr>
            <p:cNvPr id="11" name="Right Arrow 10"/>
            <p:cNvSpPr/>
            <p:nvPr/>
          </p:nvSpPr>
          <p:spPr>
            <a:xfrm>
              <a:off x="1800559" y="1463437"/>
              <a:ext cx="346002" cy="404757"/>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2" name="Right Arrow 4"/>
            <p:cNvSpPr/>
            <p:nvPr/>
          </p:nvSpPr>
          <p:spPr>
            <a:xfrm>
              <a:off x="1800559" y="1544388"/>
              <a:ext cx="242201" cy="24285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p:txBody>
        </p:sp>
      </p:grpSp>
      <p:sp>
        <p:nvSpPr>
          <p:cNvPr id="13" name="Rounded Rectangle 12"/>
          <p:cNvSpPr/>
          <p:nvPr/>
        </p:nvSpPr>
        <p:spPr>
          <a:xfrm>
            <a:off x="2819886" y="5048146"/>
            <a:ext cx="1734820" cy="8763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dirty="0"/>
              <a:t>Refining crude oil into lube oil</a:t>
            </a:r>
          </a:p>
        </p:txBody>
      </p:sp>
      <p:sp>
        <p:nvSpPr>
          <p:cNvPr id="14" name="Rounded Rectangle 13"/>
          <p:cNvSpPr/>
          <p:nvPr/>
        </p:nvSpPr>
        <p:spPr>
          <a:xfrm>
            <a:off x="2819886" y="3673110"/>
            <a:ext cx="1734820" cy="8763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dirty="0"/>
              <a:t>Blending additives</a:t>
            </a:r>
          </a:p>
        </p:txBody>
      </p:sp>
      <p:grpSp>
        <p:nvGrpSpPr>
          <p:cNvPr id="15" name="Group 14"/>
          <p:cNvGrpSpPr/>
          <p:nvPr/>
        </p:nvGrpSpPr>
        <p:grpSpPr>
          <a:xfrm>
            <a:off x="2411754" y="5285132"/>
            <a:ext cx="346002" cy="404757"/>
            <a:chOff x="1800559" y="1463437"/>
            <a:chExt cx="346002" cy="404757"/>
          </a:xfrm>
        </p:grpSpPr>
        <p:sp>
          <p:nvSpPr>
            <p:cNvPr id="16" name="Right Arrow 15"/>
            <p:cNvSpPr/>
            <p:nvPr/>
          </p:nvSpPr>
          <p:spPr>
            <a:xfrm>
              <a:off x="1800559" y="1463437"/>
              <a:ext cx="346002" cy="404757"/>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7" name="Right Arrow 4"/>
            <p:cNvSpPr/>
            <p:nvPr/>
          </p:nvSpPr>
          <p:spPr>
            <a:xfrm>
              <a:off x="1800559" y="1544388"/>
              <a:ext cx="242201" cy="24285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p:txBody>
        </p:sp>
      </p:grpSp>
      <p:grpSp>
        <p:nvGrpSpPr>
          <p:cNvPr id="18" name="Group 17"/>
          <p:cNvGrpSpPr/>
          <p:nvPr/>
        </p:nvGrpSpPr>
        <p:grpSpPr>
          <a:xfrm rot="16200000">
            <a:off x="3514295" y="4597006"/>
            <a:ext cx="346002" cy="404757"/>
            <a:chOff x="1800559" y="1463437"/>
            <a:chExt cx="346002" cy="404757"/>
          </a:xfrm>
        </p:grpSpPr>
        <p:sp>
          <p:nvSpPr>
            <p:cNvPr id="19" name="Right Arrow 18"/>
            <p:cNvSpPr/>
            <p:nvPr/>
          </p:nvSpPr>
          <p:spPr>
            <a:xfrm>
              <a:off x="1800559" y="1463437"/>
              <a:ext cx="346002" cy="404757"/>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0" name="Right Arrow 4"/>
            <p:cNvSpPr/>
            <p:nvPr/>
          </p:nvSpPr>
          <p:spPr>
            <a:xfrm>
              <a:off x="1800559" y="1544388"/>
              <a:ext cx="242201" cy="24285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p:txBody>
        </p:sp>
      </p:grpSp>
      <p:sp>
        <p:nvSpPr>
          <p:cNvPr id="21" name="Rounded Rectangle 20"/>
          <p:cNvSpPr/>
          <p:nvPr/>
        </p:nvSpPr>
        <p:spPr>
          <a:xfrm>
            <a:off x="5149228" y="3673110"/>
            <a:ext cx="1734820" cy="8763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dirty="0"/>
              <a:t>New lube oil transport</a:t>
            </a:r>
          </a:p>
        </p:txBody>
      </p:sp>
      <p:grpSp>
        <p:nvGrpSpPr>
          <p:cNvPr id="22" name="Group 21"/>
          <p:cNvGrpSpPr/>
          <p:nvPr/>
        </p:nvGrpSpPr>
        <p:grpSpPr>
          <a:xfrm>
            <a:off x="4678966" y="3908881"/>
            <a:ext cx="346002" cy="404757"/>
            <a:chOff x="1800559" y="1463437"/>
            <a:chExt cx="346002" cy="404757"/>
          </a:xfrm>
        </p:grpSpPr>
        <p:sp>
          <p:nvSpPr>
            <p:cNvPr id="23" name="Right Arrow 22"/>
            <p:cNvSpPr/>
            <p:nvPr/>
          </p:nvSpPr>
          <p:spPr>
            <a:xfrm>
              <a:off x="1800559" y="1463437"/>
              <a:ext cx="346002" cy="404757"/>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4" name="Right Arrow 4"/>
            <p:cNvSpPr/>
            <p:nvPr/>
          </p:nvSpPr>
          <p:spPr>
            <a:xfrm>
              <a:off x="1800559" y="1544388"/>
              <a:ext cx="242201" cy="24285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p:txBody>
        </p:sp>
      </p:grpSp>
      <p:grpSp>
        <p:nvGrpSpPr>
          <p:cNvPr id="25" name="Group 24"/>
          <p:cNvGrpSpPr/>
          <p:nvPr/>
        </p:nvGrpSpPr>
        <p:grpSpPr>
          <a:xfrm rot="5400000">
            <a:off x="5843636" y="4592599"/>
            <a:ext cx="346002" cy="404757"/>
            <a:chOff x="1800559" y="1463437"/>
            <a:chExt cx="346002" cy="404757"/>
          </a:xfrm>
        </p:grpSpPr>
        <p:sp>
          <p:nvSpPr>
            <p:cNvPr id="26" name="Right Arrow 25"/>
            <p:cNvSpPr/>
            <p:nvPr/>
          </p:nvSpPr>
          <p:spPr>
            <a:xfrm>
              <a:off x="1800559" y="1463437"/>
              <a:ext cx="346002" cy="404757"/>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7" name="Right Arrow 4"/>
            <p:cNvSpPr/>
            <p:nvPr/>
          </p:nvSpPr>
          <p:spPr>
            <a:xfrm>
              <a:off x="1800559" y="1544388"/>
              <a:ext cx="242201" cy="24285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p:txBody>
        </p:sp>
      </p:grpSp>
      <p:sp>
        <p:nvSpPr>
          <p:cNvPr id="28" name="Rounded Rectangle 27"/>
          <p:cNvSpPr/>
          <p:nvPr/>
        </p:nvSpPr>
        <p:spPr>
          <a:xfrm>
            <a:off x="5149228" y="5050956"/>
            <a:ext cx="1734820" cy="8763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dirty="0"/>
              <a:t>Lube oil use in vessel</a:t>
            </a:r>
          </a:p>
        </p:txBody>
      </p:sp>
      <p:grpSp>
        <p:nvGrpSpPr>
          <p:cNvPr id="29" name="Group 28"/>
          <p:cNvGrpSpPr/>
          <p:nvPr/>
        </p:nvGrpSpPr>
        <p:grpSpPr>
          <a:xfrm>
            <a:off x="6996618" y="5285132"/>
            <a:ext cx="346002" cy="404757"/>
            <a:chOff x="1800559" y="1463437"/>
            <a:chExt cx="346002" cy="404757"/>
          </a:xfrm>
        </p:grpSpPr>
        <p:sp>
          <p:nvSpPr>
            <p:cNvPr id="30" name="Right Arrow 29"/>
            <p:cNvSpPr/>
            <p:nvPr/>
          </p:nvSpPr>
          <p:spPr>
            <a:xfrm>
              <a:off x="1800559" y="1463437"/>
              <a:ext cx="346002" cy="404757"/>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1" name="Right Arrow 4"/>
            <p:cNvSpPr/>
            <p:nvPr/>
          </p:nvSpPr>
          <p:spPr>
            <a:xfrm>
              <a:off x="1800559" y="1544388"/>
              <a:ext cx="242201" cy="24285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p:txBody>
        </p:sp>
      </p:grpSp>
      <p:sp>
        <p:nvSpPr>
          <p:cNvPr id="32" name="Rounded Rectangle 31"/>
          <p:cNvSpPr/>
          <p:nvPr/>
        </p:nvSpPr>
        <p:spPr>
          <a:xfrm>
            <a:off x="7416440" y="5038579"/>
            <a:ext cx="1981560" cy="8763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dirty="0"/>
              <a:t>Used oil  transferred to disposal company </a:t>
            </a:r>
          </a:p>
        </p:txBody>
      </p:sp>
      <p:grpSp>
        <p:nvGrpSpPr>
          <p:cNvPr id="33" name="Group 32"/>
          <p:cNvGrpSpPr/>
          <p:nvPr/>
        </p:nvGrpSpPr>
        <p:grpSpPr>
          <a:xfrm rot="16200000">
            <a:off x="8234219" y="4610290"/>
            <a:ext cx="346002" cy="404757"/>
            <a:chOff x="1800559" y="1463437"/>
            <a:chExt cx="346002" cy="404757"/>
          </a:xfrm>
        </p:grpSpPr>
        <p:sp>
          <p:nvSpPr>
            <p:cNvPr id="34" name="Right Arrow 33"/>
            <p:cNvSpPr/>
            <p:nvPr/>
          </p:nvSpPr>
          <p:spPr>
            <a:xfrm>
              <a:off x="1800559" y="1463437"/>
              <a:ext cx="346002" cy="404757"/>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5" name="Right Arrow 4"/>
            <p:cNvSpPr/>
            <p:nvPr/>
          </p:nvSpPr>
          <p:spPr>
            <a:xfrm>
              <a:off x="1800559" y="1544388"/>
              <a:ext cx="242201" cy="24285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p:txBody>
        </p:sp>
      </p:grpSp>
      <p:sp>
        <p:nvSpPr>
          <p:cNvPr id="36" name="Rounded Rectangle 35"/>
          <p:cNvSpPr/>
          <p:nvPr/>
        </p:nvSpPr>
        <p:spPr>
          <a:xfrm>
            <a:off x="7416440" y="3673109"/>
            <a:ext cx="1981560" cy="8763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dirty="0"/>
              <a:t>Disposal company transport to preprocessing</a:t>
            </a:r>
          </a:p>
        </p:txBody>
      </p:sp>
      <p:sp>
        <p:nvSpPr>
          <p:cNvPr id="37" name="Rounded Rectangle 36"/>
          <p:cNvSpPr/>
          <p:nvPr/>
        </p:nvSpPr>
        <p:spPr>
          <a:xfrm>
            <a:off x="9900527" y="3673109"/>
            <a:ext cx="1734820" cy="8763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dirty="0"/>
              <a:t>Preprocessing and transport to post-process</a:t>
            </a:r>
          </a:p>
        </p:txBody>
      </p:sp>
      <p:grpSp>
        <p:nvGrpSpPr>
          <p:cNvPr id="38" name="Group 37"/>
          <p:cNvGrpSpPr/>
          <p:nvPr/>
        </p:nvGrpSpPr>
        <p:grpSpPr>
          <a:xfrm>
            <a:off x="9496460" y="3911158"/>
            <a:ext cx="346002" cy="404757"/>
            <a:chOff x="1800559" y="1463437"/>
            <a:chExt cx="346002" cy="404757"/>
          </a:xfrm>
        </p:grpSpPr>
        <p:sp>
          <p:nvSpPr>
            <p:cNvPr id="39" name="Right Arrow 38"/>
            <p:cNvSpPr/>
            <p:nvPr/>
          </p:nvSpPr>
          <p:spPr>
            <a:xfrm>
              <a:off x="1800559" y="1463437"/>
              <a:ext cx="346002" cy="404757"/>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40" name="Right Arrow 4"/>
            <p:cNvSpPr/>
            <p:nvPr/>
          </p:nvSpPr>
          <p:spPr>
            <a:xfrm>
              <a:off x="1800559" y="1544388"/>
              <a:ext cx="242201" cy="24285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p:txBody>
        </p:sp>
      </p:grpSp>
      <p:grpSp>
        <p:nvGrpSpPr>
          <p:cNvPr id="41" name="Group 40"/>
          <p:cNvGrpSpPr/>
          <p:nvPr/>
        </p:nvGrpSpPr>
        <p:grpSpPr>
          <a:xfrm rot="5400000">
            <a:off x="10639747" y="4661799"/>
            <a:ext cx="346002" cy="404757"/>
            <a:chOff x="1800559" y="1463437"/>
            <a:chExt cx="346002" cy="404757"/>
          </a:xfrm>
        </p:grpSpPr>
        <p:sp>
          <p:nvSpPr>
            <p:cNvPr id="42" name="Right Arrow 41"/>
            <p:cNvSpPr/>
            <p:nvPr/>
          </p:nvSpPr>
          <p:spPr>
            <a:xfrm>
              <a:off x="1800559" y="1463437"/>
              <a:ext cx="346002" cy="404757"/>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43" name="Right Arrow 4"/>
            <p:cNvSpPr/>
            <p:nvPr/>
          </p:nvSpPr>
          <p:spPr>
            <a:xfrm>
              <a:off x="1800559" y="1544388"/>
              <a:ext cx="242201" cy="24285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p:txBody>
        </p:sp>
      </p:grpSp>
      <p:sp>
        <p:nvSpPr>
          <p:cNvPr id="44" name="Rounded Rectangle 43"/>
          <p:cNvSpPr/>
          <p:nvPr/>
        </p:nvSpPr>
        <p:spPr>
          <a:xfrm>
            <a:off x="9900527" y="5048146"/>
            <a:ext cx="1732392" cy="8763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dirty="0"/>
              <a:t>Refine into marine diesel fuel</a:t>
            </a:r>
          </a:p>
        </p:txBody>
      </p:sp>
      <p:sp>
        <p:nvSpPr>
          <p:cNvPr id="45" name="Footer Placeholder 4"/>
          <p:cNvSpPr>
            <a:spLocks noGrp="1"/>
          </p:cNvSpPr>
          <p:nvPr>
            <p:ph type="ftr" sz="quarter" idx="11"/>
          </p:nvPr>
        </p:nvSpPr>
        <p:spPr>
          <a:xfrm>
            <a:off x="3686185" y="6459785"/>
            <a:ext cx="4822804" cy="365125"/>
          </a:xfrm>
        </p:spPr>
        <p:txBody>
          <a:bodyPr/>
          <a:lstStyle/>
          <a:p>
            <a:r>
              <a:rPr lang="en-US" dirty="0"/>
              <a:t>LCA Module </a:t>
            </a:r>
            <a:r>
              <a:rPr lang="el-GR" cap="none" dirty="0">
                <a:latin typeface="Calibri" panose="020F0502020204030204" pitchFamily="34" charset="0"/>
              </a:rPr>
              <a:t>τ</a:t>
            </a:r>
            <a:r>
              <a:rPr lang="en-US" dirty="0"/>
              <a:t>5</a:t>
            </a:r>
          </a:p>
        </p:txBody>
      </p:sp>
      <p:sp>
        <p:nvSpPr>
          <p:cNvPr id="46" name="Date Placeholder 5"/>
          <p:cNvSpPr>
            <a:spLocks noGrp="1"/>
          </p:cNvSpPr>
          <p:nvPr>
            <p:ph type="dt" sz="half" idx="10"/>
          </p:nvPr>
        </p:nvSpPr>
        <p:spPr>
          <a:xfrm>
            <a:off x="1097280" y="6459785"/>
            <a:ext cx="2472271" cy="365125"/>
          </a:xfrm>
        </p:spPr>
        <p:txBody>
          <a:bodyPr/>
          <a:lstStyle/>
          <a:p>
            <a:r>
              <a:rPr lang="en-US" dirty="0"/>
              <a:t>11/2017</a:t>
            </a:r>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286210437"/>
      </p:ext>
    </p:extLst>
  </p:cSld>
  <p:clrMapOvr>
    <a:masterClrMapping/>
  </p:clrMapOvr>
  <mc:AlternateContent xmlns:mc="http://schemas.openxmlformats.org/markup-compatibility/2006" xmlns:p14="http://schemas.microsoft.com/office/powerpoint/2010/main">
    <mc:Choice Requires="p14">
      <p:transition spd="slow" p14:dur="2000" advTm="75402"/>
    </mc:Choice>
    <mc:Fallback xmlns="">
      <p:transition spd="slow" advTm="7540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Langfitt and Haselbach 2015 and 2014</a:t>
            </a:r>
          </a:p>
        </p:txBody>
      </p:sp>
      <p:sp>
        <p:nvSpPr>
          <p:cNvPr id="3" name="Content Placeholder 2"/>
          <p:cNvSpPr>
            <a:spLocks noGrp="1"/>
          </p:cNvSpPr>
          <p:nvPr>
            <p:ph idx="1"/>
          </p:nvPr>
        </p:nvSpPr>
        <p:spPr>
          <a:xfrm>
            <a:off x="666973" y="1387736"/>
            <a:ext cx="11046055" cy="4731959"/>
          </a:xfrm>
        </p:spPr>
        <p:txBody>
          <a:bodyPr>
            <a:normAutofit lnSpcReduction="10000"/>
          </a:bodyPr>
          <a:lstStyle/>
          <a:p>
            <a:r>
              <a:rPr lang="en-US" dirty="0"/>
              <a:t>The following is a description of an LCA-based data synthesis performed by Langfitt and Haselbach 2014 and generalized in Langfitt and Haselbach 2015</a:t>
            </a:r>
          </a:p>
          <a:p>
            <a:r>
              <a:rPr lang="en-US" dirty="0"/>
              <a:t>Goal:</a:t>
            </a:r>
          </a:p>
          <a:p>
            <a:pPr lvl="1"/>
            <a:r>
              <a:rPr lang="en-US" sz="2000" i="1" dirty="0"/>
              <a:t>The goal of this study is to provide those in the marine sector with a simple assessment of life cycle environmental oil impacts to utilize during decision-making for decisions which may impact oil use. These scenarios could include at least procedural modifications for oil changes, oil filtration system upgrades, and engine system upgrades. Only one product, mineral lubricating oil, is being examined, so no comparative assertions are made. </a:t>
            </a:r>
            <a:r>
              <a:rPr lang="en-US" sz="2000" dirty="0"/>
              <a:t>(Langfitt and Haselbach 2015)</a:t>
            </a:r>
            <a:endParaRPr lang="en-US" sz="2000" i="1" dirty="0"/>
          </a:p>
          <a:p>
            <a:r>
              <a:rPr lang="en-US" dirty="0"/>
              <a:t>Scope</a:t>
            </a:r>
          </a:p>
          <a:p>
            <a:pPr lvl="1"/>
            <a:r>
              <a:rPr lang="en-US" dirty="0"/>
              <a:t>Impact methodology: TRACI 2.0</a:t>
            </a:r>
          </a:p>
          <a:p>
            <a:pPr lvl="1"/>
            <a:r>
              <a:rPr lang="en-US" dirty="0"/>
              <a:t>Included processes as outlined in following slide</a:t>
            </a:r>
          </a:p>
          <a:p>
            <a:pPr lvl="1"/>
            <a:r>
              <a:rPr lang="en-US" dirty="0"/>
              <a:t>Data collected is mostly for general lubricating oil, not specific to vessels, except for combustion in engine</a:t>
            </a:r>
          </a:p>
          <a:p>
            <a:pPr lvl="1"/>
            <a:r>
              <a:rPr lang="en-US" dirty="0"/>
              <a:t>Allocation procedures and cut-off criteria on a per study basis (this is only a data synthesis)</a:t>
            </a:r>
          </a:p>
          <a:p>
            <a:pPr lvl="1"/>
            <a:r>
              <a:rPr lang="en-US" dirty="0"/>
              <a:t>No changes to technology over time</a:t>
            </a:r>
          </a:p>
          <a:p>
            <a:pPr lvl="1"/>
            <a:r>
              <a:rPr lang="en-US" dirty="0"/>
              <a:t>Normalization to the United States annual per capita impacts</a:t>
            </a:r>
          </a:p>
          <a:p>
            <a:endParaRPr lang="en-US" dirty="0"/>
          </a:p>
        </p:txBody>
      </p:sp>
      <p:sp>
        <p:nvSpPr>
          <p:cNvPr id="6" name="Slide Number Placeholder 5"/>
          <p:cNvSpPr>
            <a:spLocks noGrp="1"/>
          </p:cNvSpPr>
          <p:nvPr>
            <p:ph type="sldNum" sz="quarter" idx="12"/>
          </p:nvPr>
        </p:nvSpPr>
        <p:spPr/>
        <p:txBody>
          <a:bodyPr/>
          <a:lstStyle/>
          <a:p>
            <a:fld id="{0A514951-337F-4C55-96DD-3945EF272A02}" type="slidenum">
              <a:rPr lang="en-US" smtClean="0"/>
              <a:pPr/>
              <a:t>11</a:t>
            </a:fld>
            <a:endParaRPr lang="en-US" dirty="0"/>
          </a:p>
        </p:txBody>
      </p:sp>
      <p:sp>
        <p:nvSpPr>
          <p:cNvPr id="7" name="Rectangle 6"/>
          <p:cNvSpPr/>
          <p:nvPr/>
        </p:nvSpPr>
        <p:spPr>
          <a:xfrm>
            <a:off x="303862" y="6139439"/>
            <a:ext cx="8500170" cy="430887"/>
          </a:xfrm>
          <a:prstGeom prst="rect">
            <a:avLst/>
          </a:prstGeom>
        </p:spPr>
        <p:txBody>
          <a:bodyPr wrap="square">
            <a:spAutoFit/>
          </a:bodyPr>
          <a:lstStyle/>
          <a:p>
            <a:r>
              <a:rPr lang="en-US" sz="1100" dirty="0"/>
              <a:t>Langfitt, Q., and Haselbach, L. (2015). ““Life Cycle Assessment Synthesis for a Volume of Lubricating Oil in Marine Applications.” ASCE Construction Institute: </a:t>
            </a:r>
            <a:r>
              <a:rPr lang="en-US" sz="1100" i="1" dirty="0"/>
              <a:t>Environmental Sustainability in Transportation Infrastructure</a:t>
            </a:r>
            <a:r>
              <a:rPr lang="en-US" sz="1100" dirty="0"/>
              <a:t>.</a:t>
            </a:r>
          </a:p>
        </p:txBody>
      </p:sp>
      <p:sp>
        <p:nvSpPr>
          <p:cNvPr id="8" name="Footer Placeholder 4"/>
          <p:cNvSpPr>
            <a:spLocks noGrp="1"/>
          </p:cNvSpPr>
          <p:nvPr>
            <p:ph type="ftr" sz="quarter" idx="11"/>
          </p:nvPr>
        </p:nvSpPr>
        <p:spPr>
          <a:xfrm>
            <a:off x="3686185" y="6459785"/>
            <a:ext cx="4822804" cy="365125"/>
          </a:xfrm>
        </p:spPr>
        <p:txBody>
          <a:bodyPr/>
          <a:lstStyle/>
          <a:p>
            <a:r>
              <a:rPr lang="en-US" dirty="0"/>
              <a:t>LCA Module </a:t>
            </a:r>
            <a:r>
              <a:rPr lang="el-GR" cap="none" dirty="0">
                <a:latin typeface="Calibri" panose="020F0502020204030204" pitchFamily="34" charset="0"/>
              </a:rPr>
              <a:t>τ</a:t>
            </a:r>
            <a:r>
              <a:rPr lang="en-US" dirty="0"/>
              <a:t>5</a:t>
            </a:r>
          </a:p>
        </p:txBody>
      </p:sp>
      <p:sp>
        <p:nvSpPr>
          <p:cNvPr id="9" name="Date Placeholder 5"/>
          <p:cNvSpPr>
            <a:spLocks noGrp="1"/>
          </p:cNvSpPr>
          <p:nvPr>
            <p:ph type="dt" sz="half" idx="10"/>
          </p:nvPr>
        </p:nvSpPr>
        <p:spPr>
          <a:xfrm>
            <a:off x="1097280" y="6459785"/>
            <a:ext cx="2472271" cy="365125"/>
          </a:xfrm>
        </p:spPr>
        <p:txBody>
          <a:bodyPr/>
          <a:lstStyle/>
          <a:p>
            <a:r>
              <a:rPr lang="en-US"/>
              <a:t>11/2017</a:t>
            </a:r>
            <a:endParaRPr lang="en-US" dirty="0"/>
          </a:p>
        </p:txBody>
      </p:sp>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1912158920"/>
      </p:ext>
    </p:extLst>
  </p:cSld>
  <p:clrMapOvr>
    <a:masterClrMapping/>
  </p:clrMapOvr>
  <mc:AlternateContent xmlns:mc="http://schemas.openxmlformats.org/markup-compatibility/2006" xmlns:p14="http://schemas.microsoft.com/office/powerpoint/2010/main">
    <mc:Choice Requires="p14">
      <p:transition spd="slow" p14:dur="2000" advTm="91398"/>
    </mc:Choice>
    <mc:Fallback xmlns="">
      <p:transition spd="slow" advTm="9139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Functional Unit</a:t>
            </a:r>
          </a:p>
        </p:txBody>
      </p:sp>
      <p:sp>
        <p:nvSpPr>
          <p:cNvPr id="3" name="Content Placeholder 2"/>
          <p:cNvSpPr>
            <a:spLocks noGrp="1"/>
          </p:cNvSpPr>
          <p:nvPr>
            <p:ph idx="1"/>
          </p:nvPr>
        </p:nvSpPr>
        <p:spPr>
          <a:xfrm>
            <a:off x="666974" y="1387737"/>
            <a:ext cx="9581926" cy="4653480"/>
          </a:xfrm>
        </p:spPr>
        <p:txBody>
          <a:bodyPr/>
          <a:lstStyle/>
          <a:p>
            <a:r>
              <a:rPr lang="en-US" dirty="0"/>
              <a:t>Final functional unit of a study comparing the two filtration systems would be based on the function(s) of a ferry</a:t>
            </a:r>
          </a:p>
          <a:p>
            <a:endParaRPr lang="en-US" dirty="0"/>
          </a:p>
          <a:p>
            <a:endParaRPr lang="en-US" dirty="0"/>
          </a:p>
          <a:p>
            <a:endParaRPr lang="en-US" dirty="0"/>
          </a:p>
          <a:p>
            <a:endParaRPr lang="en-US" dirty="0"/>
          </a:p>
          <a:p>
            <a:endParaRPr lang="en-US" dirty="0"/>
          </a:p>
          <a:p>
            <a:r>
              <a:rPr lang="en-US" dirty="0"/>
              <a:t>For lube oil assessment alone, a declared unit can be used</a:t>
            </a:r>
          </a:p>
          <a:p>
            <a:pPr lvl="1"/>
            <a:r>
              <a:rPr lang="en-US" b="1" dirty="0"/>
              <a:t>1 gallon of lubricating oil </a:t>
            </a:r>
            <a:r>
              <a:rPr lang="en-US" dirty="0"/>
              <a:t>with a density of 0.88 kg/L </a:t>
            </a:r>
            <a:br>
              <a:rPr lang="en-US" dirty="0"/>
            </a:br>
            <a:r>
              <a:rPr lang="en-US" dirty="0"/>
              <a:t>used in a ferry vessel and distilled into marine diesel oil at end-of-life</a:t>
            </a:r>
          </a:p>
          <a:p>
            <a:r>
              <a:rPr lang="en-US" dirty="0"/>
              <a:t>Using this declared unit allows the assessment to be used in other</a:t>
            </a:r>
            <a:br>
              <a:rPr lang="en-US" dirty="0"/>
            </a:br>
            <a:r>
              <a:rPr lang="en-US" dirty="0"/>
              <a:t>decisions regarding oil use</a:t>
            </a:r>
          </a:p>
        </p:txBody>
      </p:sp>
      <p:sp>
        <p:nvSpPr>
          <p:cNvPr id="6" name="Slide Number Placeholder 5"/>
          <p:cNvSpPr>
            <a:spLocks noGrp="1"/>
          </p:cNvSpPr>
          <p:nvPr>
            <p:ph type="sldNum" sz="quarter" idx="12"/>
          </p:nvPr>
        </p:nvSpPr>
        <p:spPr/>
        <p:txBody>
          <a:bodyPr/>
          <a:lstStyle/>
          <a:p>
            <a:fld id="{0A514951-337F-4C55-96DD-3945EF272A02}" type="slidenum">
              <a:rPr lang="en-US" smtClean="0"/>
              <a:pPr/>
              <a:t>12</a:t>
            </a:fld>
            <a:endParaRPr lang="en-US" dirty="0"/>
          </a:p>
        </p:txBody>
      </p:sp>
      <p:sp>
        <p:nvSpPr>
          <p:cNvPr id="7" name="Rectangle 6"/>
          <p:cNvSpPr/>
          <p:nvPr/>
        </p:nvSpPr>
        <p:spPr>
          <a:xfrm>
            <a:off x="739687" y="2327826"/>
            <a:ext cx="2742801" cy="1171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Passenger</a:t>
            </a:r>
          </a:p>
          <a:p>
            <a:pPr algn="ctr"/>
            <a:r>
              <a:rPr lang="en-US" dirty="0"/>
              <a:t>Vehicle</a:t>
            </a:r>
          </a:p>
          <a:p>
            <a:pPr algn="ctr"/>
            <a:r>
              <a:rPr lang="en-US" dirty="0"/>
              <a:t>Passenger-vehicle</a:t>
            </a:r>
          </a:p>
          <a:p>
            <a:pPr algn="ctr"/>
            <a:r>
              <a:rPr lang="en-US" dirty="0"/>
              <a:t>Passenger-vehicle-freight</a:t>
            </a:r>
          </a:p>
        </p:txBody>
      </p:sp>
      <p:sp>
        <p:nvSpPr>
          <p:cNvPr id="8" name="Rectangle 7"/>
          <p:cNvSpPr/>
          <p:nvPr/>
        </p:nvSpPr>
        <p:spPr>
          <a:xfrm>
            <a:off x="4354624" y="2327826"/>
            <a:ext cx="2742801" cy="1171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Miles</a:t>
            </a:r>
          </a:p>
          <a:p>
            <a:pPr algn="ctr"/>
            <a:r>
              <a:rPr lang="en-US" dirty="0"/>
              <a:t>Trips</a:t>
            </a:r>
          </a:p>
          <a:p>
            <a:pPr algn="ctr"/>
            <a:r>
              <a:rPr lang="en-US" dirty="0"/>
              <a:t>Hours</a:t>
            </a:r>
          </a:p>
        </p:txBody>
      </p:sp>
      <p:cxnSp>
        <p:nvCxnSpPr>
          <p:cNvPr id="9" name="Straight Connector 8"/>
          <p:cNvCxnSpPr/>
          <p:nvPr/>
        </p:nvCxnSpPr>
        <p:spPr>
          <a:xfrm>
            <a:off x="3706860" y="2997022"/>
            <a:ext cx="452420"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8347166" y="2327826"/>
            <a:ext cx="3011827" cy="1171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Per kWh engine output</a:t>
            </a:r>
          </a:p>
          <a:p>
            <a:pPr algn="ctr"/>
            <a:r>
              <a:rPr lang="en-US" dirty="0"/>
              <a:t>One year “typical operation”</a:t>
            </a:r>
          </a:p>
          <a:p>
            <a:pPr algn="ctr"/>
            <a:r>
              <a:rPr lang="en-US" dirty="0"/>
              <a:t>Per dollar fare collected</a:t>
            </a:r>
          </a:p>
        </p:txBody>
      </p:sp>
      <p:sp>
        <p:nvSpPr>
          <p:cNvPr id="11" name="TextBox 10"/>
          <p:cNvSpPr txBox="1"/>
          <p:nvPr/>
        </p:nvSpPr>
        <p:spPr>
          <a:xfrm>
            <a:off x="7507575" y="2729100"/>
            <a:ext cx="461986" cy="369332"/>
          </a:xfrm>
          <a:prstGeom prst="rect">
            <a:avLst/>
          </a:prstGeom>
          <a:noFill/>
        </p:spPr>
        <p:txBody>
          <a:bodyPr wrap="none" rtlCol="0">
            <a:spAutoFit/>
          </a:bodyPr>
          <a:lstStyle/>
          <a:p>
            <a:r>
              <a:rPr lang="en-US" dirty="0"/>
              <a:t>OR</a:t>
            </a:r>
          </a:p>
        </p:txBody>
      </p:sp>
      <p:pic>
        <p:nvPicPr>
          <p:cNvPr id="12" name="Picture 11"/>
          <p:cNvPicPr>
            <a:picLocks noChangeAspect="1"/>
          </p:cNvPicPr>
          <p:nvPr/>
        </p:nvPicPr>
        <p:blipFill>
          <a:blip r:embed="rId5"/>
          <a:stretch>
            <a:fillRect/>
          </a:stretch>
        </p:blipFill>
        <p:spPr>
          <a:xfrm>
            <a:off x="7969561" y="3700905"/>
            <a:ext cx="1785238" cy="2340312"/>
          </a:xfrm>
          <a:prstGeom prst="rect">
            <a:avLst/>
          </a:prstGeom>
        </p:spPr>
      </p:pic>
      <p:sp>
        <p:nvSpPr>
          <p:cNvPr id="13" name="TextBox 12"/>
          <p:cNvSpPr txBox="1"/>
          <p:nvPr/>
        </p:nvSpPr>
        <p:spPr>
          <a:xfrm>
            <a:off x="8066359" y="4524004"/>
            <a:ext cx="1179297" cy="1261884"/>
          </a:xfrm>
          <a:prstGeom prst="rect">
            <a:avLst/>
          </a:prstGeom>
          <a:noFill/>
        </p:spPr>
        <p:txBody>
          <a:bodyPr wrap="none" rtlCol="0">
            <a:spAutoFit/>
          </a:bodyPr>
          <a:lstStyle/>
          <a:p>
            <a:r>
              <a:rPr lang="en-US" sz="2200" b="1" dirty="0"/>
              <a:t>1 Gallon</a:t>
            </a:r>
          </a:p>
          <a:p>
            <a:r>
              <a:rPr lang="en-US" dirty="0"/>
              <a:t>Marine</a:t>
            </a:r>
            <a:br>
              <a:rPr lang="en-US" dirty="0"/>
            </a:br>
            <a:r>
              <a:rPr lang="en-US" dirty="0"/>
              <a:t>lubricating</a:t>
            </a:r>
            <a:br>
              <a:rPr lang="en-US" dirty="0"/>
            </a:br>
            <a:r>
              <a:rPr lang="en-US" dirty="0"/>
              <a:t>oil</a:t>
            </a:r>
          </a:p>
        </p:txBody>
      </p:sp>
      <p:sp>
        <p:nvSpPr>
          <p:cNvPr id="14" name="Footer Placeholder 4"/>
          <p:cNvSpPr>
            <a:spLocks noGrp="1"/>
          </p:cNvSpPr>
          <p:nvPr>
            <p:ph type="ftr" sz="quarter" idx="11"/>
          </p:nvPr>
        </p:nvSpPr>
        <p:spPr>
          <a:xfrm>
            <a:off x="3686185" y="6459785"/>
            <a:ext cx="4822804" cy="365125"/>
          </a:xfrm>
        </p:spPr>
        <p:txBody>
          <a:bodyPr/>
          <a:lstStyle/>
          <a:p>
            <a:r>
              <a:rPr lang="en-US" dirty="0"/>
              <a:t>LCA Module </a:t>
            </a:r>
            <a:r>
              <a:rPr lang="el-GR" cap="none" dirty="0">
                <a:latin typeface="Calibri" panose="020F0502020204030204" pitchFamily="34" charset="0"/>
              </a:rPr>
              <a:t>τ</a:t>
            </a:r>
            <a:r>
              <a:rPr lang="en-US" dirty="0"/>
              <a:t>5</a:t>
            </a:r>
          </a:p>
        </p:txBody>
      </p:sp>
      <p:sp>
        <p:nvSpPr>
          <p:cNvPr id="15" name="Date Placeholder 5"/>
          <p:cNvSpPr>
            <a:spLocks noGrp="1"/>
          </p:cNvSpPr>
          <p:nvPr>
            <p:ph type="dt" sz="half" idx="10"/>
          </p:nvPr>
        </p:nvSpPr>
        <p:spPr>
          <a:xfrm>
            <a:off x="1097280" y="6459785"/>
            <a:ext cx="2472271" cy="365125"/>
          </a:xfrm>
        </p:spPr>
        <p:txBody>
          <a:bodyPr/>
          <a:lstStyle/>
          <a:p>
            <a:r>
              <a:rPr lang="en-US"/>
              <a:t>11/2017</a:t>
            </a:r>
            <a:endParaRPr lang="en-US" dirty="0"/>
          </a:p>
        </p:txBody>
      </p:sp>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1649806458"/>
      </p:ext>
    </p:extLst>
  </p:cSld>
  <p:clrMapOvr>
    <a:masterClrMapping/>
  </p:clrMapOvr>
  <mc:AlternateContent xmlns:mc="http://schemas.openxmlformats.org/markup-compatibility/2006" xmlns:p14="http://schemas.microsoft.com/office/powerpoint/2010/main">
    <mc:Choice Requires="p14">
      <p:transition spd="slow" p14:dur="2000" advTm="76262"/>
    </mc:Choice>
    <mc:Fallback xmlns="">
      <p:transition spd="slow" advTm="7626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Impact Categories Included</a:t>
            </a:r>
          </a:p>
        </p:txBody>
      </p:sp>
      <p:sp>
        <p:nvSpPr>
          <p:cNvPr id="3" name="Content Placeholder 2"/>
          <p:cNvSpPr>
            <a:spLocks noGrp="1"/>
          </p:cNvSpPr>
          <p:nvPr>
            <p:ph idx="1"/>
          </p:nvPr>
        </p:nvSpPr>
        <p:spPr/>
        <p:txBody>
          <a:bodyPr>
            <a:normAutofit lnSpcReduction="10000"/>
          </a:bodyPr>
          <a:lstStyle/>
          <a:p>
            <a:pPr marL="566738" lvl="1" indent="-366713">
              <a:spcAft>
                <a:spcPts val="1200"/>
              </a:spcAft>
              <a:buFont typeface="Wingdings" panose="05000000000000000000" pitchFamily="2" charset="2"/>
              <a:buChar char="Ø"/>
            </a:pPr>
            <a:r>
              <a:rPr lang="en-US" sz="2600" dirty="0"/>
              <a:t>Acidification Potential (AP) 				[H</a:t>
            </a:r>
            <a:r>
              <a:rPr lang="en-US" sz="2600" baseline="30000" dirty="0"/>
              <a:t>+</a:t>
            </a:r>
            <a:r>
              <a:rPr lang="en-US" sz="2600" dirty="0"/>
              <a:t> moles-Equiv.]</a:t>
            </a:r>
          </a:p>
          <a:p>
            <a:pPr marL="566738" lvl="1" indent="-366713">
              <a:spcAft>
                <a:spcPts val="1200"/>
              </a:spcAft>
              <a:buFont typeface="Wingdings" panose="05000000000000000000" pitchFamily="2" charset="2"/>
              <a:buChar char="Ø"/>
            </a:pPr>
            <a:r>
              <a:rPr lang="en-US" sz="2600" dirty="0"/>
              <a:t>Ecotoxicity Potential (ETP) 				[</a:t>
            </a:r>
            <a:r>
              <a:rPr lang="en-US" sz="2600" dirty="0" err="1"/>
              <a:t>CTUeco</a:t>
            </a:r>
            <a:r>
              <a:rPr lang="en-US" sz="2600" dirty="0"/>
              <a:t>]</a:t>
            </a:r>
          </a:p>
          <a:p>
            <a:pPr marL="566738" lvl="1" indent="-366713">
              <a:spcAft>
                <a:spcPts val="1200"/>
              </a:spcAft>
              <a:buFont typeface="Wingdings" panose="05000000000000000000" pitchFamily="2" charset="2"/>
              <a:buChar char="Ø"/>
            </a:pPr>
            <a:r>
              <a:rPr lang="en-US" sz="2600" dirty="0"/>
              <a:t>Eutrophication Potential (EP) 				[kg N-Equiv.]</a:t>
            </a:r>
          </a:p>
          <a:p>
            <a:pPr marL="566738" lvl="1" indent="-366713">
              <a:spcAft>
                <a:spcPts val="1200"/>
              </a:spcAft>
              <a:buFont typeface="Wingdings" panose="05000000000000000000" pitchFamily="2" charset="2"/>
              <a:buChar char="Ø"/>
            </a:pPr>
            <a:r>
              <a:rPr lang="en-US" sz="2600" dirty="0"/>
              <a:t>Global Warming Potential (GWP) 			[kg CO</a:t>
            </a:r>
            <a:r>
              <a:rPr lang="en-US" sz="2600" baseline="-25000" dirty="0"/>
              <a:t>2</a:t>
            </a:r>
            <a:r>
              <a:rPr lang="en-US" sz="2600" dirty="0"/>
              <a:t>-Equiv.]</a:t>
            </a:r>
          </a:p>
          <a:p>
            <a:pPr marL="566738" lvl="1" indent="-366713">
              <a:spcAft>
                <a:spcPts val="1200"/>
              </a:spcAft>
              <a:buFont typeface="Wingdings" panose="05000000000000000000" pitchFamily="2" charset="2"/>
              <a:buChar char="Ø"/>
            </a:pPr>
            <a:r>
              <a:rPr lang="en-US" sz="2600" dirty="0"/>
              <a:t>Human Health Cancer Potential (HHCP) 		[cases]</a:t>
            </a:r>
          </a:p>
          <a:p>
            <a:pPr marL="566738" lvl="1" indent="-366713">
              <a:spcAft>
                <a:spcPts val="1200"/>
              </a:spcAft>
              <a:buFont typeface="Wingdings" panose="05000000000000000000" pitchFamily="2" charset="2"/>
              <a:buChar char="Ø"/>
            </a:pPr>
            <a:r>
              <a:rPr lang="en-US" sz="2600" dirty="0"/>
              <a:t>Human Health Non-Cancer Potential (HHNCP) 	[cases]</a:t>
            </a:r>
          </a:p>
          <a:p>
            <a:pPr marL="566738" lvl="1" indent="-366713">
              <a:spcAft>
                <a:spcPts val="1200"/>
              </a:spcAft>
              <a:buFont typeface="Wingdings" panose="05000000000000000000" pitchFamily="2" charset="2"/>
              <a:buChar char="Ø"/>
            </a:pPr>
            <a:r>
              <a:rPr lang="en-US" sz="2600" dirty="0"/>
              <a:t>Human Health Criteria Air Potential (HHCAP) 	[kg PM</a:t>
            </a:r>
            <a:r>
              <a:rPr lang="en-US" sz="2600" baseline="-25000" dirty="0"/>
              <a:t>10</a:t>
            </a:r>
            <a:r>
              <a:rPr lang="en-US" sz="2600" dirty="0"/>
              <a:t>-Equiv.]</a:t>
            </a:r>
          </a:p>
          <a:p>
            <a:pPr marL="566738" lvl="1" indent="-366713">
              <a:spcAft>
                <a:spcPts val="1200"/>
              </a:spcAft>
              <a:buFont typeface="Wingdings" panose="05000000000000000000" pitchFamily="2" charset="2"/>
              <a:buChar char="Ø"/>
            </a:pPr>
            <a:r>
              <a:rPr lang="en-US" sz="2600" dirty="0"/>
              <a:t>Smog Creation Potential (SCP) 			[kg O</a:t>
            </a:r>
            <a:r>
              <a:rPr lang="en-US" sz="2600" baseline="-25000" dirty="0"/>
              <a:t>3</a:t>
            </a:r>
            <a:r>
              <a:rPr lang="en-US" sz="2600" dirty="0"/>
              <a:t>-Equiv.]</a:t>
            </a:r>
          </a:p>
          <a:p>
            <a:pPr marL="566738" lvl="1" indent="-366713">
              <a:spcAft>
                <a:spcPts val="1200"/>
              </a:spcAft>
              <a:buFont typeface="Wingdings" panose="05000000000000000000" pitchFamily="2" charset="2"/>
              <a:buChar char="Ø"/>
            </a:pPr>
            <a:r>
              <a:rPr lang="en-US" sz="2600" dirty="0"/>
              <a:t>Stratospheric Ozone Depletion Potential (ODP) 	[kg CFC 11-Equiv.]</a:t>
            </a:r>
          </a:p>
          <a:p>
            <a:endParaRPr lang="en-US" dirty="0"/>
          </a:p>
        </p:txBody>
      </p:sp>
      <p:sp>
        <p:nvSpPr>
          <p:cNvPr id="6" name="Slide Number Placeholder 5"/>
          <p:cNvSpPr>
            <a:spLocks noGrp="1"/>
          </p:cNvSpPr>
          <p:nvPr>
            <p:ph type="sldNum" sz="quarter" idx="12"/>
          </p:nvPr>
        </p:nvSpPr>
        <p:spPr/>
        <p:txBody>
          <a:bodyPr/>
          <a:lstStyle/>
          <a:p>
            <a:fld id="{0A514951-337F-4C55-96DD-3945EF272A02}" type="slidenum">
              <a:rPr lang="en-US" smtClean="0"/>
              <a:pPr/>
              <a:t>13</a:t>
            </a:fld>
            <a:endParaRPr lang="en-US" dirty="0"/>
          </a:p>
        </p:txBody>
      </p:sp>
      <p:sp>
        <p:nvSpPr>
          <p:cNvPr id="7" name="Footer Placeholder 4"/>
          <p:cNvSpPr>
            <a:spLocks noGrp="1"/>
          </p:cNvSpPr>
          <p:nvPr>
            <p:ph type="ftr" sz="quarter" idx="11"/>
          </p:nvPr>
        </p:nvSpPr>
        <p:spPr>
          <a:xfrm>
            <a:off x="3686185" y="6459785"/>
            <a:ext cx="4822804" cy="365125"/>
          </a:xfrm>
        </p:spPr>
        <p:txBody>
          <a:bodyPr/>
          <a:lstStyle/>
          <a:p>
            <a:r>
              <a:rPr lang="en-US" dirty="0"/>
              <a:t>LCA Module </a:t>
            </a:r>
            <a:r>
              <a:rPr lang="el-GR" cap="none" dirty="0">
                <a:latin typeface="Calibri" panose="020F0502020204030204" pitchFamily="34" charset="0"/>
              </a:rPr>
              <a:t>τ</a:t>
            </a:r>
            <a:r>
              <a:rPr lang="en-US" dirty="0"/>
              <a:t>5</a:t>
            </a:r>
          </a:p>
        </p:txBody>
      </p:sp>
      <p:sp>
        <p:nvSpPr>
          <p:cNvPr id="8" name="Date Placeholder 5"/>
          <p:cNvSpPr>
            <a:spLocks noGrp="1"/>
          </p:cNvSpPr>
          <p:nvPr>
            <p:ph type="dt" sz="half" idx="10"/>
          </p:nvPr>
        </p:nvSpPr>
        <p:spPr>
          <a:xfrm>
            <a:off x="1097280" y="6459785"/>
            <a:ext cx="2472271" cy="365125"/>
          </a:xfrm>
        </p:spPr>
        <p:txBody>
          <a:bodyPr/>
          <a:lstStyle/>
          <a:p>
            <a:r>
              <a:rPr lang="en-US"/>
              <a:t>11/2017</a:t>
            </a:r>
            <a:endParaRPr lang="en-US" dirty="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2712725707"/>
      </p:ext>
    </p:extLst>
  </p:cSld>
  <p:clrMapOvr>
    <a:masterClrMapping/>
  </p:clrMapOvr>
  <mc:AlternateContent xmlns:mc="http://schemas.openxmlformats.org/markup-compatibility/2006" xmlns:p14="http://schemas.microsoft.com/office/powerpoint/2010/main">
    <mc:Choice Requires="p14">
      <p:transition spd="slow" p14:dur="2000" advTm="25435"/>
    </mc:Choice>
    <mc:Fallback xmlns="">
      <p:transition spd="slow" advTm="2543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8488" y="275846"/>
            <a:ext cx="11503512" cy="885981"/>
          </a:xfrm>
        </p:spPr>
        <p:txBody>
          <a:bodyPr>
            <a:normAutofit/>
          </a:bodyPr>
          <a:lstStyle/>
          <a:p>
            <a:r>
              <a:rPr lang="en-US" dirty="0"/>
              <a:t>Environmental Data Collection</a:t>
            </a:r>
          </a:p>
        </p:txBody>
      </p:sp>
      <p:sp>
        <p:nvSpPr>
          <p:cNvPr id="6" name="Slide Number Placeholder 5"/>
          <p:cNvSpPr>
            <a:spLocks noGrp="1"/>
          </p:cNvSpPr>
          <p:nvPr>
            <p:ph type="sldNum" sz="quarter" idx="12"/>
          </p:nvPr>
        </p:nvSpPr>
        <p:spPr/>
        <p:txBody>
          <a:bodyPr/>
          <a:lstStyle/>
          <a:p>
            <a:fld id="{0A514951-337F-4C55-96DD-3945EF272A02}" type="slidenum">
              <a:rPr lang="en-US" smtClean="0"/>
              <a:pPr/>
              <a:t>14</a:t>
            </a:fld>
            <a:endParaRPr lang="en-US" dirty="0"/>
          </a:p>
        </p:txBody>
      </p:sp>
      <p:sp>
        <p:nvSpPr>
          <p:cNvPr id="7" name="Rounded Rectangle 6"/>
          <p:cNvSpPr/>
          <p:nvPr/>
        </p:nvSpPr>
        <p:spPr>
          <a:xfrm>
            <a:off x="600993" y="2492010"/>
            <a:ext cx="1734820" cy="8763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dirty="0"/>
              <a:t>Exploration and extraction of crude oil</a:t>
            </a:r>
          </a:p>
        </p:txBody>
      </p:sp>
      <p:sp>
        <p:nvSpPr>
          <p:cNvPr id="8" name="Rounded Rectangle 7"/>
          <p:cNvSpPr/>
          <p:nvPr/>
        </p:nvSpPr>
        <p:spPr>
          <a:xfrm>
            <a:off x="600993" y="3868261"/>
            <a:ext cx="1734820" cy="8763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dirty="0"/>
              <a:t>Crude oil transport</a:t>
            </a:r>
          </a:p>
        </p:txBody>
      </p:sp>
      <p:grpSp>
        <p:nvGrpSpPr>
          <p:cNvPr id="9" name="Group 8"/>
          <p:cNvGrpSpPr/>
          <p:nvPr/>
        </p:nvGrpSpPr>
        <p:grpSpPr>
          <a:xfrm rot="5400000">
            <a:off x="1295401" y="3415907"/>
            <a:ext cx="346002" cy="404757"/>
            <a:chOff x="1800559" y="1463437"/>
            <a:chExt cx="346002" cy="404757"/>
          </a:xfrm>
        </p:grpSpPr>
        <p:sp>
          <p:nvSpPr>
            <p:cNvPr id="10" name="Right Arrow 9"/>
            <p:cNvSpPr/>
            <p:nvPr/>
          </p:nvSpPr>
          <p:spPr>
            <a:xfrm>
              <a:off x="1800559" y="1463437"/>
              <a:ext cx="346002" cy="404757"/>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1" name="Right Arrow 4"/>
            <p:cNvSpPr/>
            <p:nvPr/>
          </p:nvSpPr>
          <p:spPr>
            <a:xfrm>
              <a:off x="1800559" y="1544388"/>
              <a:ext cx="242201" cy="24285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p:txBody>
        </p:sp>
      </p:grpSp>
      <p:sp>
        <p:nvSpPr>
          <p:cNvPr id="12" name="Rounded Rectangle 11"/>
          <p:cNvSpPr/>
          <p:nvPr/>
        </p:nvSpPr>
        <p:spPr>
          <a:xfrm>
            <a:off x="2806075" y="3867046"/>
            <a:ext cx="1734820" cy="8763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dirty="0"/>
              <a:t>Refining crude oil into lube oil</a:t>
            </a:r>
          </a:p>
        </p:txBody>
      </p:sp>
      <p:sp>
        <p:nvSpPr>
          <p:cNvPr id="13" name="Rounded Rectangle 12"/>
          <p:cNvSpPr/>
          <p:nvPr/>
        </p:nvSpPr>
        <p:spPr>
          <a:xfrm>
            <a:off x="2806075" y="2492010"/>
            <a:ext cx="1734820" cy="8763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dirty="0"/>
              <a:t>Blending additives</a:t>
            </a:r>
          </a:p>
        </p:txBody>
      </p:sp>
      <p:grpSp>
        <p:nvGrpSpPr>
          <p:cNvPr id="14" name="Group 13"/>
          <p:cNvGrpSpPr/>
          <p:nvPr/>
        </p:nvGrpSpPr>
        <p:grpSpPr>
          <a:xfrm>
            <a:off x="2397943" y="4104032"/>
            <a:ext cx="346002" cy="404757"/>
            <a:chOff x="1800559" y="1463437"/>
            <a:chExt cx="346002" cy="404757"/>
          </a:xfrm>
        </p:grpSpPr>
        <p:sp>
          <p:nvSpPr>
            <p:cNvPr id="15" name="Right Arrow 14"/>
            <p:cNvSpPr/>
            <p:nvPr/>
          </p:nvSpPr>
          <p:spPr>
            <a:xfrm>
              <a:off x="1800559" y="1463437"/>
              <a:ext cx="346002" cy="404757"/>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6" name="Right Arrow 4"/>
            <p:cNvSpPr/>
            <p:nvPr/>
          </p:nvSpPr>
          <p:spPr>
            <a:xfrm>
              <a:off x="1800559" y="1544388"/>
              <a:ext cx="242201" cy="24285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p:txBody>
        </p:sp>
      </p:grpSp>
      <p:grpSp>
        <p:nvGrpSpPr>
          <p:cNvPr id="17" name="Group 16"/>
          <p:cNvGrpSpPr/>
          <p:nvPr/>
        </p:nvGrpSpPr>
        <p:grpSpPr>
          <a:xfrm rot="16200000">
            <a:off x="3500484" y="3415906"/>
            <a:ext cx="346002" cy="404757"/>
            <a:chOff x="1800559" y="1463437"/>
            <a:chExt cx="346002" cy="404757"/>
          </a:xfrm>
        </p:grpSpPr>
        <p:sp>
          <p:nvSpPr>
            <p:cNvPr id="18" name="Right Arrow 17"/>
            <p:cNvSpPr/>
            <p:nvPr/>
          </p:nvSpPr>
          <p:spPr>
            <a:xfrm>
              <a:off x="1800559" y="1463437"/>
              <a:ext cx="346002" cy="404757"/>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9" name="Right Arrow 4"/>
            <p:cNvSpPr/>
            <p:nvPr/>
          </p:nvSpPr>
          <p:spPr>
            <a:xfrm>
              <a:off x="1800559" y="1544388"/>
              <a:ext cx="242201" cy="24285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p:txBody>
        </p:sp>
      </p:grpSp>
      <p:sp>
        <p:nvSpPr>
          <p:cNvPr id="20" name="Rounded Rectangle 19"/>
          <p:cNvSpPr/>
          <p:nvPr/>
        </p:nvSpPr>
        <p:spPr>
          <a:xfrm>
            <a:off x="5135417" y="2492010"/>
            <a:ext cx="1734820" cy="8763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dirty="0"/>
              <a:t>New lube oil transport</a:t>
            </a:r>
          </a:p>
        </p:txBody>
      </p:sp>
      <p:grpSp>
        <p:nvGrpSpPr>
          <p:cNvPr id="21" name="Group 20"/>
          <p:cNvGrpSpPr/>
          <p:nvPr/>
        </p:nvGrpSpPr>
        <p:grpSpPr>
          <a:xfrm>
            <a:off x="4665155" y="2727781"/>
            <a:ext cx="346002" cy="404757"/>
            <a:chOff x="1800559" y="1463437"/>
            <a:chExt cx="346002" cy="404757"/>
          </a:xfrm>
        </p:grpSpPr>
        <p:sp>
          <p:nvSpPr>
            <p:cNvPr id="22" name="Right Arrow 21"/>
            <p:cNvSpPr/>
            <p:nvPr/>
          </p:nvSpPr>
          <p:spPr>
            <a:xfrm>
              <a:off x="1800559" y="1463437"/>
              <a:ext cx="346002" cy="404757"/>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3" name="Right Arrow 4"/>
            <p:cNvSpPr/>
            <p:nvPr/>
          </p:nvSpPr>
          <p:spPr>
            <a:xfrm>
              <a:off x="1800559" y="1544388"/>
              <a:ext cx="242201" cy="24285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p:txBody>
        </p:sp>
      </p:grpSp>
      <p:grpSp>
        <p:nvGrpSpPr>
          <p:cNvPr id="24" name="Group 23"/>
          <p:cNvGrpSpPr/>
          <p:nvPr/>
        </p:nvGrpSpPr>
        <p:grpSpPr>
          <a:xfrm rot="5400000">
            <a:off x="5829825" y="3411499"/>
            <a:ext cx="346002" cy="404757"/>
            <a:chOff x="1800559" y="1463437"/>
            <a:chExt cx="346002" cy="404757"/>
          </a:xfrm>
        </p:grpSpPr>
        <p:sp>
          <p:nvSpPr>
            <p:cNvPr id="25" name="Right Arrow 24"/>
            <p:cNvSpPr/>
            <p:nvPr/>
          </p:nvSpPr>
          <p:spPr>
            <a:xfrm>
              <a:off x="1800559" y="1463437"/>
              <a:ext cx="346002" cy="404757"/>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6" name="Right Arrow 4"/>
            <p:cNvSpPr/>
            <p:nvPr/>
          </p:nvSpPr>
          <p:spPr>
            <a:xfrm>
              <a:off x="1800559" y="1544388"/>
              <a:ext cx="242201" cy="24285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p:txBody>
        </p:sp>
      </p:grpSp>
      <p:sp>
        <p:nvSpPr>
          <p:cNvPr id="27" name="Rounded Rectangle 26"/>
          <p:cNvSpPr/>
          <p:nvPr/>
        </p:nvSpPr>
        <p:spPr>
          <a:xfrm>
            <a:off x="5135417" y="3869856"/>
            <a:ext cx="1734820" cy="8763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dirty="0"/>
              <a:t>Lube oil use in vessel</a:t>
            </a:r>
          </a:p>
        </p:txBody>
      </p:sp>
      <p:grpSp>
        <p:nvGrpSpPr>
          <p:cNvPr id="28" name="Group 27"/>
          <p:cNvGrpSpPr/>
          <p:nvPr/>
        </p:nvGrpSpPr>
        <p:grpSpPr>
          <a:xfrm>
            <a:off x="6982807" y="4104032"/>
            <a:ext cx="346002" cy="404757"/>
            <a:chOff x="1800559" y="1463437"/>
            <a:chExt cx="346002" cy="404757"/>
          </a:xfrm>
        </p:grpSpPr>
        <p:sp>
          <p:nvSpPr>
            <p:cNvPr id="29" name="Right Arrow 28"/>
            <p:cNvSpPr/>
            <p:nvPr/>
          </p:nvSpPr>
          <p:spPr>
            <a:xfrm>
              <a:off x="1800559" y="1463437"/>
              <a:ext cx="346002" cy="404757"/>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0" name="Right Arrow 4"/>
            <p:cNvSpPr/>
            <p:nvPr/>
          </p:nvSpPr>
          <p:spPr>
            <a:xfrm>
              <a:off x="1800559" y="1544388"/>
              <a:ext cx="242201" cy="24285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p:txBody>
        </p:sp>
      </p:grpSp>
      <p:sp>
        <p:nvSpPr>
          <p:cNvPr id="31" name="Rounded Rectangle 30"/>
          <p:cNvSpPr/>
          <p:nvPr/>
        </p:nvSpPr>
        <p:spPr>
          <a:xfrm>
            <a:off x="7402629" y="3857479"/>
            <a:ext cx="1981560" cy="8763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dirty="0"/>
              <a:t>Used oil  transferred to disposal company </a:t>
            </a:r>
          </a:p>
        </p:txBody>
      </p:sp>
      <p:grpSp>
        <p:nvGrpSpPr>
          <p:cNvPr id="32" name="Group 31"/>
          <p:cNvGrpSpPr/>
          <p:nvPr/>
        </p:nvGrpSpPr>
        <p:grpSpPr>
          <a:xfrm rot="16200000">
            <a:off x="8220408" y="3429190"/>
            <a:ext cx="346002" cy="404757"/>
            <a:chOff x="1800559" y="1463437"/>
            <a:chExt cx="346002" cy="404757"/>
          </a:xfrm>
        </p:grpSpPr>
        <p:sp>
          <p:nvSpPr>
            <p:cNvPr id="33" name="Right Arrow 32"/>
            <p:cNvSpPr/>
            <p:nvPr/>
          </p:nvSpPr>
          <p:spPr>
            <a:xfrm>
              <a:off x="1800559" y="1463437"/>
              <a:ext cx="346002" cy="404757"/>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4" name="Right Arrow 4"/>
            <p:cNvSpPr/>
            <p:nvPr/>
          </p:nvSpPr>
          <p:spPr>
            <a:xfrm>
              <a:off x="1800559" y="1544388"/>
              <a:ext cx="242201" cy="24285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p:txBody>
        </p:sp>
      </p:grpSp>
      <p:sp>
        <p:nvSpPr>
          <p:cNvPr id="35" name="Rounded Rectangle 34"/>
          <p:cNvSpPr/>
          <p:nvPr/>
        </p:nvSpPr>
        <p:spPr>
          <a:xfrm>
            <a:off x="7402629" y="2492009"/>
            <a:ext cx="1981560" cy="8763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dirty="0"/>
              <a:t>Disposal company transport to and between facilities</a:t>
            </a:r>
          </a:p>
        </p:txBody>
      </p:sp>
      <p:sp>
        <p:nvSpPr>
          <p:cNvPr id="36" name="Rounded Rectangle 35"/>
          <p:cNvSpPr/>
          <p:nvPr/>
        </p:nvSpPr>
        <p:spPr>
          <a:xfrm>
            <a:off x="9886716" y="2492009"/>
            <a:ext cx="1734820" cy="8763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dirty="0"/>
              <a:t>Preprocessing</a:t>
            </a:r>
          </a:p>
        </p:txBody>
      </p:sp>
      <p:grpSp>
        <p:nvGrpSpPr>
          <p:cNvPr id="37" name="Group 36"/>
          <p:cNvGrpSpPr/>
          <p:nvPr/>
        </p:nvGrpSpPr>
        <p:grpSpPr>
          <a:xfrm>
            <a:off x="9482649" y="2730058"/>
            <a:ext cx="346002" cy="404757"/>
            <a:chOff x="1800559" y="1463437"/>
            <a:chExt cx="346002" cy="404757"/>
          </a:xfrm>
        </p:grpSpPr>
        <p:sp>
          <p:nvSpPr>
            <p:cNvPr id="38" name="Right Arrow 37"/>
            <p:cNvSpPr/>
            <p:nvPr/>
          </p:nvSpPr>
          <p:spPr>
            <a:xfrm>
              <a:off x="1800559" y="1463437"/>
              <a:ext cx="346002" cy="404757"/>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9" name="Right Arrow 4"/>
            <p:cNvSpPr/>
            <p:nvPr/>
          </p:nvSpPr>
          <p:spPr>
            <a:xfrm>
              <a:off x="1800559" y="1544388"/>
              <a:ext cx="242201" cy="24285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p:txBody>
        </p:sp>
      </p:grpSp>
      <p:grpSp>
        <p:nvGrpSpPr>
          <p:cNvPr id="40" name="Group 39"/>
          <p:cNvGrpSpPr/>
          <p:nvPr/>
        </p:nvGrpSpPr>
        <p:grpSpPr>
          <a:xfrm rot="5400000">
            <a:off x="10625936" y="3429899"/>
            <a:ext cx="346002" cy="404757"/>
            <a:chOff x="1800559" y="1463437"/>
            <a:chExt cx="346002" cy="404757"/>
          </a:xfrm>
        </p:grpSpPr>
        <p:sp>
          <p:nvSpPr>
            <p:cNvPr id="41" name="Right Arrow 40"/>
            <p:cNvSpPr/>
            <p:nvPr/>
          </p:nvSpPr>
          <p:spPr>
            <a:xfrm>
              <a:off x="1800559" y="1463437"/>
              <a:ext cx="346002" cy="404757"/>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42" name="Right Arrow 4"/>
            <p:cNvSpPr/>
            <p:nvPr/>
          </p:nvSpPr>
          <p:spPr>
            <a:xfrm>
              <a:off x="1800559" y="1544388"/>
              <a:ext cx="242201" cy="24285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p:txBody>
        </p:sp>
      </p:grpSp>
      <p:sp>
        <p:nvSpPr>
          <p:cNvPr id="43" name="Rounded Rectangle 42"/>
          <p:cNvSpPr/>
          <p:nvPr/>
        </p:nvSpPr>
        <p:spPr>
          <a:xfrm>
            <a:off x="9886716" y="3867046"/>
            <a:ext cx="1732392" cy="8763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dirty="0"/>
              <a:t>Distill into marine diesel fuel</a:t>
            </a:r>
          </a:p>
        </p:txBody>
      </p:sp>
      <p:cxnSp>
        <p:nvCxnSpPr>
          <p:cNvPr id="46" name="Straight Connector 45"/>
          <p:cNvCxnSpPr/>
          <p:nvPr/>
        </p:nvCxnSpPr>
        <p:spPr>
          <a:xfrm>
            <a:off x="520700" y="2377709"/>
            <a:ext cx="0" cy="3451591"/>
          </a:xfrm>
          <a:prstGeom prst="line">
            <a:avLst/>
          </a:prstGeom>
          <a:ln w="19050">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537493" y="2377709"/>
            <a:ext cx="2039151" cy="0"/>
          </a:xfrm>
          <a:prstGeom prst="line">
            <a:avLst/>
          </a:prstGeom>
          <a:ln w="19050">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2576644" y="2377709"/>
            <a:ext cx="0" cy="1434570"/>
          </a:xfrm>
          <a:prstGeom prst="line">
            <a:avLst/>
          </a:prstGeom>
          <a:ln w="19050">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2576644" y="3812279"/>
            <a:ext cx="2088511" cy="0"/>
          </a:xfrm>
          <a:prstGeom prst="line">
            <a:avLst/>
          </a:prstGeom>
          <a:ln w="19050">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4665155" y="3804570"/>
            <a:ext cx="0" cy="2024730"/>
          </a:xfrm>
          <a:prstGeom prst="line">
            <a:avLst/>
          </a:prstGeom>
          <a:ln w="19050">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520700" y="5829300"/>
            <a:ext cx="4144455" cy="0"/>
          </a:xfrm>
          <a:prstGeom prst="line">
            <a:avLst/>
          </a:prstGeom>
          <a:ln w="19050">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600993" y="4953000"/>
            <a:ext cx="2115066" cy="923330"/>
          </a:xfrm>
          <a:prstGeom prst="rect">
            <a:avLst/>
          </a:prstGeom>
          <a:noFill/>
        </p:spPr>
        <p:txBody>
          <a:bodyPr wrap="none" rtlCol="0">
            <a:spAutoFit/>
          </a:bodyPr>
          <a:lstStyle/>
          <a:p>
            <a:r>
              <a:rPr lang="en-US" b="1" dirty="0" err="1"/>
              <a:t>GaBi</a:t>
            </a:r>
            <a:r>
              <a:rPr lang="en-US" b="1" dirty="0"/>
              <a:t> Database</a:t>
            </a:r>
          </a:p>
          <a:p>
            <a:r>
              <a:rPr lang="en-US" dirty="0"/>
              <a:t>Geyer et al. 2013</a:t>
            </a:r>
          </a:p>
          <a:p>
            <a:r>
              <a:rPr lang="en-US" dirty="0" err="1"/>
              <a:t>Riamondi</a:t>
            </a:r>
            <a:r>
              <a:rPr lang="en-US" dirty="0"/>
              <a:t> et al. 2012</a:t>
            </a:r>
          </a:p>
        </p:txBody>
      </p:sp>
      <p:sp>
        <p:nvSpPr>
          <p:cNvPr id="62" name="TextBox 61"/>
          <p:cNvSpPr txBox="1"/>
          <p:nvPr/>
        </p:nvSpPr>
        <p:spPr>
          <a:xfrm>
            <a:off x="9862636" y="1864341"/>
            <a:ext cx="1800621" cy="369332"/>
          </a:xfrm>
          <a:prstGeom prst="rect">
            <a:avLst/>
          </a:prstGeom>
          <a:noFill/>
        </p:spPr>
        <p:txBody>
          <a:bodyPr wrap="none" rtlCol="0">
            <a:spAutoFit/>
          </a:bodyPr>
          <a:lstStyle/>
          <a:p>
            <a:r>
              <a:rPr lang="en-US" b="1" dirty="0"/>
              <a:t>Geyer et al. 2013</a:t>
            </a:r>
          </a:p>
        </p:txBody>
      </p:sp>
      <p:sp>
        <p:nvSpPr>
          <p:cNvPr id="63" name="TextBox 62"/>
          <p:cNvSpPr txBox="1"/>
          <p:nvPr/>
        </p:nvSpPr>
        <p:spPr>
          <a:xfrm>
            <a:off x="9838556" y="5045333"/>
            <a:ext cx="1560492" cy="646331"/>
          </a:xfrm>
          <a:prstGeom prst="rect">
            <a:avLst/>
          </a:prstGeom>
          <a:noFill/>
        </p:spPr>
        <p:txBody>
          <a:bodyPr wrap="none" rtlCol="0">
            <a:spAutoFit/>
          </a:bodyPr>
          <a:lstStyle/>
          <a:p>
            <a:r>
              <a:rPr lang="en-US" dirty="0" err="1"/>
              <a:t>Boughton</a:t>
            </a:r>
            <a:r>
              <a:rPr lang="en-US" dirty="0"/>
              <a:t> and </a:t>
            </a:r>
          </a:p>
          <a:p>
            <a:r>
              <a:rPr lang="en-US" dirty="0"/>
              <a:t>Horvath 2004</a:t>
            </a:r>
          </a:p>
        </p:txBody>
      </p:sp>
      <p:sp>
        <p:nvSpPr>
          <p:cNvPr id="64" name="Rectangle 63"/>
          <p:cNvSpPr/>
          <p:nvPr/>
        </p:nvSpPr>
        <p:spPr>
          <a:xfrm>
            <a:off x="9823310" y="1800613"/>
            <a:ext cx="1872911" cy="3016322"/>
          </a:xfrm>
          <a:prstGeom prst="rect">
            <a:avLst/>
          </a:prstGeom>
          <a:noFill/>
          <a:ln w="1905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9724850" y="3812278"/>
            <a:ext cx="2029000" cy="1879385"/>
          </a:xfrm>
          <a:prstGeom prst="rect">
            <a:avLst/>
          </a:prstGeom>
          <a:noFill/>
          <a:ln w="1905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2731466" y="1541494"/>
            <a:ext cx="1871560" cy="1879385"/>
          </a:xfrm>
          <a:prstGeom prst="rect">
            <a:avLst/>
          </a:prstGeom>
          <a:noFill/>
          <a:ln w="1905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2772973" y="1579622"/>
            <a:ext cx="1767922" cy="646331"/>
          </a:xfrm>
          <a:prstGeom prst="rect">
            <a:avLst/>
          </a:prstGeom>
          <a:noFill/>
        </p:spPr>
        <p:txBody>
          <a:bodyPr wrap="square" rtlCol="0">
            <a:spAutoFit/>
          </a:bodyPr>
          <a:lstStyle/>
          <a:p>
            <a:r>
              <a:rPr lang="en-US" b="1" dirty="0"/>
              <a:t>Raimondi et al. 2012</a:t>
            </a:r>
          </a:p>
        </p:txBody>
      </p:sp>
      <p:sp>
        <p:nvSpPr>
          <p:cNvPr id="68" name="Rectangle 67"/>
          <p:cNvSpPr/>
          <p:nvPr/>
        </p:nvSpPr>
        <p:spPr>
          <a:xfrm>
            <a:off x="5045401" y="3835640"/>
            <a:ext cx="1871468" cy="1983186"/>
          </a:xfrm>
          <a:prstGeom prst="rect">
            <a:avLst/>
          </a:prstGeom>
          <a:noFill/>
          <a:ln w="1905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p:cNvSpPr txBox="1"/>
          <p:nvPr/>
        </p:nvSpPr>
        <p:spPr>
          <a:xfrm>
            <a:off x="5066721" y="4827233"/>
            <a:ext cx="1850148" cy="923330"/>
          </a:xfrm>
          <a:prstGeom prst="rect">
            <a:avLst/>
          </a:prstGeom>
          <a:noFill/>
        </p:spPr>
        <p:txBody>
          <a:bodyPr wrap="square" rtlCol="0">
            <a:spAutoFit/>
          </a:bodyPr>
          <a:lstStyle/>
          <a:p>
            <a:r>
              <a:rPr lang="en-US" b="1" dirty="0"/>
              <a:t>Primary combustion modeling*</a:t>
            </a:r>
            <a:endParaRPr lang="en-US" dirty="0"/>
          </a:p>
        </p:txBody>
      </p:sp>
      <p:sp>
        <p:nvSpPr>
          <p:cNvPr id="70" name="Rectangle 69"/>
          <p:cNvSpPr/>
          <p:nvPr/>
        </p:nvSpPr>
        <p:spPr>
          <a:xfrm>
            <a:off x="5063160" y="1537110"/>
            <a:ext cx="1871560" cy="1879385"/>
          </a:xfrm>
          <a:prstGeom prst="rect">
            <a:avLst/>
          </a:prstGeom>
          <a:noFill/>
          <a:ln w="1905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5118669" y="1544030"/>
            <a:ext cx="1767922" cy="923330"/>
          </a:xfrm>
          <a:prstGeom prst="rect">
            <a:avLst/>
          </a:prstGeom>
          <a:noFill/>
        </p:spPr>
        <p:txBody>
          <a:bodyPr wrap="square" rtlCol="0">
            <a:spAutoFit/>
          </a:bodyPr>
          <a:lstStyle/>
          <a:p>
            <a:r>
              <a:rPr lang="en-US" b="1" dirty="0" err="1"/>
              <a:t>GaBi</a:t>
            </a:r>
            <a:r>
              <a:rPr lang="en-US" b="1" dirty="0"/>
              <a:t> database truck + assumed distance</a:t>
            </a:r>
          </a:p>
        </p:txBody>
      </p:sp>
      <p:sp>
        <p:nvSpPr>
          <p:cNvPr id="72" name="Rectangle 71"/>
          <p:cNvSpPr/>
          <p:nvPr/>
        </p:nvSpPr>
        <p:spPr>
          <a:xfrm>
            <a:off x="7304170" y="1543506"/>
            <a:ext cx="2120413" cy="1879385"/>
          </a:xfrm>
          <a:prstGeom prst="rect">
            <a:avLst/>
          </a:prstGeom>
          <a:noFill/>
          <a:ln w="1905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Box 72"/>
          <p:cNvSpPr txBox="1"/>
          <p:nvPr/>
        </p:nvSpPr>
        <p:spPr>
          <a:xfrm>
            <a:off x="7359679" y="1550426"/>
            <a:ext cx="2104229" cy="646331"/>
          </a:xfrm>
          <a:prstGeom prst="rect">
            <a:avLst/>
          </a:prstGeom>
          <a:noFill/>
        </p:spPr>
        <p:txBody>
          <a:bodyPr wrap="square" rtlCol="0">
            <a:spAutoFit/>
          </a:bodyPr>
          <a:lstStyle/>
          <a:p>
            <a:r>
              <a:rPr lang="en-US" b="1" dirty="0" err="1"/>
              <a:t>GaBi</a:t>
            </a:r>
            <a:r>
              <a:rPr lang="en-US" b="1" dirty="0"/>
              <a:t> database truck + actual distance</a:t>
            </a:r>
          </a:p>
        </p:txBody>
      </p:sp>
      <p:sp>
        <p:nvSpPr>
          <p:cNvPr id="74" name="Rectangle 73"/>
          <p:cNvSpPr/>
          <p:nvPr/>
        </p:nvSpPr>
        <p:spPr>
          <a:xfrm>
            <a:off x="7347525" y="3811490"/>
            <a:ext cx="2135124" cy="1983186"/>
          </a:xfrm>
          <a:prstGeom prst="rect">
            <a:avLst/>
          </a:prstGeom>
          <a:noFill/>
          <a:ln w="1905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7345493" y="4827233"/>
            <a:ext cx="2153603" cy="923330"/>
          </a:xfrm>
          <a:prstGeom prst="rect">
            <a:avLst/>
          </a:prstGeom>
        </p:spPr>
        <p:txBody>
          <a:bodyPr wrap="none">
            <a:spAutoFit/>
          </a:bodyPr>
          <a:lstStyle/>
          <a:p>
            <a:r>
              <a:rPr lang="en-US" dirty="0"/>
              <a:t>No expected impacts</a:t>
            </a:r>
            <a:br>
              <a:rPr lang="en-US" dirty="0"/>
            </a:br>
            <a:r>
              <a:rPr lang="en-US" dirty="0"/>
              <a:t>(risk of spill not </a:t>
            </a:r>
            <a:br>
              <a:rPr lang="en-US" dirty="0"/>
            </a:br>
            <a:r>
              <a:rPr lang="en-US" dirty="0"/>
              <a:t>included in LCA)</a:t>
            </a:r>
          </a:p>
        </p:txBody>
      </p:sp>
      <p:sp>
        <p:nvSpPr>
          <p:cNvPr id="76" name="Footer Placeholder 4"/>
          <p:cNvSpPr>
            <a:spLocks noGrp="1"/>
          </p:cNvSpPr>
          <p:nvPr>
            <p:ph type="ftr" sz="quarter" idx="11"/>
          </p:nvPr>
        </p:nvSpPr>
        <p:spPr>
          <a:xfrm>
            <a:off x="3686185" y="6459785"/>
            <a:ext cx="4822804" cy="365125"/>
          </a:xfrm>
        </p:spPr>
        <p:txBody>
          <a:bodyPr/>
          <a:lstStyle/>
          <a:p>
            <a:r>
              <a:rPr lang="en-US" dirty="0"/>
              <a:t>LCA Module </a:t>
            </a:r>
            <a:r>
              <a:rPr lang="el-GR" cap="none" dirty="0">
                <a:latin typeface="Calibri" panose="020F0502020204030204" pitchFamily="34" charset="0"/>
              </a:rPr>
              <a:t>τ</a:t>
            </a:r>
            <a:r>
              <a:rPr lang="en-US" dirty="0"/>
              <a:t>5</a:t>
            </a:r>
          </a:p>
        </p:txBody>
      </p:sp>
      <p:sp>
        <p:nvSpPr>
          <p:cNvPr id="77" name="Date Placeholder 5"/>
          <p:cNvSpPr>
            <a:spLocks noGrp="1"/>
          </p:cNvSpPr>
          <p:nvPr>
            <p:ph type="dt" sz="half" idx="10"/>
          </p:nvPr>
        </p:nvSpPr>
        <p:spPr>
          <a:xfrm>
            <a:off x="1097280" y="6459785"/>
            <a:ext cx="2472271" cy="365125"/>
          </a:xfrm>
        </p:spPr>
        <p:txBody>
          <a:bodyPr/>
          <a:lstStyle/>
          <a:p>
            <a:r>
              <a:rPr lang="en-US"/>
              <a:t>11/2017</a:t>
            </a:r>
            <a:endParaRPr lang="en-US" dirty="0"/>
          </a:p>
        </p:txBody>
      </p:sp>
      <p:sp>
        <p:nvSpPr>
          <p:cNvPr id="3" name="TextBox 2"/>
          <p:cNvSpPr txBox="1"/>
          <p:nvPr/>
        </p:nvSpPr>
        <p:spPr>
          <a:xfrm>
            <a:off x="4983277" y="5831528"/>
            <a:ext cx="2031325" cy="307777"/>
          </a:xfrm>
          <a:prstGeom prst="rect">
            <a:avLst/>
          </a:prstGeom>
          <a:noFill/>
        </p:spPr>
        <p:txBody>
          <a:bodyPr wrap="none" rtlCol="0">
            <a:spAutoFit/>
          </a:bodyPr>
          <a:lstStyle/>
          <a:p>
            <a:r>
              <a:rPr lang="en-US" sz="1400" dirty="0"/>
              <a:t>*Based on </a:t>
            </a:r>
            <a:r>
              <a:rPr lang="en-US" sz="1400" dirty="0" err="1"/>
              <a:t>Audibert</a:t>
            </a:r>
            <a:r>
              <a:rPr lang="en-US" sz="1400" dirty="0"/>
              <a:t> 2006</a:t>
            </a:r>
          </a:p>
        </p:txBody>
      </p:sp>
      <p:pic>
        <p:nvPicPr>
          <p:cNvPr id="44" name="Audio 4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225616780"/>
      </p:ext>
    </p:extLst>
  </p:cSld>
  <p:clrMapOvr>
    <a:masterClrMapping/>
  </p:clrMapOvr>
  <mc:AlternateContent xmlns:mc="http://schemas.openxmlformats.org/markup-compatibility/2006" xmlns:p14="http://schemas.microsoft.com/office/powerpoint/2010/main">
    <mc:Choice Requires="p14">
      <p:transition spd="slow" p14:dur="2000" advTm="97317"/>
    </mc:Choice>
    <mc:Fallback xmlns="">
      <p:transition spd="slow" advTm="9731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4"/>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Conversion to Common Declared Unit</a:t>
            </a:r>
          </a:p>
        </p:txBody>
      </p:sp>
      <p:sp>
        <p:nvSpPr>
          <p:cNvPr id="3" name="Content Placeholder 2"/>
          <p:cNvSpPr>
            <a:spLocks noGrp="1"/>
          </p:cNvSpPr>
          <p:nvPr>
            <p:ph idx="1"/>
          </p:nvPr>
        </p:nvSpPr>
        <p:spPr>
          <a:xfrm>
            <a:off x="666974" y="1387737"/>
            <a:ext cx="10058400" cy="1311920"/>
          </a:xfrm>
        </p:spPr>
        <p:txBody>
          <a:bodyPr/>
          <a:lstStyle/>
          <a:p>
            <a:r>
              <a:rPr lang="en-US" dirty="0"/>
              <a:t>Most data sources used unit of 1 kg oil</a:t>
            </a:r>
          </a:p>
          <a:p>
            <a:r>
              <a:rPr lang="en-US" dirty="0"/>
              <a:t>Converted to gallons using density of oil in functional unit</a:t>
            </a:r>
          </a:p>
          <a:p>
            <a:endParaRPr lang="en-US" dirty="0"/>
          </a:p>
        </p:txBody>
      </p:sp>
      <p:sp>
        <p:nvSpPr>
          <p:cNvPr id="6" name="Slide Number Placeholder 5"/>
          <p:cNvSpPr>
            <a:spLocks noGrp="1"/>
          </p:cNvSpPr>
          <p:nvPr>
            <p:ph type="sldNum" sz="quarter" idx="12"/>
          </p:nvPr>
        </p:nvSpPr>
        <p:spPr/>
        <p:txBody>
          <a:bodyPr/>
          <a:lstStyle/>
          <a:p>
            <a:fld id="{0A514951-337F-4C55-96DD-3945EF272A02}" type="slidenum">
              <a:rPr lang="en-US" smtClean="0"/>
              <a:pPr/>
              <a:t>15</a:t>
            </a:fld>
            <a:endParaRPr lang="en-US" dirty="0"/>
          </a:p>
        </p:txBody>
      </p:sp>
      <mc:AlternateContent xmlns:mc="http://schemas.openxmlformats.org/markup-compatibility/2006" xmlns:a14="http://schemas.microsoft.com/office/drawing/2010/main">
        <mc:Choice Requires="a14">
          <p:sp>
            <p:nvSpPr>
              <p:cNvPr id="7" name="TextBox 6"/>
              <p:cNvSpPr txBox="1"/>
              <p:nvPr/>
            </p:nvSpPr>
            <p:spPr>
              <a:xfrm>
                <a:off x="688489" y="3512457"/>
                <a:ext cx="10479535" cy="8583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2400" b="0" i="1" dirty="0" smtClean="0">
                              <a:latin typeface="Cambria Math" panose="02040503050406030204" pitchFamily="18" charset="0"/>
                            </a:rPr>
                          </m:ctrlPr>
                        </m:fPr>
                        <m:num>
                          <m:r>
                            <a:rPr lang="en-US" sz="2400" i="1" dirty="0" smtClean="0">
                              <a:latin typeface="Cambria Math" panose="02040503050406030204" pitchFamily="18" charset="0"/>
                            </a:rPr>
                            <m:t>𝐼𝑚𝑝𝑎𝑐𝑡</m:t>
                          </m:r>
                          <m:r>
                            <a:rPr lang="en-US" sz="2400" i="1" dirty="0" smtClean="0">
                              <a:latin typeface="Cambria Math" panose="02040503050406030204" pitchFamily="18" charset="0"/>
                            </a:rPr>
                            <m:t> </m:t>
                          </m:r>
                          <m:r>
                            <a:rPr lang="en-US" sz="2400" i="1" dirty="0" smtClean="0">
                              <a:latin typeface="Cambria Math" panose="02040503050406030204" pitchFamily="18" charset="0"/>
                            </a:rPr>
                            <m:t>𝑐𝑎𝑡𝑒𝑔𝑜𝑟𝑦</m:t>
                          </m:r>
                          <m:r>
                            <a:rPr lang="en-US" sz="2400" i="1" dirty="0" smtClean="0">
                              <a:latin typeface="Cambria Math" panose="02040503050406030204" pitchFamily="18" charset="0"/>
                            </a:rPr>
                            <m:t> </m:t>
                          </m:r>
                          <m:r>
                            <a:rPr lang="en-US" sz="2400" i="1" dirty="0" smtClean="0">
                              <a:latin typeface="Cambria Math" panose="02040503050406030204" pitchFamily="18" charset="0"/>
                            </a:rPr>
                            <m:t>𝑖𝑛𝑑𝑖𝑐𝑎𝑡𝑜𝑟</m:t>
                          </m:r>
                        </m:num>
                        <m:den>
                          <m:r>
                            <a:rPr lang="en-US" sz="2400" b="0" i="1" dirty="0" smtClean="0">
                              <a:latin typeface="Cambria Math" panose="02040503050406030204" pitchFamily="18" charset="0"/>
                            </a:rPr>
                            <m:t>1 </m:t>
                          </m:r>
                          <m:r>
                            <a:rPr lang="en-US" sz="2400" b="0" i="1" dirty="0" smtClean="0">
                              <a:latin typeface="Cambria Math" panose="02040503050406030204" pitchFamily="18" charset="0"/>
                            </a:rPr>
                            <m:t>𝑘𝑔</m:t>
                          </m:r>
                          <m:r>
                            <a:rPr lang="en-US" sz="2400" b="0" i="1" dirty="0" smtClean="0">
                              <a:latin typeface="Cambria Math" panose="02040503050406030204" pitchFamily="18" charset="0"/>
                            </a:rPr>
                            <m:t> </m:t>
                          </m:r>
                          <m:r>
                            <a:rPr lang="en-US" sz="2400" b="0" i="1" dirty="0" smtClean="0">
                              <a:latin typeface="Cambria Math" panose="02040503050406030204" pitchFamily="18" charset="0"/>
                            </a:rPr>
                            <m:t>𝑜𝑖𝑙</m:t>
                          </m:r>
                        </m:den>
                      </m:f>
                      <m:r>
                        <a:rPr lang="en-US" sz="2400" b="0" i="1" dirty="0" smtClean="0">
                          <a:latin typeface="Cambria Math" panose="02040503050406030204" pitchFamily="18" charset="0"/>
                        </a:rPr>
                        <m:t>∗0.88</m:t>
                      </m:r>
                      <m:f>
                        <m:fPr>
                          <m:ctrlPr>
                            <a:rPr lang="en-US" sz="2400" b="0" i="1" dirty="0" smtClean="0">
                              <a:latin typeface="Cambria Math" panose="02040503050406030204" pitchFamily="18" charset="0"/>
                            </a:rPr>
                          </m:ctrlPr>
                        </m:fPr>
                        <m:num>
                          <m:r>
                            <a:rPr lang="en-US" sz="2400" i="1" dirty="0">
                              <a:latin typeface="Cambria Math" panose="02040503050406030204" pitchFamily="18" charset="0"/>
                            </a:rPr>
                            <m:t>𝑘𝑔</m:t>
                          </m:r>
                        </m:num>
                        <m:den>
                          <m:r>
                            <a:rPr lang="en-US" sz="2400" i="1" dirty="0">
                              <a:latin typeface="Cambria Math" panose="02040503050406030204" pitchFamily="18" charset="0"/>
                            </a:rPr>
                            <m:t>𝐿</m:t>
                          </m:r>
                        </m:den>
                      </m:f>
                      <m:r>
                        <a:rPr lang="en-US" sz="2400" b="0" i="1" dirty="0" smtClean="0">
                          <a:latin typeface="Cambria Math" panose="02040503050406030204" pitchFamily="18" charset="0"/>
                        </a:rPr>
                        <m:t>∗</m:t>
                      </m:r>
                      <m:f>
                        <m:fPr>
                          <m:ctrlPr>
                            <a:rPr lang="en-US" sz="2400" b="0" i="1" dirty="0" smtClean="0">
                              <a:latin typeface="Cambria Math" panose="02040503050406030204" pitchFamily="18" charset="0"/>
                            </a:rPr>
                          </m:ctrlPr>
                        </m:fPr>
                        <m:num>
                          <m:r>
                            <a:rPr lang="en-US" sz="2400" b="0" i="1" dirty="0" smtClean="0">
                              <a:latin typeface="Cambria Math" panose="02040503050406030204" pitchFamily="18" charset="0"/>
                            </a:rPr>
                            <m:t>3.79 </m:t>
                          </m:r>
                          <m:r>
                            <a:rPr lang="en-US" sz="2400" b="0" i="1" dirty="0" smtClean="0">
                              <a:latin typeface="Cambria Math" panose="02040503050406030204" pitchFamily="18" charset="0"/>
                            </a:rPr>
                            <m:t>𝐿</m:t>
                          </m:r>
                        </m:num>
                        <m:den>
                          <m:r>
                            <a:rPr lang="en-US" sz="2400" b="0" i="1" dirty="0" smtClean="0">
                              <a:latin typeface="Cambria Math" panose="02040503050406030204" pitchFamily="18" charset="0"/>
                            </a:rPr>
                            <m:t>𝑔𝑎𝑙𝑙𝑜𝑛</m:t>
                          </m:r>
                        </m:den>
                      </m:f>
                      <m:r>
                        <a:rPr lang="en-US" sz="2400" b="0" i="1" dirty="0" smtClean="0">
                          <a:latin typeface="Cambria Math" panose="02040503050406030204" pitchFamily="18" charset="0"/>
                        </a:rPr>
                        <m:t>=</m:t>
                      </m:r>
                      <m:f>
                        <m:fPr>
                          <m:ctrlPr>
                            <a:rPr lang="en-US" sz="2400" b="0" i="1" dirty="0" smtClean="0">
                              <a:latin typeface="Cambria Math" panose="02040503050406030204" pitchFamily="18" charset="0"/>
                            </a:rPr>
                          </m:ctrlPr>
                        </m:fPr>
                        <m:num>
                          <m:r>
                            <a:rPr lang="en-US" sz="2400" b="0" i="1" dirty="0" smtClean="0">
                              <a:latin typeface="Cambria Math" panose="02040503050406030204" pitchFamily="18" charset="0"/>
                            </a:rPr>
                            <m:t>𝐼𝑚𝑝𝑎𝑐𝑡</m:t>
                          </m:r>
                          <m:r>
                            <a:rPr lang="en-US" sz="2400" b="0" i="1" dirty="0" smtClean="0">
                              <a:latin typeface="Cambria Math" panose="02040503050406030204" pitchFamily="18" charset="0"/>
                            </a:rPr>
                            <m:t> </m:t>
                          </m:r>
                          <m:r>
                            <a:rPr lang="en-US" sz="2400" b="0" i="1" dirty="0" smtClean="0">
                              <a:latin typeface="Cambria Math" panose="02040503050406030204" pitchFamily="18" charset="0"/>
                            </a:rPr>
                            <m:t>𝑐𝑎𝑡𝑒𝑔𝑜𝑟𝑦</m:t>
                          </m:r>
                          <m:r>
                            <a:rPr lang="en-US" sz="2400" b="0" i="1" dirty="0" smtClean="0">
                              <a:latin typeface="Cambria Math" panose="02040503050406030204" pitchFamily="18" charset="0"/>
                            </a:rPr>
                            <m:t> </m:t>
                          </m:r>
                          <m:r>
                            <a:rPr lang="en-US" sz="2400" b="0" i="1" dirty="0" smtClean="0">
                              <a:latin typeface="Cambria Math" panose="02040503050406030204" pitchFamily="18" charset="0"/>
                            </a:rPr>
                            <m:t>𝑖𝑛𝑑𝑖𝑐𝑎𝑡𝑜𝑟</m:t>
                          </m:r>
                        </m:num>
                        <m:den>
                          <m:r>
                            <a:rPr lang="en-US" sz="2400" b="0" i="1" dirty="0" smtClean="0">
                              <a:latin typeface="Cambria Math" panose="02040503050406030204" pitchFamily="18" charset="0"/>
                            </a:rPr>
                            <m:t>1 </m:t>
                          </m:r>
                          <m:r>
                            <a:rPr lang="en-US" sz="2400" b="0" i="1" dirty="0" smtClean="0">
                              <a:latin typeface="Cambria Math" panose="02040503050406030204" pitchFamily="18" charset="0"/>
                            </a:rPr>
                            <m:t>𝑔𝑎𝑙𝑙𝑜𝑛</m:t>
                          </m:r>
                        </m:den>
                      </m:f>
                    </m:oMath>
                  </m:oMathPara>
                </a14:m>
                <a:endParaRPr lang="en-US" sz="2400" dirty="0"/>
              </a:p>
            </p:txBody>
          </p:sp>
        </mc:Choice>
        <mc:Fallback xmlns="">
          <p:sp>
            <p:nvSpPr>
              <p:cNvPr id="7" name="TextBox 6"/>
              <p:cNvSpPr txBox="1">
                <a:spLocks noRot="1" noChangeAspect="1" noMove="1" noResize="1" noEditPoints="1" noAdjustHandles="1" noChangeArrowheads="1" noChangeShapeType="1" noTextEdit="1"/>
              </p:cNvSpPr>
              <p:nvPr/>
            </p:nvSpPr>
            <p:spPr>
              <a:xfrm>
                <a:off x="688489" y="3512457"/>
                <a:ext cx="10479535" cy="858377"/>
              </a:xfrm>
              <a:prstGeom prst="rect">
                <a:avLst/>
              </a:prstGeom>
              <a:blipFill rotWithShape="0">
                <a:blip r:embed="rId4"/>
                <a:stretch>
                  <a:fillRect/>
                </a:stretch>
              </a:blipFill>
            </p:spPr>
            <p:txBody>
              <a:bodyPr/>
              <a:lstStyle/>
              <a:p>
                <a:r>
                  <a:rPr lang="en-US">
                    <a:noFill/>
                  </a:rPr>
                  <a:t> </a:t>
                </a:r>
              </a:p>
            </p:txBody>
          </p:sp>
        </mc:Fallback>
      </mc:AlternateContent>
      <p:sp>
        <p:nvSpPr>
          <p:cNvPr id="8" name="Footer Placeholder 4"/>
          <p:cNvSpPr>
            <a:spLocks noGrp="1"/>
          </p:cNvSpPr>
          <p:nvPr>
            <p:ph type="ftr" sz="quarter" idx="11"/>
          </p:nvPr>
        </p:nvSpPr>
        <p:spPr>
          <a:xfrm>
            <a:off x="3686185" y="6459785"/>
            <a:ext cx="4822804" cy="365125"/>
          </a:xfrm>
        </p:spPr>
        <p:txBody>
          <a:bodyPr/>
          <a:lstStyle/>
          <a:p>
            <a:r>
              <a:rPr lang="en-US" dirty="0"/>
              <a:t>LCA Module </a:t>
            </a:r>
            <a:r>
              <a:rPr lang="el-GR" cap="none" dirty="0">
                <a:latin typeface="Calibri" panose="020F0502020204030204" pitchFamily="34" charset="0"/>
              </a:rPr>
              <a:t>τ</a:t>
            </a:r>
            <a:r>
              <a:rPr lang="en-US" dirty="0"/>
              <a:t>5</a:t>
            </a:r>
          </a:p>
        </p:txBody>
      </p:sp>
      <p:sp>
        <p:nvSpPr>
          <p:cNvPr id="9" name="Date Placeholder 5"/>
          <p:cNvSpPr>
            <a:spLocks noGrp="1"/>
          </p:cNvSpPr>
          <p:nvPr>
            <p:ph type="dt" sz="half" idx="10"/>
          </p:nvPr>
        </p:nvSpPr>
        <p:spPr>
          <a:xfrm>
            <a:off x="1097280" y="6459785"/>
            <a:ext cx="2472271" cy="365125"/>
          </a:xfrm>
        </p:spPr>
        <p:txBody>
          <a:bodyPr/>
          <a:lstStyle/>
          <a:p>
            <a:r>
              <a:rPr lang="en-US"/>
              <a:t>11/2017</a:t>
            </a:r>
            <a:endParaRPr lang="en-US" dirty="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2155970579"/>
      </p:ext>
    </p:extLst>
  </p:cSld>
  <p:clrMapOvr>
    <a:masterClrMapping/>
  </p:clrMapOvr>
  <mc:AlternateContent xmlns:mc="http://schemas.openxmlformats.org/markup-compatibility/2006" xmlns:p14="http://schemas.microsoft.com/office/powerpoint/2010/main">
    <mc:Choice Requires="p14">
      <p:transition spd="slow" p14:dur="2000" advTm="28070"/>
    </mc:Choice>
    <mc:Fallback xmlns="">
      <p:transition spd="slow" advTm="2807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8488" y="275846"/>
            <a:ext cx="10676198" cy="885981"/>
          </a:xfrm>
        </p:spPr>
        <p:txBody>
          <a:bodyPr>
            <a:normAutofit/>
          </a:bodyPr>
          <a:lstStyle/>
          <a:p>
            <a:r>
              <a:rPr lang="en-US" dirty="0"/>
              <a:t>Oil Acquisition Results </a:t>
            </a:r>
            <a:r>
              <a:rPr lang="en-US" sz="3200" dirty="0"/>
              <a:t>(Langfitt and Haselbach 2014)</a:t>
            </a:r>
          </a:p>
        </p:txBody>
      </p:sp>
      <p:sp>
        <p:nvSpPr>
          <p:cNvPr id="6" name="Slide Number Placeholder 5"/>
          <p:cNvSpPr>
            <a:spLocks noGrp="1"/>
          </p:cNvSpPr>
          <p:nvPr>
            <p:ph type="sldNum" sz="quarter" idx="12"/>
          </p:nvPr>
        </p:nvSpPr>
        <p:spPr/>
        <p:txBody>
          <a:bodyPr/>
          <a:lstStyle/>
          <a:p>
            <a:fld id="{0A514951-337F-4C55-96DD-3945EF272A02}" type="slidenum">
              <a:rPr lang="en-US" smtClean="0"/>
              <a:pPr/>
              <a:t>16</a:t>
            </a:fld>
            <a:endParaRPr lang="en-US" dirty="0"/>
          </a:p>
        </p:txBody>
      </p:sp>
      <p:sp>
        <p:nvSpPr>
          <p:cNvPr id="8" name="Rectangle 7"/>
          <p:cNvSpPr/>
          <p:nvPr/>
        </p:nvSpPr>
        <p:spPr>
          <a:xfrm>
            <a:off x="1472450" y="6109703"/>
            <a:ext cx="10493131" cy="267727"/>
          </a:xfrm>
          <a:prstGeom prst="rect">
            <a:avLst/>
          </a:prstGeom>
        </p:spPr>
        <p:txBody>
          <a:bodyPr wrap="square">
            <a:spAutoFit/>
          </a:bodyPr>
          <a:lstStyle/>
          <a:p>
            <a:r>
              <a:rPr lang="en-US" sz="1100" dirty="0"/>
              <a:t> “Assessment of Lube Oil Management and Self-Cleaning Oil Filters Feasibility in WSF Vessels Phases II and III: Part 1 Report.” (2014). Q. Langfitt and L. Haselbach. Report to </a:t>
            </a:r>
            <a:r>
              <a:rPr lang="en-US" sz="1100" dirty="0" err="1"/>
              <a:t>PacTrans</a:t>
            </a:r>
            <a:r>
              <a:rPr lang="en-US" sz="1100" dirty="0"/>
              <a:t>. </a:t>
            </a:r>
          </a:p>
        </p:txBody>
      </p:sp>
      <p:pic>
        <p:nvPicPr>
          <p:cNvPr id="9" name="Picture 8"/>
          <p:cNvPicPr>
            <a:picLocks noChangeAspect="1"/>
          </p:cNvPicPr>
          <p:nvPr/>
        </p:nvPicPr>
        <p:blipFill rotWithShape="1">
          <a:blip r:embed="rId4" cstate="print"/>
          <a:srcRect t="51254"/>
          <a:stretch/>
        </p:blipFill>
        <p:spPr>
          <a:xfrm>
            <a:off x="1079722" y="1185585"/>
            <a:ext cx="9851221" cy="4838358"/>
          </a:xfrm>
          <a:prstGeom prst="rect">
            <a:avLst/>
          </a:prstGeom>
          <a:ln>
            <a:solidFill>
              <a:schemeClr val="accent1">
                <a:shade val="50000"/>
              </a:schemeClr>
            </a:solidFill>
          </a:ln>
        </p:spPr>
      </p:pic>
      <p:sp>
        <p:nvSpPr>
          <p:cNvPr id="10" name="Footer Placeholder 4"/>
          <p:cNvSpPr>
            <a:spLocks noGrp="1"/>
          </p:cNvSpPr>
          <p:nvPr>
            <p:ph type="ftr" sz="quarter" idx="11"/>
          </p:nvPr>
        </p:nvSpPr>
        <p:spPr>
          <a:xfrm>
            <a:off x="3686185" y="6459785"/>
            <a:ext cx="4822804" cy="365125"/>
          </a:xfrm>
        </p:spPr>
        <p:txBody>
          <a:bodyPr/>
          <a:lstStyle/>
          <a:p>
            <a:r>
              <a:rPr lang="en-US" dirty="0"/>
              <a:t>LCA Module </a:t>
            </a:r>
            <a:r>
              <a:rPr lang="el-GR" cap="none" dirty="0">
                <a:latin typeface="Calibri" panose="020F0502020204030204" pitchFamily="34" charset="0"/>
              </a:rPr>
              <a:t>τ</a:t>
            </a:r>
            <a:r>
              <a:rPr lang="en-US" dirty="0"/>
              <a:t>5</a:t>
            </a:r>
          </a:p>
        </p:txBody>
      </p:sp>
      <p:sp>
        <p:nvSpPr>
          <p:cNvPr id="11" name="Date Placeholder 5"/>
          <p:cNvSpPr>
            <a:spLocks noGrp="1"/>
          </p:cNvSpPr>
          <p:nvPr>
            <p:ph type="dt" sz="half" idx="10"/>
          </p:nvPr>
        </p:nvSpPr>
        <p:spPr>
          <a:xfrm>
            <a:off x="1097280" y="6459785"/>
            <a:ext cx="2472271" cy="365125"/>
          </a:xfrm>
        </p:spPr>
        <p:txBody>
          <a:bodyPr/>
          <a:lstStyle/>
          <a:p>
            <a:r>
              <a:rPr lang="en-US"/>
              <a:t>11/2017</a:t>
            </a:r>
            <a:endParaRPr lang="en-US" dirty="0"/>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2518970607"/>
      </p:ext>
    </p:extLst>
  </p:cSld>
  <p:clrMapOvr>
    <a:masterClrMapping/>
  </p:clrMapOvr>
  <mc:AlternateContent xmlns:mc="http://schemas.openxmlformats.org/markup-compatibility/2006" xmlns:p14="http://schemas.microsoft.com/office/powerpoint/2010/main">
    <mc:Choice Requires="p14">
      <p:transition spd="slow" p14:dur="2000" advTm="34185"/>
    </mc:Choice>
    <mc:Fallback xmlns="">
      <p:transition spd="slow" advTm="3418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8488" y="521130"/>
            <a:ext cx="11041396" cy="885981"/>
          </a:xfrm>
        </p:spPr>
        <p:txBody>
          <a:bodyPr>
            <a:normAutofit fontScale="90000"/>
          </a:bodyPr>
          <a:lstStyle/>
          <a:p>
            <a:r>
              <a:rPr lang="en-US" dirty="0"/>
              <a:t>Oil Combustion During Use Phase Results </a:t>
            </a:r>
            <a:br>
              <a:rPr lang="en-US" sz="3200" dirty="0"/>
            </a:br>
            <a:r>
              <a:rPr lang="en-US" sz="3200" dirty="0"/>
              <a:t>(Data from Langfitt and Haselbach 2014)</a:t>
            </a:r>
          </a:p>
        </p:txBody>
      </p:sp>
      <p:sp>
        <p:nvSpPr>
          <p:cNvPr id="6" name="Slide Number Placeholder 5"/>
          <p:cNvSpPr>
            <a:spLocks noGrp="1"/>
          </p:cNvSpPr>
          <p:nvPr>
            <p:ph type="sldNum" sz="quarter" idx="12"/>
          </p:nvPr>
        </p:nvSpPr>
        <p:spPr/>
        <p:txBody>
          <a:bodyPr/>
          <a:lstStyle/>
          <a:p>
            <a:fld id="{0A514951-337F-4C55-96DD-3945EF272A02}" type="slidenum">
              <a:rPr lang="en-US" smtClean="0"/>
              <a:pPr/>
              <a:t>17</a:t>
            </a:fld>
            <a:endParaRPr lang="en-US" dirty="0"/>
          </a:p>
        </p:txBody>
      </p:sp>
      <p:sp>
        <p:nvSpPr>
          <p:cNvPr id="8" name="Rectangle 7"/>
          <p:cNvSpPr/>
          <p:nvPr/>
        </p:nvSpPr>
        <p:spPr>
          <a:xfrm>
            <a:off x="1472450" y="6109703"/>
            <a:ext cx="10493131" cy="267727"/>
          </a:xfrm>
          <a:prstGeom prst="rect">
            <a:avLst/>
          </a:prstGeom>
        </p:spPr>
        <p:txBody>
          <a:bodyPr wrap="square">
            <a:spAutoFit/>
          </a:bodyPr>
          <a:lstStyle/>
          <a:p>
            <a:r>
              <a:rPr lang="en-US" sz="1100" dirty="0"/>
              <a:t> “Assessment of Lube Oil Management and Self-Cleaning Oil Filters Feasibility in WSF Vessels Phases II and III: Part 1 Report.” (2014). Q. Langfitt and L. Haselbach. Report to </a:t>
            </a:r>
            <a:r>
              <a:rPr lang="en-US" sz="1100" dirty="0" err="1"/>
              <a:t>PacTrans</a:t>
            </a:r>
            <a:r>
              <a:rPr lang="en-US" sz="1100" dirty="0"/>
              <a:t>. </a:t>
            </a:r>
          </a:p>
        </p:txBody>
      </p:sp>
      <p:pic>
        <p:nvPicPr>
          <p:cNvPr id="9" name="Picture 8"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7280" y="1627586"/>
            <a:ext cx="9891778" cy="3818652"/>
          </a:xfrm>
          <a:prstGeom prst="rect">
            <a:avLst/>
          </a:prstGeom>
          <a:ln>
            <a:solidFill>
              <a:schemeClr val="tx1"/>
            </a:solidFill>
          </a:ln>
        </p:spPr>
      </p:pic>
      <p:sp>
        <p:nvSpPr>
          <p:cNvPr id="10" name="Footer Placeholder 4"/>
          <p:cNvSpPr>
            <a:spLocks noGrp="1"/>
          </p:cNvSpPr>
          <p:nvPr>
            <p:ph type="ftr" sz="quarter" idx="11"/>
          </p:nvPr>
        </p:nvSpPr>
        <p:spPr>
          <a:xfrm>
            <a:off x="3686185" y="6459785"/>
            <a:ext cx="4822804" cy="365125"/>
          </a:xfrm>
        </p:spPr>
        <p:txBody>
          <a:bodyPr/>
          <a:lstStyle/>
          <a:p>
            <a:r>
              <a:rPr lang="en-US" dirty="0"/>
              <a:t>LCA Module </a:t>
            </a:r>
            <a:r>
              <a:rPr lang="el-GR" cap="none" dirty="0">
                <a:latin typeface="Calibri" panose="020F0502020204030204" pitchFamily="34" charset="0"/>
              </a:rPr>
              <a:t>τ</a:t>
            </a:r>
            <a:r>
              <a:rPr lang="en-US" dirty="0"/>
              <a:t>5</a:t>
            </a:r>
          </a:p>
        </p:txBody>
      </p:sp>
      <p:sp>
        <p:nvSpPr>
          <p:cNvPr id="11" name="Date Placeholder 5"/>
          <p:cNvSpPr>
            <a:spLocks noGrp="1"/>
          </p:cNvSpPr>
          <p:nvPr>
            <p:ph type="dt" sz="half" idx="10"/>
          </p:nvPr>
        </p:nvSpPr>
        <p:spPr>
          <a:xfrm>
            <a:off x="1097280" y="6459785"/>
            <a:ext cx="2472271" cy="365125"/>
          </a:xfrm>
        </p:spPr>
        <p:txBody>
          <a:bodyPr/>
          <a:lstStyle/>
          <a:p>
            <a:r>
              <a:rPr lang="en-US"/>
              <a:t>11/2017</a:t>
            </a:r>
            <a:endParaRPr lang="en-US" dirty="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395056504"/>
      </p:ext>
    </p:extLst>
  </p:cSld>
  <p:clrMapOvr>
    <a:masterClrMapping/>
  </p:clrMapOvr>
  <mc:AlternateContent xmlns:mc="http://schemas.openxmlformats.org/markup-compatibility/2006" xmlns:p14="http://schemas.microsoft.com/office/powerpoint/2010/main">
    <mc:Choice Requires="p14">
      <p:transition spd="slow" p14:dur="2000" advTm="51756"/>
    </mc:Choice>
    <mc:Fallback xmlns="">
      <p:transition spd="slow" advTm="5175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8488" y="275846"/>
            <a:ext cx="10676198" cy="885981"/>
          </a:xfrm>
        </p:spPr>
        <p:txBody>
          <a:bodyPr>
            <a:normAutofit/>
          </a:bodyPr>
          <a:lstStyle/>
          <a:p>
            <a:r>
              <a:rPr lang="en-US" dirty="0"/>
              <a:t>Oil Disposal Results </a:t>
            </a:r>
            <a:r>
              <a:rPr lang="en-US" sz="3200" dirty="0"/>
              <a:t>(Langfitt and Haselbach 2014)</a:t>
            </a:r>
          </a:p>
        </p:txBody>
      </p:sp>
      <p:sp>
        <p:nvSpPr>
          <p:cNvPr id="6" name="Slide Number Placeholder 5"/>
          <p:cNvSpPr>
            <a:spLocks noGrp="1"/>
          </p:cNvSpPr>
          <p:nvPr>
            <p:ph type="sldNum" sz="quarter" idx="12"/>
          </p:nvPr>
        </p:nvSpPr>
        <p:spPr/>
        <p:txBody>
          <a:bodyPr/>
          <a:lstStyle/>
          <a:p>
            <a:fld id="{0A514951-337F-4C55-96DD-3945EF272A02}" type="slidenum">
              <a:rPr lang="en-US" smtClean="0"/>
              <a:pPr/>
              <a:t>18</a:t>
            </a:fld>
            <a:endParaRPr lang="en-US" dirty="0"/>
          </a:p>
        </p:txBody>
      </p:sp>
      <p:sp>
        <p:nvSpPr>
          <p:cNvPr id="7" name="Rectangle 6"/>
          <p:cNvSpPr/>
          <p:nvPr/>
        </p:nvSpPr>
        <p:spPr>
          <a:xfrm>
            <a:off x="1472450" y="6090039"/>
            <a:ext cx="10493131" cy="267727"/>
          </a:xfrm>
          <a:prstGeom prst="rect">
            <a:avLst/>
          </a:prstGeom>
        </p:spPr>
        <p:txBody>
          <a:bodyPr wrap="square">
            <a:spAutoFit/>
          </a:bodyPr>
          <a:lstStyle/>
          <a:p>
            <a:r>
              <a:rPr lang="en-US" sz="1100" dirty="0"/>
              <a:t> “Assessment of Lube Oil Management and Self-Cleaning Oil Filters Feasibility in WSF Vessels Phases II and III: Part 1 Report.” (2014). Q. Langfitt and L. Haselbach. Report to </a:t>
            </a:r>
            <a:r>
              <a:rPr lang="en-US" sz="1100" dirty="0" err="1"/>
              <a:t>PacTrans</a:t>
            </a:r>
            <a:r>
              <a:rPr lang="en-US" sz="1100" dirty="0"/>
              <a:t>. </a:t>
            </a:r>
          </a:p>
        </p:txBody>
      </p:sp>
      <p:pic>
        <p:nvPicPr>
          <p:cNvPr id="8" name="Picture 7"/>
          <p:cNvPicPr>
            <a:picLocks noChangeAspect="1"/>
          </p:cNvPicPr>
          <p:nvPr/>
        </p:nvPicPr>
        <p:blipFill rotWithShape="1">
          <a:blip r:embed="rId4"/>
          <a:srcRect t="46933"/>
          <a:stretch/>
        </p:blipFill>
        <p:spPr>
          <a:xfrm>
            <a:off x="1274745" y="1217139"/>
            <a:ext cx="9645683" cy="4817587"/>
          </a:xfrm>
          <a:prstGeom prst="rect">
            <a:avLst/>
          </a:prstGeom>
          <a:ln>
            <a:solidFill>
              <a:schemeClr val="tx1"/>
            </a:solidFill>
          </a:ln>
        </p:spPr>
      </p:pic>
      <p:sp>
        <p:nvSpPr>
          <p:cNvPr id="9" name="Footer Placeholder 4"/>
          <p:cNvSpPr>
            <a:spLocks noGrp="1"/>
          </p:cNvSpPr>
          <p:nvPr>
            <p:ph type="ftr" sz="quarter" idx="11"/>
          </p:nvPr>
        </p:nvSpPr>
        <p:spPr>
          <a:xfrm>
            <a:off x="3686185" y="6459785"/>
            <a:ext cx="4822804" cy="365125"/>
          </a:xfrm>
        </p:spPr>
        <p:txBody>
          <a:bodyPr/>
          <a:lstStyle/>
          <a:p>
            <a:r>
              <a:rPr lang="en-US" dirty="0"/>
              <a:t>LCA Module </a:t>
            </a:r>
            <a:r>
              <a:rPr lang="el-GR" cap="none" dirty="0">
                <a:latin typeface="Calibri" panose="020F0502020204030204" pitchFamily="34" charset="0"/>
              </a:rPr>
              <a:t>τ</a:t>
            </a:r>
            <a:r>
              <a:rPr lang="en-US" dirty="0"/>
              <a:t>5</a:t>
            </a:r>
          </a:p>
        </p:txBody>
      </p:sp>
      <p:sp>
        <p:nvSpPr>
          <p:cNvPr id="10" name="Date Placeholder 5"/>
          <p:cNvSpPr>
            <a:spLocks noGrp="1"/>
          </p:cNvSpPr>
          <p:nvPr>
            <p:ph type="dt" sz="half" idx="10"/>
          </p:nvPr>
        </p:nvSpPr>
        <p:spPr>
          <a:xfrm>
            <a:off x="1097280" y="6459785"/>
            <a:ext cx="2472271" cy="365125"/>
          </a:xfrm>
        </p:spPr>
        <p:txBody>
          <a:bodyPr/>
          <a:lstStyle/>
          <a:p>
            <a:r>
              <a:rPr lang="en-US"/>
              <a:t>11/2017</a:t>
            </a:r>
            <a:endParaRPr lang="en-US" dirty="0"/>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695704824"/>
      </p:ext>
    </p:extLst>
  </p:cSld>
  <p:clrMapOvr>
    <a:masterClrMapping/>
  </p:clrMapOvr>
  <mc:AlternateContent xmlns:mc="http://schemas.openxmlformats.org/markup-compatibility/2006" xmlns:p14="http://schemas.microsoft.com/office/powerpoint/2010/main">
    <mc:Choice Requires="p14">
      <p:transition spd="slow" p14:dur="2000" advTm="57863"/>
    </mc:Choice>
    <mc:Fallback xmlns="">
      <p:transition spd="slow" advTm="5786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Putting the Results in Context</a:t>
            </a:r>
          </a:p>
        </p:txBody>
      </p:sp>
      <p:sp>
        <p:nvSpPr>
          <p:cNvPr id="6" name="Slide Number Placeholder 5"/>
          <p:cNvSpPr>
            <a:spLocks noGrp="1"/>
          </p:cNvSpPr>
          <p:nvPr>
            <p:ph type="sldNum" sz="quarter" idx="12"/>
          </p:nvPr>
        </p:nvSpPr>
        <p:spPr/>
        <p:txBody>
          <a:bodyPr/>
          <a:lstStyle/>
          <a:p>
            <a:fld id="{0A514951-337F-4C55-96DD-3945EF272A02}" type="slidenum">
              <a:rPr lang="en-US" smtClean="0"/>
              <a:pPr/>
              <a:t>19</a:t>
            </a:fld>
            <a:endParaRPr lang="en-US" dirty="0"/>
          </a:p>
        </p:txBody>
      </p:sp>
      <p:pic>
        <p:nvPicPr>
          <p:cNvPr id="7" name="Picture 6"/>
          <p:cNvPicPr>
            <a:picLocks noChangeAspect="1"/>
          </p:cNvPicPr>
          <p:nvPr/>
        </p:nvPicPr>
        <p:blipFill>
          <a:blip r:embed="rId4" cstate="print"/>
          <a:stretch>
            <a:fillRect/>
          </a:stretch>
        </p:blipFill>
        <p:spPr>
          <a:xfrm>
            <a:off x="591110" y="1663700"/>
            <a:ext cx="7757756" cy="4108739"/>
          </a:xfrm>
          <a:prstGeom prst="rect">
            <a:avLst/>
          </a:prstGeom>
        </p:spPr>
      </p:pic>
      <p:sp>
        <p:nvSpPr>
          <p:cNvPr id="10" name="TextBox 9"/>
          <p:cNvSpPr txBox="1"/>
          <p:nvPr/>
        </p:nvSpPr>
        <p:spPr>
          <a:xfrm>
            <a:off x="8382440" y="2544094"/>
            <a:ext cx="1986569" cy="430887"/>
          </a:xfrm>
          <a:prstGeom prst="rect">
            <a:avLst/>
          </a:prstGeom>
          <a:noFill/>
        </p:spPr>
        <p:txBody>
          <a:bodyPr wrap="none" rtlCol="0">
            <a:spAutoFit/>
          </a:bodyPr>
          <a:lstStyle/>
          <a:p>
            <a:r>
              <a:rPr lang="en-US" sz="2200" dirty="0"/>
              <a:t> 84 person-days</a:t>
            </a:r>
          </a:p>
        </p:txBody>
      </p:sp>
      <p:pic>
        <p:nvPicPr>
          <p:cNvPr id="11" name="Picture 2" descr="http://www.thecrosshairstrader.com/wp-content/uploads/2009/02/oil-barrel.bmp"/>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783706" y="1863769"/>
            <a:ext cx="857982" cy="71856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9332929" y="934504"/>
            <a:ext cx="1879554" cy="923330"/>
          </a:xfrm>
          <a:prstGeom prst="rect">
            <a:avLst/>
          </a:prstGeom>
          <a:noFill/>
        </p:spPr>
        <p:txBody>
          <a:bodyPr wrap="none" rtlCol="0">
            <a:spAutoFit/>
          </a:bodyPr>
          <a:lstStyle/>
          <a:p>
            <a:r>
              <a:rPr lang="en-US" dirty="0"/>
              <a:t>1200 gal of oil use</a:t>
            </a:r>
            <a:br>
              <a:rPr lang="en-US" dirty="0"/>
            </a:br>
            <a:r>
              <a:rPr lang="en-US" dirty="0"/>
              <a:t>distilled to MDO </a:t>
            </a:r>
          </a:p>
          <a:p>
            <a:r>
              <a:rPr lang="en-US" dirty="0"/>
              <a:t>(no combustion)</a:t>
            </a:r>
          </a:p>
        </p:txBody>
      </p:sp>
      <p:sp>
        <p:nvSpPr>
          <p:cNvPr id="15" name="TextBox 14"/>
          <p:cNvSpPr txBox="1"/>
          <p:nvPr/>
        </p:nvSpPr>
        <p:spPr>
          <a:xfrm>
            <a:off x="8382440" y="3121025"/>
            <a:ext cx="1986569" cy="430887"/>
          </a:xfrm>
          <a:prstGeom prst="rect">
            <a:avLst/>
          </a:prstGeom>
          <a:noFill/>
        </p:spPr>
        <p:txBody>
          <a:bodyPr wrap="none" rtlCol="0">
            <a:spAutoFit/>
          </a:bodyPr>
          <a:lstStyle/>
          <a:p>
            <a:r>
              <a:rPr lang="en-US" sz="2200" dirty="0"/>
              <a:t> 12 person-days</a:t>
            </a:r>
          </a:p>
        </p:txBody>
      </p:sp>
      <p:sp>
        <p:nvSpPr>
          <p:cNvPr id="18" name="TextBox 17"/>
          <p:cNvSpPr txBox="1"/>
          <p:nvPr/>
        </p:nvSpPr>
        <p:spPr>
          <a:xfrm>
            <a:off x="10570152" y="2580618"/>
            <a:ext cx="917433" cy="369332"/>
          </a:xfrm>
          <a:prstGeom prst="rect">
            <a:avLst/>
          </a:prstGeom>
          <a:solidFill>
            <a:schemeClr val="bg1"/>
          </a:solidFill>
        </p:spPr>
        <p:txBody>
          <a:bodyPr wrap="square" rtlCol="0">
            <a:spAutoFit/>
          </a:bodyPr>
          <a:lstStyle/>
          <a:p>
            <a:r>
              <a:rPr lang="en-US" b="1" dirty="0"/>
              <a:t>GWP</a:t>
            </a:r>
          </a:p>
        </p:txBody>
      </p:sp>
      <p:sp>
        <p:nvSpPr>
          <p:cNvPr id="19" name="TextBox 18"/>
          <p:cNvSpPr txBox="1"/>
          <p:nvPr/>
        </p:nvSpPr>
        <p:spPr>
          <a:xfrm>
            <a:off x="10567201" y="3146939"/>
            <a:ext cx="788614" cy="369332"/>
          </a:xfrm>
          <a:prstGeom prst="rect">
            <a:avLst/>
          </a:prstGeom>
          <a:solidFill>
            <a:schemeClr val="bg1"/>
          </a:solidFill>
        </p:spPr>
        <p:txBody>
          <a:bodyPr wrap="square" rtlCol="0">
            <a:spAutoFit/>
          </a:bodyPr>
          <a:lstStyle/>
          <a:p>
            <a:r>
              <a:rPr lang="en-US" b="1" dirty="0"/>
              <a:t>EP</a:t>
            </a:r>
          </a:p>
        </p:txBody>
      </p:sp>
      <p:sp>
        <p:nvSpPr>
          <p:cNvPr id="20" name="TextBox 19"/>
          <p:cNvSpPr txBox="1"/>
          <p:nvPr/>
        </p:nvSpPr>
        <p:spPr>
          <a:xfrm>
            <a:off x="8393415" y="3958250"/>
            <a:ext cx="2129237" cy="430887"/>
          </a:xfrm>
          <a:prstGeom prst="rect">
            <a:avLst/>
          </a:prstGeom>
          <a:noFill/>
        </p:spPr>
        <p:txBody>
          <a:bodyPr wrap="none" rtlCol="0">
            <a:spAutoFit/>
          </a:bodyPr>
          <a:lstStyle/>
          <a:p>
            <a:r>
              <a:rPr lang="en-US" sz="2200" dirty="0"/>
              <a:t> 164 person-days</a:t>
            </a:r>
          </a:p>
        </p:txBody>
      </p:sp>
      <p:sp>
        <p:nvSpPr>
          <p:cNvPr id="24" name="TextBox 23"/>
          <p:cNvSpPr txBox="1"/>
          <p:nvPr/>
        </p:nvSpPr>
        <p:spPr>
          <a:xfrm>
            <a:off x="10567201" y="3995333"/>
            <a:ext cx="923336" cy="369332"/>
          </a:xfrm>
          <a:prstGeom prst="rect">
            <a:avLst/>
          </a:prstGeom>
          <a:solidFill>
            <a:schemeClr val="bg1"/>
          </a:solidFill>
        </p:spPr>
        <p:txBody>
          <a:bodyPr wrap="square" rtlCol="0">
            <a:spAutoFit/>
          </a:bodyPr>
          <a:lstStyle/>
          <a:p>
            <a:r>
              <a:rPr lang="en-US" b="1" dirty="0"/>
              <a:t>HHNCP</a:t>
            </a:r>
          </a:p>
        </p:txBody>
      </p:sp>
      <p:sp>
        <p:nvSpPr>
          <p:cNvPr id="25" name="TextBox 24"/>
          <p:cNvSpPr txBox="1"/>
          <p:nvPr/>
        </p:nvSpPr>
        <p:spPr>
          <a:xfrm>
            <a:off x="8431359" y="4508739"/>
            <a:ext cx="1986569" cy="430887"/>
          </a:xfrm>
          <a:prstGeom prst="rect">
            <a:avLst/>
          </a:prstGeom>
          <a:noFill/>
        </p:spPr>
        <p:txBody>
          <a:bodyPr wrap="none" rtlCol="0">
            <a:spAutoFit/>
          </a:bodyPr>
          <a:lstStyle/>
          <a:p>
            <a:r>
              <a:rPr lang="en-US" sz="2200" dirty="0"/>
              <a:t> 54 person-days</a:t>
            </a:r>
          </a:p>
        </p:txBody>
      </p:sp>
      <p:sp>
        <p:nvSpPr>
          <p:cNvPr id="29" name="TextBox 28"/>
          <p:cNvSpPr txBox="1"/>
          <p:nvPr/>
        </p:nvSpPr>
        <p:spPr>
          <a:xfrm>
            <a:off x="10570448" y="4563831"/>
            <a:ext cx="708981" cy="369332"/>
          </a:xfrm>
          <a:prstGeom prst="rect">
            <a:avLst/>
          </a:prstGeom>
          <a:solidFill>
            <a:schemeClr val="bg1"/>
          </a:solidFill>
        </p:spPr>
        <p:txBody>
          <a:bodyPr wrap="square" rtlCol="0">
            <a:spAutoFit/>
          </a:bodyPr>
          <a:lstStyle/>
          <a:p>
            <a:r>
              <a:rPr lang="en-US" b="1" dirty="0"/>
              <a:t>SCP</a:t>
            </a:r>
          </a:p>
        </p:txBody>
      </p:sp>
      <p:cxnSp>
        <p:nvCxnSpPr>
          <p:cNvPr id="32" name="Straight Arrow Connector 31"/>
          <p:cNvCxnSpPr/>
          <p:nvPr/>
        </p:nvCxnSpPr>
        <p:spPr>
          <a:xfrm flipH="1">
            <a:off x="6150769" y="2769599"/>
            <a:ext cx="217269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8431359" y="2841103"/>
            <a:ext cx="2065117" cy="430887"/>
          </a:xfrm>
          <a:prstGeom prst="rect">
            <a:avLst/>
          </a:prstGeom>
          <a:noFill/>
        </p:spPr>
        <p:txBody>
          <a:bodyPr wrap="none" rtlCol="0">
            <a:spAutoFit/>
          </a:bodyPr>
          <a:lstStyle/>
          <a:p>
            <a:r>
              <a:rPr lang="en-US" sz="2200" dirty="0"/>
              <a:t>100 person-days</a:t>
            </a:r>
          </a:p>
        </p:txBody>
      </p:sp>
      <p:sp>
        <p:nvSpPr>
          <p:cNvPr id="37" name="TextBox 36"/>
          <p:cNvSpPr txBox="1"/>
          <p:nvPr/>
        </p:nvSpPr>
        <p:spPr>
          <a:xfrm>
            <a:off x="10578969" y="2874986"/>
            <a:ext cx="916536" cy="369332"/>
          </a:xfrm>
          <a:prstGeom prst="rect">
            <a:avLst/>
          </a:prstGeom>
          <a:solidFill>
            <a:schemeClr val="bg1"/>
          </a:solidFill>
        </p:spPr>
        <p:txBody>
          <a:bodyPr wrap="square" rtlCol="0">
            <a:spAutoFit/>
          </a:bodyPr>
          <a:lstStyle/>
          <a:p>
            <a:r>
              <a:rPr lang="en-US" b="1" dirty="0"/>
              <a:t>AP</a:t>
            </a:r>
          </a:p>
        </p:txBody>
      </p:sp>
      <p:cxnSp>
        <p:nvCxnSpPr>
          <p:cNvPr id="38" name="Straight Arrow Connector 37"/>
          <p:cNvCxnSpPr/>
          <p:nvPr/>
        </p:nvCxnSpPr>
        <p:spPr>
          <a:xfrm flipH="1">
            <a:off x="6937825" y="3056547"/>
            <a:ext cx="154127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8393415" y="3395822"/>
            <a:ext cx="1986569" cy="430887"/>
          </a:xfrm>
          <a:prstGeom prst="rect">
            <a:avLst/>
          </a:prstGeom>
          <a:noFill/>
        </p:spPr>
        <p:txBody>
          <a:bodyPr wrap="none" rtlCol="0">
            <a:spAutoFit/>
          </a:bodyPr>
          <a:lstStyle/>
          <a:p>
            <a:r>
              <a:rPr lang="en-US" sz="2200" dirty="0"/>
              <a:t> 66 person-days</a:t>
            </a:r>
          </a:p>
        </p:txBody>
      </p:sp>
      <p:sp>
        <p:nvSpPr>
          <p:cNvPr id="43" name="TextBox 42"/>
          <p:cNvSpPr txBox="1"/>
          <p:nvPr/>
        </p:nvSpPr>
        <p:spPr>
          <a:xfrm>
            <a:off x="10567881" y="3420147"/>
            <a:ext cx="882358" cy="369332"/>
          </a:xfrm>
          <a:prstGeom prst="rect">
            <a:avLst/>
          </a:prstGeom>
          <a:solidFill>
            <a:schemeClr val="bg1"/>
          </a:solidFill>
        </p:spPr>
        <p:txBody>
          <a:bodyPr wrap="square" rtlCol="0">
            <a:spAutoFit/>
          </a:bodyPr>
          <a:lstStyle/>
          <a:p>
            <a:r>
              <a:rPr lang="en-US" b="1" dirty="0"/>
              <a:t>ETP</a:t>
            </a:r>
          </a:p>
        </p:txBody>
      </p:sp>
      <p:sp>
        <p:nvSpPr>
          <p:cNvPr id="44" name="TextBox 43"/>
          <p:cNvSpPr txBox="1"/>
          <p:nvPr/>
        </p:nvSpPr>
        <p:spPr>
          <a:xfrm>
            <a:off x="8393415" y="3689179"/>
            <a:ext cx="1986569" cy="430887"/>
          </a:xfrm>
          <a:prstGeom prst="rect">
            <a:avLst/>
          </a:prstGeom>
          <a:noFill/>
        </p:spPr>
        <p:txBody>
          <a:bodyPr wrap="none" rtlCol="0">
            <a:spAutoFit/>
          </a:bodyPr>
          <a:lstStyle/>
          <a:p>
            <a:r>
              <a:rPr lang="en-US" sz="2200" dirty="0"/>
              <a:t> 82 person-days</a:t>
            </a:r>
          </a:p>
        </p:txBody>
      </p:sp>
      <p:sp>
        <p:nvSpPr>
          <p:cNvPr id="48" name="TextBox 47"/>
          <p:cNvSpPr txBox="1"/>
          <p:nvPr/>
        </p:nvSpPr>
        <p:spPr>
          <a:xfrm>
            <a:off x="10567201" y="3722578"/>
            <a:ext cx="883038" cy="369332"/>
          </a:xfrm>
          <a:prstGeom prst="rect">
            <a:avLst/>
          </a:prstGeom>
          <a:solidFill>
            <a:schemeClr val="bg1"/>
          </a:solidFill>
        </p:spPr>
        <p:txBody>
          <a:bodyPr wrap="square" rtlCol="0">
            <a:spAutoFit/>
          </a:bodyPr>
          <a:lstStyle/>
          <a:p>
            <a:r>
              <a:rPr lang="en-US" b="1" dirty="0"/>
              <a:t>HHCP</a:t>
            </a:r>
          </a:p>
        </p:txBody>
      </p:sp>
      <p:sp>
        <p:nvSpPr>
          <p:cNvPr id="49" name="TextBox 48"/>
          <p:cNvSpPr txBox="1"/>
          <p:nvPr/>
        </p:nvSpPr>
        <p:spPr>
          <a:xfrm>
            <a:off x="8419700" y="4233950"/>
            <a:ext cx="1986569" cy="430887"/>
          </a:xfrm>
          <a:prstGeom prst="rect">
            <a:avLst/>
          </a:prstGeom>
          <a:noFill/>
        </p:spPr>
        <p:txBody>
          <a:bodyPr wrap="none" rtlCol="0">
            <a:spAutoFit/>
          </a:bodyPr>
          <a:lstStyle/>
          <a:p>
            <a:r>
              <a:rPr lang="en-US" sz="2200" dirty="0"/>
              <a:t> 34 person-days</a:t>
            </a:r>
          </a:p>
        </p:txBody>
      </p:sp>
      <p:sp>
        <p:nvSpPr>
          <p:cNvPr id="53" name="TextBox 52"/>
          <p:cNvSpPr txBox="1"/>
          <p:nvPr/>
        </p:nvSpPr>
        <p:spPr>
          <a:xfrm>
            <a:off x="10556470" y="4279582"/>
            <a:ext cx="875051" cy="369332"/>
          </a:xfrm>
          <a:prstGeom prst="rect">
            <a:avLst/>
          </a:prstGeom>
          <a:solidFill>
            <a:schemeClr val="bg1"/>
          </a:solidFill>
        </p:spPr>
        <p:txBody>
          <a:bodyPr wrap="square" rtlCol="0">
            <a:spAutoFit/>
          </a:bodyPr>
          <a:lstStyle/>
          <a:p>
            <a:r>
              <a:rPr lang="en-US" b="1" dirty="0"/>
              <a:t>HHCAP</a:t>
            </a:r>
          </a:p>
        </p:txBody>
      </p:sp>
      <p:cxnSp>
        <p:nvCxnSpPr>
          <p:cNvPr id="41" name="Straight Arrow Connector 40"/>
          <p:cNvCxnSpPr/>
          <p:nvPr/>
        </p:nvCxnSpPr>
        <p:spPr>
          <a:xfrm flipH="1">
            <a:off x="4089400" y="3345526"/>
            <a:ext cx="438149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flipH="1">
            <a:off x="5677755" y="3618044"/>
            <a:ext cx="279313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flipH="1">
            <a:off x="5677755" y="3904479"/>
            <a:ext cx="279313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flipH="1">
            <a:off x="8049420" y="4173693"/>
            <a:ext cx="42147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flipH="1">
            <a:off x="4849020" y="4464248"/>
            <a:ext cx="365996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flipH="1">
            <a:off x="5515895" y="4748497"/>
            <a:ext cx="299309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7" name="Footer Placeholder 4"/>
          <p:cNvSpPr>
            <a:spLocks noGrp="1"/>
          </p:cNvSpPr>
          <p:nvPr>
            <p:ph type="ftr" sz="quarter" idx="11"/>
          </p:nvPr>
        </p:nvSpPr>
        <p:spPr>
          <a:xfrm>
            <a:off x="3686185" y="6459785"/>
            <a:ext cx="4822804" cy="365125"/>
          </a:xfrm>
        </p:spPr>
        <p:txBody>
          <a:bodyPr/>
          <a:lstStyle/>
          <a:p>
            <a:r>
              <a:rPr lang="en-US" dirty="0"/>
              <a:t>LCA Module </a:t>
            </a:r>
            <a:r>
              <a:rPr lang="el-GR" cap="none" dirty="0">
                <a:latin typeface="Calibri" panose="020F0502020204030204" pitchFamily="34" charset="0"/>
              </a:rPr>
              <a:t>τ</a:t>
            </a:r>
            <a:r>
              <a:rPr lang="en-US" dirty="0"/>
              <a:t>5</a:t>
            </a:r>
          </a:p>
        </p:txBody>
      </p:sp>
      <p:sp>
        <p:nvSpPr>
          <p:cNvPr id="58" name="Date Placeholder 5"/>
          <p:cNvSpPr>
            <a:spLocks noGrp="1"/>
          </p:cNvSpPr>
          <p:nvPr>
            <p:ph type="dt" sz="half" idx="10"/>
          </p:nvPr>
        </p:nvSpPr>
        <p:spPr>
          <a:xfrm>
            <a:off x="1097280" y="6459785"/>
            <a:ext cx="2472271" cy="365125"/>
          </a:xfrm>
        </p:spPr>
        <p:txBody>
          <a:bodyPr/>
          <a:lstStyle/>
          <a:p>
            <a:r>
              <a:rPr lang="en-US"/>
              <a:t>11/2017</a:t>
            </a:r>
            <a:endParaRPr lang="en-US" dirty="0"/>
          </a:p>
        </p:txBody>
      </p:sp>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4164815511"/>
      </p:ext>
    </p:extLst>
  </p:cSld>
  <p:clrMapOvr>
    <a:masterClrMapping/>
  </p:clrMapOvr>
  <mc:AlternateContent xmlns:mc="http://schemas.openxmlformats.org/markup-compatibility/2006" xmlns:p14="http://schemas.microsoft.com/office/powerpoint/2010/main">
    <mc:Choice Requires="p14">
      <p:transition spd="slow" p14:dur="2000" advTm="48337"/>
    </mc:Choice>
    <mc:Fallback xmlns="">
      <p:transition spd="slow" advTm="4833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LCA Module Series Groups</a:t>
            </a:r>
          </a:p>
        </p:txBody>
      </p:sp>
      <p:sp>
        <p:nvSpPr>
          <p:cNvPr id="3" name="Content Placeholder 2"/>
          <p:cNvSpPr>
            <a:spLocks noGrp="1"/>
          </p:cNvSpPr>
          <p:nvPr>
            <p:ph idx="1"/>
          </p:nvPr>
        </p:nvSpPr>
        <p:spPr>
          <a:xfrm>
            <a:off x="637761" y="1476086"/>
            <a:ext cx="10916478" cy="4683414"/>
          </a:xfrm>
        </p:spPr>
        <p:txBody>
          <a:bodyPr>
            <a:normAutofit/>
          </a:bodyPr>
          <a:lstStyle/>
          <a:p>
            <a:pPr marL="0" indent="0">
              <a:buNone/>
            </a:pPr>
            <a:r>
              <a:rPr lang="en-US" dirty="0"/>
              <a:t>Group A: ISO Compliant LCA Overview Modules</a:t>
            </a:r>
          </a:p>
          <a:p>
            <a:pPr marL="0" indent="0">
              <a:spcAft>
                <a:spcPts val="1200"/>
              </a:spcAft>
              <a:buNone/>
            </a:pPr>
            <a:r>
              <a:rPr lang="en-US" dirty="0"/>
              <a:t>Group </a:t>
            </a:r>
            <a:r>
              <a:rPr lang="en-US" dirty="0">
                <a:latin typeface="Calibri" panose="020F0502020204030204" pitchFamily="34" charset="0"/>
              </a:rPr>
              <a:t>α</a:t>
            </a:r>
            <a:r>
              <a:rPr lang="en-US" dirty="0"/>
              <a:t>: ISO Compliant LCA Detailed Modules</a:t>
            </a:r>
          </a:p>
          <a:p>
            <a:pPr marL="0" indent="0">
              <a:buNone/>
            </a:pPr>
            <a:r>
              <a:rPr lang="en-US" dirty="0"/>
              <a:t>Group B: Environmental Impact Categories Overview Modules</a:t>
            </a:r>
          </a:p>
          <a:p>
            <a:pPr marL="0" indent="0">
              <a:spcAft>
                <a:spcPts val="1200"/>
              </a:spcAft>
              <a:buNone/>
            </a:pPr>
            <a:r>
              <a:rPr lang="en-US" dirty="0"/>
              <a:t>Group </a:t>
            </a:r>
            <a:r>
              <a:rPr lang="en-US" dirty="0">
                <a:latin typeface="Calibri" panose="020F0502020204030204" pitchFamily="34" charset="0"/>
              </a:rPr>
              <a:t>β</a:t>
            </a:r>
            <a:r>
              <a:rPr lang="en-US" dirty="0"/>
              <a:t>: Environmental Impact Categories Detailed Modules</a:t>
            </a:r>
          </a:p>
          <a:p>
            <a:pPr marL="0" indent="0">
              <a:buNone/>
            </a:pPr>
            <a:r>
              <a:rPr lang="en-US" dirty="0"/>
              <a:t>Group G: General LCA Tools Overview Modules</a:t>
            </a:r>
          </a:p>
          <a:p>
            <a:pPr marL="0" indent="0">
              <a:spcAft>
                <a:spcPts val="1200"/>
              </a:spcAft>
              <a:buNone/>
            </a:pPr>
            <a:r>
              <a:rPr lang="en-US" dirty="0"/>
              <a:t>Group </a:t>
            </a:r>
            <a:r>
              <a:rPr lang="en-US" dirty="0">
                <a:latin typeface="Calibri" panose="020F0502020204030204" pitchFamily="34" charset="0"/>
              </a:rPr>
              <a:t>γ</a:t>
            </a:r>
            <a:r>
              <a:rPr lang="en-US" dirty="0"/>
              <a:t>: General LCA Tools Detailed Modules</a:t>
            </a:r>
          </a:p>
          <a:p>
            <a:pPr marL="0" indent="0">
              <a:buNone/>
            </a:pPr>
            <a:r>
              <a:rPr lang="en-US" dirty="0"/>
              <a:t>Group T: Transportation-Related LCA Overview Modules</a:t>
            </a:r>
          </a:p>
          <a:p>
            <a:pPr marL="0" indent="0">
              <a:buNone/>
            </a:pPr>
            <a:r>
              <a:rPr lang="en-US" dirty="0"/>
              <a:t>Group </a:t>
            </a:r>
            <a:r>
              <a:rPr lang="en-US" dirty="0">
                <a:latin typeface="Calibri" panose="020F0502020204030204" pitchFamily="34" charset="0"/>
              </a:rPr>
              <a:t>τ</a:t>
            </a:r>
            <a:r>
              <a:rPr lang="en-US" dirty="0"/>
              <a:t>: Transportation-Related LCA Detailed Modules</a:t>
            </a:r>
          </a:p>
          <a:p>
            <a:pPr marL="0" indent="0">
              <a:buNone/>
            </a:pPr>
            <a:endParaRPr lang="en-US" dirty="0"/>
          </a:p>
          <a:p>
            <a:pPr marL="0" indent="0">
              <a:buNone/>
            </a:pPr>
            <a:endParaRPr lang="en-US" dirty="0"/>
          </a:p>
        </p:txBody>
      </p:sp>
      <p:sp>
        <p:nvSpPr>
          <p:cNvPr id="7" name="Slide Number Placeholder 6"/>
          <p:cNvSpPr>
            <a:spLocks noGrp="1"/>
          </p:cNvSpPr>
          <p:nvPr>
            <p:ph type="sldNum" sz="quarter" idx="12"/>
          </p:nvPr>
        </p:nvSpPr>
        <p:spPr/>
        <p:txBody>
          <a:bodyPr/>
          <a:lstStyle/>
          <a:p>
            <a:fld id="{0A514951-337F-4C55-96DD-3945EF272A02}" type="slidenum">
              <a:rPr lang="en-US" smtClean="0"/>
              <a:t>2</a:t>
            </a:fld>
            <a:endParaRPr lang="en-US"/>
          </a:p>
        </p:txBody>
      </p:sp>
      <p:pic>
        <p:nvPicPr>
          <p:cNvPr id="5" name="Audio 4">
            <a:hlinkClick r:id="" action="ppaction://media"/>
          </p:cNvPr>
          <p:cNvPicPr>
            <a:picLocks noChangeAspect="1"/>
          </p:cNvPicPr>
          <p:nvPr>
            <a:audioFile r:link="rId1"/>
            <p:extLst>
              <p:ext uri="{DAA4B4D4-6D71-4841-9C94-3DE7FCFB9230}">
                <p14:media xmlns:p14="http://schemas.microsoft.com/office/powerpoint/2010/main" r:embed="rId2">
                  <p14:trim st="1083"/>
                </p14:media>
              </p:ext>
            </p:extLst>
          </p:nvPr>
        </p:nvPicPr>
        <p:blipFill>
          <a:blip r:embed="rId5"/>
          <a:stretch>
            <a:fillRect/>
          </a:stretch>
        </p:blipFill>
        <p:spPr>
          <a:xfrm>
            <a:off x="11430000" y="6096000"/>
            <a:ext cx="609600" cy="609600"/>
          </a:xfrm>
          <a:prstGeom prst="rect">
            <a:avLst/>
          </a:prstGeom>
        </p:spPr>
      </p:pic>
      <p:sp>
        <p:nvSpPr>
          <p:cNvPr id="4" name="Date Placeholder 3">
            <a:extLst>
              <a:ext uri="{FF2B5EF4-FFF2-40B4-BE49-F238E27FC236}">
                <a16:creationId xmlns:a16="http://schemas.microsoft.com/office/drawing/2014/main" id="{CEB426A5-A0A9-45E7-B4EF-707D44B68E44}"/>
              </a:ext>
            </a:extLst>
          </p:cNvPr>
          <p:cNvSpPr>
            <a:spLocks noGrp="1"/>
          </p:cNvSpPr>
          <p:nvPr>
            <p:ph type="dt" sz="half" idx="10"/>
          </p:nvPr>
        </p:nvSpPr>
        <p:spPr/>
        <p:txBody>
          <a:bodyPr/>
          <a:lstStyle/>
          <a:p>
            <a:r>
              <a:rPr lang="en-US"/>
              <a:t>11/2017</a:t>
            </a:r>
            <a:endParaRPr lang="en-US" dirty="0"/>
          </a:p>
        </p:txBody>
      </p:sp>
      <p:sp>
        <p:nvSpPr>
          <p:cNvPr id="6" name="Footer Placeholder 5">
            <a:extLst>
              <a:ext uri="{FF2B5EF4-FFF2-40B4-BE49-F238E27FC236}">
                <a16:creationId xmlns:a16="http://schemas.microsoft.com/office/drawing/2014/main" id="{89F277BF-4886-409D-A1B2-D79443768CF3}"/>
              </a:ext>
            </a:extLst>
          </p:cNvPr>
          <p:cNvSpPr>
            <a:spLocks noGrp="1"/>
          </p:cNvSpPr>
          <p:nvPr>
            <p:ph type="ftr" sz="quarter" idx="11"/>
          </p:nvPr>
        </p:nvSpPr>
        <p:spPr/>
        <p:txBody>
          <a:bodyPr/>
          <a:lstStyle/>
          <a:p>
            <a:r>
              <a:rPr lang="en-US"/>
              <a:t>LCA Module </a:t>
            </a:r>
            <a:r>
              <a:rPr lang="el-GR"/>
              <a:t>τ5</a:t>
            </a:r>
            <a:endParaRPr lang="en-US" dirty="0"/>
          </a:p>
        </p:txBody>
      </p:sp>
    </p:spTree>
    <p:extLst>
      <p:ext uri="{BB962C8B-B14F-4D97-AF65-F5344CB8AC3E}">
        <p14:creationId xmlns:p14="http://schemas.microsoft.com/office/powerpoint/2010/main" val="2375692598"/>
      </p:ext>
    </p:extLst>
  </p:cSld>
  <p:clrMapOvr>
    <a:masterClrMapping/>
  </p:clrMapOvr>
  <mc:AlternateContent xmlns:mc="http://schemas.openxmlformats.org/markup-compatibility/2006" xmlns:p14="http://schemas.microsoft.com/office/powerpoint/2010/main">
    <mc:Choice Requires="p14">
      <p:transition spd="slow" p14:dur="2000" advTm="23000"/>
    </mc:Choice>
    <mc:Fallback xmlns="">
      <p:transition spd="slow" advTm="2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10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 you for completing Module </a:t>
            </a:r>
            <a:r>
              <a:rPr lang="el-GR" dirty="0">
                <a:latin typeface="Calibri" panose="020F0502020204030204" pitchFamily="34" charset="0"/>
              </a:rPr>
              <a:t>τ</a:t>
            </a:r>
            <a:r>
              <a:rPr lang="en-US" dirty="0"/>
              <a:t>5!</a:t>
            </a:r>
          </a:p>
        </p:txBody>
      </p:sp>
      <p:sp>
        <p:nvSpPr>
          <p:cNvPr id="5" name="Content Placeholder 2"/>
          <p:cNvSpPr txBox="1">
            <a:spLocks/>
          </p:cNvSpPr>
          <p:nvPr/>
        </p:nvSpPr>
        <p:spPr>
          <a:xfrm>
            <a:off x="688489" y="1412586"/>
            <a:ext cx="10916478" cy="4683414"/>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Font typeface="Calibri" panose="020F0502020204030204" pitchFamily="34" charset="0"/>
              <a:buNone/>
            </a:pPr>
            <a:r>
              <a:rPr lang="en-US"/>
              <a:t>Group A: ISO Compliant LCA Overview Modules</a:t>
            </a:r>
          </a:p>
          <a:p>
            <a:pPr marL="0" indent="0">
              <a:spcAft>
                <a:spcPts val="1200"/>
              </a:spcAft>
              <a:buFont typeface="Calibri" panose="020F0502020204030204" pitchFamily="34" charset="0"/>
              <a:buNone/>
            </a:pPr>
            <a:r>
              <a:rPr lang="en-US"/>
              <a:t>Group </a:t>
            </a:r>
            <a:r>
              <a:rPr lang="en-US">
                <a:latin typeface="Calibri" panose="020F0502020204030204" pitchFamily="34" charset="0"/>
              </a:rPr>
              <a:t>α</a:t>
            </a:r>
            <a:r>
              <a:rPr lang="en-US"/>
              <a:t>: ISO Compliant LCA Detailed Modules</a:t>
            </a:r>
          </a:p>
          <a:p>
            <a:pPr marL="0" indent="0">
              <a:buFont typeface="Calibri" panose="020F0502020204030204" pitchFamily="34" charset="0"/>
              <a:buNone/>
            </a:pPr>
            <a:r>
              <a:rPr lang="en-US"/>
              <a:t>Group B: Environmental Impact Categories Overview Modules</a:t>
            </a:r>
          </a:p>
          <a:p>
            <a:pPr marL="0" indent="0">
              <a:spcAft>
                <a:spcPts val="1200"/>
              </a:spcAft>
              <a:buFont typeface="Calibri" panose="020F0502020204030204" pitchFamily="34" charset="0"/>
              <a:buNone/>
            </a:pPr>
            <a:r>
              <a:rPr lang="en-US"/>
              <a:t>Group </a:t>
            </a:r>
            <a:r>
              <a:rPr lang="en-US">
                <a:latin typeface="Calibri" panose="020F0502020204030204" pitchFamily="34" charset="0"/>
              </a:rPr>
              <a:t>β</a:t>
            </a:r>
            <a:r>
              <a:rPr lang="en-US"/>
              <a:t>: Environmental Impact Categories Detailed Modules</a:t>
            </a:r>
          </a:p>
          <a:p>
            <a:pPr marL="0" indent="0">
              <a:buFont typeface="Calibri" panose="020F0502020204030204" pitchFamily="34" charset="0"/>
              <a:buNone/>
            </a:pPr>
            <a:r>
              <a:rPr lang="en-US"/>
              <a:t>Group G: General LCA Tools Overview Modules</a:t>
            </a:r>
          </a:p>
          <a:p>
            <a:pPr marL="0" indent="0">
              <a:spcAft>
                <a:spcPts val="1200"/>
              </a:spcAft>
              <a:buFont typeface="Calibri" panose="020F0502020204030204" pitchFamily="34" charset="0"/>
              <a:buNone/>
            </a:pPr>
            <a:r>
              <a:rPr lang="en-US"/>
              <a:t>Group </a:t>
            </a:r>
            <a:r>
              <a:rPr lang="en-US">
                <a:latin typeface="Calibri" panose="020F0502020204030204" pitchFamily="34" charset="0"/>
              </a:rPr>
              <a:t>γ</a:t>
            </a:r>
            <a:r>
              <a:rPr lang="en-US"/>
              <a:t>: General LCA Tools Detailed Modules</a:t>
            </a:r>
          </a:p>
          <a:p>
            <a:pPr marL="0" indent="0">
              <a:buFont typeface="Calibri" panose="020F0502020204030204" pitchFamily="34" charset="0"/>
              <a:buNone/>
            </a:pPr>
            <a:r>
              <a:rPr lang="en-US"/>
              <a:t>Group T: Transportation-Related LCA Overview Modules</a:t>
            </a:r>
          </a:p>
          <a:p>
            <a:pPr marL="0" indent="0">
              <a:buFont typeface="Calibri" panose="020F0502020204030204" pitchFamily="34" charset="0"/>
              <a:buNone/>
            </a:pPr>
            <a:r>
              <a:rPr lang="en-US"/>
              <a:t>Group </a:t>
            </a:r>
            <a:r>
              <a:rPr lang="en-US">
                <a:latin typeface="Calibri" panose="020F0502020204030204" pitchFamily="34" charset="0"/>
              </a:rPr>
              <a:t>τ</a:t>
            </a:r>
            <a:r>
              <a:rPr lang="en-US"/>
              <a:t>: Transportation-Related LCA Detailed Modules</a:t>
            </a:r>
          </a:p>
          <a:p>
            <a:pPr marL="0" indent="0">
              <a:buFont typeface="Calibri" panose="020F0502020204030204" pitchFamily="34" charset="0"/>
              <a:buNone/>
            </a:pPr>
            <a:endParaRPr lang="en-US"/>
          </a:p>
          <a:p>
            <a:pPr marL="0" indent="0">
              <a:buFont typeface="Calibri" panose="020F0502020204030204" pitchFamily="34" charset="0"/>
              <a:buNone/>
            </a:pPr>
            <a:endParaRPr lang="en-US" dirty="0"/>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30000" y="6096000"/>
            <a:ext cx="609600" cy="609600"/>
          </a:xfrm>
          <a:prstGeom prst="rect">
            <a:avLst/>
          </a:prstGeom>
        </p:spPr>
      </p:pic>
      <p:sp>
        <p:nvSpPr>
          <p:cNvPr id="4" name="Date Placeholder 3">
            <a:extLst>
              <a:ext uri="{FF2B5EF4-FFF2-40B4-BE49-F238E27FC236}">
                <a16:creationId xmlns:a16="http://schemas.microsoft.com/office/drawing/2014/main" id="{F60BE573-E2B4-43FA-8521-C20FD9B77750}"/>
              </a:ext>
            </a:extLst>
          </p:cNvPr>
          <p:cNvSpPr>
            <a:spLocks noGrp="1"/>
          </p:cNvSpPr>
          <p:nvPr>
            <p:ph type="dt" sz="half" idx="10"/>
          </p:nvPr>
        </p:nvSpPr>
        <p:spPr/>
        <p:txBody>
          <a:bodyPr/>
          <a:lstStyle/>
          <a:p>
            <a:r>
              <a:rPr lang="en-US"/>
              <a:t>11/2017</a:t>
            </a:r>
            <a:endParaRPr lang="en-US" dirty="0"/>
          </a:p>
        </p:txBody>
      </p:sp>
      <p:sp>
        <p:nvSpPr>
          <p:cNvPr id="6" name="Footer Placeholder 5">
            <a:extLst>
              <a:ext uri="{FF2B5EF4-FFF2-40B4-BE49-F238E27FC236}">
                <a16:creationId xmlns:a16="http://schemas.microsoft.com/office/drawing/2014/main" id="{E4FEEA9A-9570-43F4-A73A-E3738EE0634E}"/>
              </a:ext>
            </a:extLst>
          </p:cNvPr>
          <p:cNvSpPr>
            <a:spLocks noGrp="1"/>
          </p:cNvSpPr>
          <p:nvPr>
            <p:ph type="ftr" sz="quarter" idx="11"/>
          </p:nvPr>
        </p:nvSpPr>
        <p:spPr/>
        <p:txBody>
          <a:bodyPr/>
          <a:lstStyle/>
          <a:p>
            <a:r>
              <a:rPr lang="en-US"/>
              <a:t>LCA Module </a:t>
            </a:r>
            <a:r>
              <a:rPr lang="el-GR"/>
              <a:t>τ5</a:t>
            </a:r>
            <a:endParaRPr lang="en-US" dirty="0"/>
          </a:p>
        </p:txBody>
      </p:sp>
      <p:sp>
        <p:nvSpPr>
          <p:cNvPr id="7" name="Slide Number Placeholder 6">
            <a:extLst>
              <a:ext uri="{FF2B5EF4-FFF2-40B4-BE49-F238E27FC236}">
                <a16:creationId xmlns:a16="http://schemas.microsoft.com/office/drawing/2014/main" id="{9A32EE41-392B-4F0E-8292-E0B59B32956B}"/>
              </a:ext>
            </a:extLst>
          </p:cNvPr>
          <p:cNvSpPr>
            <a:spLocks noGrp="1"/>
          </p:cNvSpPr>
          <p:nvPr>
            <p:ph type="sldNum" sz="quarter" idx="12"/>
          </p:nvPr>
        </p:nvSpPr>
        <p:spPr/>
        <p:txBody>
          <a:bodyPr/>
          <a:lstStyle/>
          <a:p>
            <a:fld id="{0A514951-337F-4C55-96DD-3945EF272A02}" type="slidenum">
              <a:rPr lang="en-US" smtClean="0"/>
              <a:pPr/>
              <a:t>20</a:t>
            </a:fld>
            <a:endParaRPr lang="en-US" dirty="0"/>
          </a:p>
        </p:txBody>
      </p:sp>
    </p:spTree>
    <p:extLst>
      <p:ext uri="{BB962C8B-B14F-4D97-AF65-F5344CB8AC3E}">
        <p14:creationId xmlns:p14="http://schemas.microsoft.com/office/powerpoint/2010/main" val="797757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 not on Slides</a:t>
            </a:r>
          </a:p>
        </p:txBody>
      </p:sp>
      <p:sp>
        <p:nvSpPr>
          <p:cNvPr id="3" name="Content Placeholder 2"/>
          <p:cNvSpPr>
            <a:spLocks noGrp="1"/>
          </p:cNvSpPr>
          <p:nvPr>
            <p:ph idx="1"/>
          </p:nvPr>
        </p:nvSpPr>
        <p:spPr>
          <a:xfrm>
            <a:off x="666973" y="1387737"/>
            <a:ext cx="10955531" cy="4653480"/>
          </a:xfrm>
        </p:spPr>
        <p:txBody>
          <a:bodyPr>
            <a:normAutofit fontScale="92500" lnSpcReduction="10000"/>
          </a:bodyPr>
          <a:lstStyle/>
          <a:p>
            <a:pPr>
              <a:buFont typeface="Wingdings" panose="05000000000000000000" pitchFamily="2" charset="2"/>
              <a:buChar char="ü"/>
            </a:pPr>
            <a:r>
              <a:rPr lang="en-US" dirty="0" err="1"/>
              <a:t>Audibert</a:t>
            </a:r>
            <a:r>
              <a:rPr lang="en-US" dirty="0"/>
              <a:t>, F. (2006). </a:t>
            </a:r>
            <a:r>
              <a:rPr lang="en-US" i="1" dirty="0"/>
              <a:t>Waste Engine Oils: </a:t>
            </a:r>
            <a:r>
              <a:rPr lang="en-US" i="1" dirty="0" err="1"/>
              <a:t>Rerefining</a:t>
            </a:r>
            <a:r>
              <a:rPr lang="en-US" i="1" dirty="0"/>
              <a:t> and Energy Recovery</a:t>
            </a:r>
            <a:r>
              <a:rPr lang="en-US" dirty="0"/>
              <a:t>. Elsevier, Oxford, UK.</a:t>
            </a:r>
          </a:p>
          <a:p>
            <a:pPr>
              <a:buFont typeface="Wingdings" panose="05000000000000000000" pitchFamily="2" charset="2"/>
              <a:buChar char="ü"/>
            </a:pPr>
            <a:r>
              <a:rPr lang="en-US" dirty="0" err="1"/>
              <a:t>GaBi</a:t>
            </a:r>
            <a:r>
              <a:rPr lang="en-US" dirty="0"/>
              <a:t> 6. (2015). “Extension database: XVII Full US.”</a:t>
            </a:r>
          </a:p>
          <a:p>
            <a:pPr>
              <a:buFont typeface="Wingdings" panose="05000000000000000000" pitchFamily="2" charset="2"/>
              <a:buChar char="ü"/>
            </a:pPr>
            <a:r>
              <a:rPr lang="en-US" dirty="0"/>
              <a:t>Geyer, R., </a:t>
            </a:r>
            <a:r>
              <a:rPr lang="en-US" dirty="0" err="1"/>
              <a:t>Kuczenski</a:t>
            </a:r>
            <a:r>
              <a:rPr lang="en-US" dirty="0"/>
              <a:t>, B., Henderson, A., and Zink, T. (2013). “Life Cycle Assessment of Used Oil Management in California.” </a:t>
            </a:r>
            <a:r>
              <a:rPr lang="en-US" i="1" dirty="0"/>
              <a:t>DRRR-2013-1465</a:t>
            </a:r>
            <a:r>
              <a:rPr lang="en-US" dirty="0"/>
              <a:t>, California Department of Resources Recycling and Recovery.</a:t>
            </a:r>
          </a:p>
          <a:p>
            <a:pPr>
              <a:buFont typeface="Wingdings" panose="05000000000000000000" pitchFamily="2" charset="2"/>
              <a:buChar char="ü"/>
            </a:pPr>
            <a:r>
              <a:rPr lang="en-US" dirty="0"/>
              <a:t>Raimondi, A., </a:t>
            </a:r>
            <a:r>
              <a:rPr lang="en-US" dirty="0" err="1"/>
              <a:t>Girotti</a:t>
            </a:r>
            <a:r>
              <a:rPr lang="en-US" dirty="0"/>
              <a:t>, G., </a:t>
            </a:r>
            <a:r>
              <a:rPr lang="en-US" dirty="0" err="1"/>
              <a:t>Blengini</a:t>
            </a:r>
            <a:r>
              <a:rPr lang="en-US" dirty="0"/>
              <a:t>, G. A., and </a:t>
            </a:r>
            <a:r>
              <a:rPr lang="en-US" dirty="0" err="1"/>
              <a:t>Fino</a:t>
            </a:r>
            <a:r>
              <a:rPr lang="en-US" dirty="0"/>
              <a:t>, D. (2012). “LCA of petroleum-based lubricants: state of art and inclusion of additives.” </a:t>
            </a:r>
            <a:r>
              <a:rPr lang="en-US" i="1" dirty="0"/>
              <a:t>The International Journal of Life Cycle Assessment</a:t>
            </a:r>
            <a:r>
              <a:rPr lang="en-US" dirty="0"/>
              <a:t>, 17(8), 987–996.</a:t>
            </a:r>
          </a:p>
          <a:p>
            <a:pPr>
              <a:buFont typeface="Wingdings" panose="05000000000000000000" pitchFamily="2" charset="2"/>
              <a:buChar char="ü"/>
            </a:pPr>
            <a:r>
              <a:rPr lang="en-US" dirty="0" err="1"/>
              <a:t>Boughton</a:t>
            </a:r>
            <a:r>
              <a:rPr lang="en-US" dirty="0"/>
              <a:t>, B., and Horvath, A. (2004). “Environmental assessment of used oil management methods.” </a:t>
            </a:r>
            <a:r>
              <a:rPr lang="en-US" i="1" dirty="0"/>
              <a:t>Environmental science &amp; technology</a:t>
            </a:r>
            <a:r>
              <a:rPr lang="en-US" dirty="0"/>
              <a:t>, 38(2), 353–358.</a:t>
            </a:r>
          </a:p>
          <a:p>
            <a:pPr>
              <a:buFont typeface="Wingdings" panose="05000000000000000000" pitchFamily="2" charset="2"/>
              <a:buChar char="ü"/>
            </a:pPr>
            <a:r>
              <a:rPr lang="en-US" dirty="0" err="1"/>
              <a:t>Langfitt</a:t>
            </a:r>
            <a:r>
              <a:rPr lang="en-US" dirty="0"/>
              <a:t>, Q., and Haselbach, L. (2014). “Assessment of Lube Oil Management and Self-Cleaning Oil Filter Feasibility in WSF Vessels.” </a:t>
            </a:r>
            <a:r>
              <a:rPr lang="en-US" i="1" dirty="0"/>
              <a:t>2013-S-WSU-0044</a:t>
            </a:r>
            <a:r>
              <a:rPr lang="en-US" dirty="0"/>
              <a:t>, Washington State Department of Transportation.</a:t>
            </a:r>
          </a:p>
          <a:p>
            <a:pPr>
              <a:buFont typeface="Wingdings" panose="05000000000000000000" pitchFamily="2" charset="2"/>
              <a:buChar char="ü"/>
            </a:pPr>
            <a:r>
              <a:rPr lang="en-US" dirty="0" err="1"/>
              <a:t>Ryberg</a:t>
            </a:r>
            <a:r>
              <a:rPr lang="en-US" dirty="0"/>
              <a:t>, M., Vieira, M. D. M., </a:t>
            </a:r>
            <a:r>
              <a:rPr lang="en-US" dirty="0" err="1"/>
              <a:t>Zgola</a:t>
            </a:r>
            <a:r>
              <a:rPr lang="en-US" dirty="0"/>
              <a:t>, M., Bare, J., and Rosenbaum, R. K. (2014). “Updated US and Canadian normalization factors for TRACI 2.1.” </a:t>
            </a:r>
            <a:r>
              <a:rPr lang="en-US" i="1" dirty="0"/>
              <a:t>Clean Technologies and Environmental Policy</a:t>
            </a:r>
            <a:r>
              <a:rPr lang="en-US" dirty="0"/>
              <a:t>, 16(2), 329–339.</a:t>
            </a:r>
          </a:p>
          <a:p>
            <a:pPr>
              <a:buFont typeface="Wingdings" panose="05000000000000000000" pitchFamily="2" charset="2"/>
              <a:buChar char="ü"/>
            </a:pPr>
            <a:r>
              <a:rPr lang="en-US" dirty="0"/>
              <a:t>US Census Bureau. (2010). “Population Distribution and Change: 2000-2010.” </a:t>
            </a:r>
            <a:r>
              <a:rPr lang="en-US" i="1" dirty="0"/>
              <a:t>2010 Census Briefs</a:t>
            </a:r>
            <a:r>
              <a:rPr lang="en-US" dirty="0"/>
              <a:t>.</a:t>
            </a:r>
          </a:p>
          <a:p>
            <a:pPr>
              <a:buFont typeface="AppleColorEmoji" charset="0"/>
              <a:buChar char="📌"/>
            </a:pPr>
            <a:endParaRPr lang="en-US" dirty="0"/>
          </a:p>
          <a:p>
            <a:pPr>
              <a:buFont typeface="AppleColorEmoji" charset="0"/>
              <a:buChar char="📌"/>
            </a:pPr>
            <a:endParaRPr lang="en-US" dirty="0"/>
          </a:p>
          <a:p>
            <a:pPr>
              <a:buFont typeface="AppleColorEmoji" charset="0"/>
              <a:buChar char="📌"/>
            </a:pPr>
            <a:endParaRPr lang="en-US" dirty="0"/>
          </a:p>
        </p:txBody>
      </p:sp>
      <p:sp>
        <p:nvSpPr>
          <p:cNvPr id="6" name="Slide Number Placeholder 5"/>
          <p:cNvSpPr>
            <a:spLocks noGrp="1"/>
          </p:cNvSpPr>
          <p:nvPr>
            <p:ph type="sldNum" sz="quarter" idx="12"/>
          </p:nvPr>
        </p:nvSpPr>
        <p:spPr/>
        <p:txBody>
          <a:bodyPr/>
          <a:lstStyle/>
          <a:p>
            <a:fld id="{0A514951-337F-4C55-96DD-3945EF272A02}" type="slidenum">
              <a:rPr lang="en-US" smtClean="0"/>
              <a:pPr/>
              <a:t>21</a:t>
            </a:fld>
            <a:endParaRPr lang="en-US" dirty="0"/>
          </a:p>
        </p:txBody>
      </p:sp>
      <p:sp>
        <p:nvSpPr>
          <p:cNvPr id="7" name="Footer Placeholder 4"/>
          <p:cNvSpPr>
            <a:spLocks noGrp="1"/>
          </p:cNvSpPr>
          <p:nvPr>
            <p:ph type="ftr" sz="quarter" idx="11"/>
          </p:nvPr>
        </p:nvSpPr>
        <p:spPr>
          <a:xfrm>
            <a:off x="3686185" y="6459785"/>
            <a:ext cx="4822804" cy="365125"/>
          </a:xfrm>
        </p:spPr>
        <p:txBody>
          <a:bodyPr/>
          <a:lstStyle/>
          <a:p>
            <a:r>
              <a:rPr lang="en-US" dirty="0"/>
              <a:t>LCA Module </a:t>
            </a:r>
            <a:r>
              <a:rPr lang="el-GR" cap="none" dirty="0">
                <a:latin typeface="Calibri" panose="020F0502020204030204" pitchFamily="34" charset="0"/>
              </a:rPr>
              <a:t>τ</a:t>
            </a:r>
            <a:r>
              <a:rPr lang="en-US" dirty="0"/>
              <a:t>5</a:t>
            </a:r>
          </a:p>
        </p:txBody>
      </p:sp>
      <p:sp>
        <p:nvSpPr>
          <p:cNvPr id="8" name="Date Placeholder 5"/>
          <p:cNvSpPr>
            <a:spLocks noGrp="1"/>
          </p:cNvSpPr>
          <p:nvPr>
            <p:ph type="dt" sz="half" idx="10"/>
          </p:nvPr>
        </p:nvSpPr>
        <p:spPr>
          <a:xfrm>
            <a:off x="1097280" y="6459785"/>
            <a:ext cx="2472271" cy="365125"/>
          </a:xfrm>
        </p:spPr>
        <p:txBody>
          <a:bodyPr/>
          <a:lstStyle/>
          <a:p>
            <a:r>
              <a:rPr lang="en-US"/>
              <a:t>11/2017</a:t>
            </a:r>
            <a:endParaRPr lang="en-US" dirty="0"/>
          </a:p>
        </p:txBody>
      </p:sp>
    </p:spTree>
    <p:extLst>
      <p:ext uri="{BB962C8B-B14F-4D97-AF65-F5344CB8AC3E}">
        <p14:creationId xmlns:p14="http://schemas.microsoft.com/office/powerpoint/2010/main" val="35568616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0A514951-337F-4C55-96DD-3945EF272A02}" type="slidenum">
              <a:rPr lang="en-US" smtClean="0"/>
              <a:pPr/>
              <a:t>22</a:t>
            </a:fld>
            <a:endParaRPr lang="en-US" dirty="0"/>
          </a:p>
        </p:txBody>
      </p:sp>
      <p:sp>
        <p:nvSpPr>
          <p:cNvPr id="7" name="Title 1">
            <a:extLst>
              <a:ext uri="{FF2B5EF4-FFF2-40B4-BE49-F238E27FC236}">
                <a16:creationId xmlns:a16="http://schemas.microsoft.com/office/drawing/2014/main" id="{48074986-4EBA-490A-8A42-E907A6158184}"/>
              </a:ext>
            </a:extLst>
          </p:cNvPr>
          <p:cNvSpPr>
            <a:spLocks noGrp="1"/>
          </p:cNvSpPr>
          <p:nvPr>
            <p:ph type="title"/>
          </p:nvPr>
        </p:nvSpPr>
        <p:spPr>
          <a:xfrm>
            <a:off x="688489" y="275846"/>
            <a:ext cx="10058400" cy="885981"/>
          </a:xfrm>
        </p:spPr>
        <p:txBody>
          <a:bodyPr/>
          <a:lstStyle/>
          <a:p>
            <a:r>
              <a:rPr lang="en-US" dirty="0"/>
              <a:t>Suggestions for Assignments</a:t>
            </a:r>
          </a:p>
        </p:txBody>
      </p:sp>
      <p:sp>
        <p:nvSpPr>
          <p:cNvPr id="8" name="Content Placeholder 2">
            <a:extLst>
              <a:ext uri="{FF2B5EF4-FFF2-40B4-BE49-F238E27FC236}">
                <a16:creationId xmlns:a16="http://schemas.microsoft.com/office/drawing/2014/main" id="{42D605AB-5E6D-4A9A-9C2E-7C249FB067EE}"/>
              </a:ext>
            </a:extLst>
          </p:cNvPr>
          <p:cNvSpPr>
            <a:spLocks noGrp="1"/>
          </p:cNvSpPr>
          <p:nvPr>
            <p:ph idx="1"/>
          </p:nvPr>
        </p:nvSpPr>
        <p:spPr>
          <a:xfrm>
            <a:off x="666974" y="1387737"/>
            <a:ext cx="10079915" cy="4653480"/>
          </a:xfrm>
        </p:spPr>
        <p:txBody>
          <a:bodyPr/>
          <a:lstStyle/>
          <a:p>
            <a:pPr marL="91440" lvl="1" indent="-91440">
              <a:spcBef>
                <a:spcPts val="1200"/>
              </a:spcBef>
              <a:spcAft>
                <a:spcPts val="200"/>
              </a:spcAft>
              <a:buSzPct val="100000"/>
              <a:buFont typeface="Wingdings" charset="2"/>
              <a:buChar char="v"/>
            </a:pPr>
            <a:r>
              <a:rPr lang="en-US" sz="2400" dirty="0"/>
              <a:t> Read the listed references in slide #21.</a:t>
            </a:r>
          </a:p>
          <a:p>
            <a:pPr marL="91440" lvl="1" indent="-91440">
              <a:spcBef>
                <a:spcPts val="1200"/>
              </a:spcBef>
              <a:spcAft>
                <a:spcPts val="200"/>
              </a:spcAft>
              <a:buSzPct val="100000"/>
              <a:buFont typeface="Wingdings" charset="2"/>
              <a:buChar char="v"/>
            </a:pPr>
            <a:r>
              <a:rPr lang="en-US" sz="2400" dirty="0"/>
              <a:t> Try to find alternative functional units or declared units for this study. You can go back and check modules alpha 1 and alpha 2 for further information on functional units or declared units.</a:t>
            </a:r>
          </a:p>
          <a:p>
            <a:pPr marL="91440" lvl="1" indent="-91440">
              <a:spcBef>
                <a:spcPts val="1200"/>
              </a:spcBef>
              <a:spcAft>
                <a:spcPts val="200"/>
              </a:spcAft>
              <a:buSzPct val="100000"/>
              <a:buFont typeface="Wingdings" charset="2"/>
              <a:buChar char="v"/>
            </a:pPr>
            <a:r>
              <a:rPr lang="en-US" sz="2400" dirty="0"/>
              <a:t> In terms of findings, which stages have the biggest potential environmental impact and why?</a:t>
            </a:r>
          </a:p>
          <a:p>
            <a:pPr marL="91440" lvl="1" indent="-91440">
              <a:spcBef>
                <a:spcPts val="1200"/>
              </a:spcBef>
              <a:spcAft>
                <a:spcPts val="200"/>
              </a:spcAft>
              <a:buSzPct val="100000"/>
              <a:buFont typeface="Wingdings" charset="2"/>
              <a:buChar char="v"/>
            </a:pPr>
            <a:endParaRPr lang="en-US" sz="2400" dirty="0"/>
          </a:p>
        </p:txBody>
      </p:sp>
      <p:sp>
        <p:nvSpPr>
          <p:cNvPr id="9" name="Footer Placeholder 4"/>
          <p:cNvSpPr>
            <a:spLocks noGrp="1"/>
          </p:cNvSpPr>
          <p:nvPr>
            <p:ph type="ftr" sz="quarter" idx="11"/>
          </p:nvPr>
        </p:nvSpPr>
        <p:spPr>
          <a:xfrm>
            <a:off x="3686185" y="6459785"/>
            <a:ext cx="4822804" cy="365125"/>
          </a:xfrm>
        </p:spPr>
        <p:txBody>
          <a:bodyPr/>
          <a:lstStyle/>
          <a:p>
            <a:r>
              <a:rPr lang="en-US" dirty="0"/>
              <a:t>LCA Module </a:t>
            </a:r>
            <a:r>
              <a:rPr lang="el-GR" cap="none" dirty="0">
                <a:latin typeface="Calibri" panose="020F0502020204030204" pitchFamily="34" charset="0"/>
              </a:rPr>
              <a:t>τ</a:t>
            </a:r>
            <a:r>
              <a:rPr lang="en-US" dirty="0"/>
              <a:t>5</a:t>
            </a:r>
          </a:p>
        </p:txBody>
      </p:sp>
      <p:sp>
        <p:nvSpPr>
          <p:cNvPr id="10" name="Date Placeholder 5"/>
          <p:cNvSpPr>
            <a:spLocks noGrp="1"/>
          </p:cNvSpPr>
          <p:nvPr>
            <p:ph type="dt" sz="half" idx="10"/>
          </p:nvPr>
        </p:nvSpPr>
        <p:spPr>
          <a:xfrm>
            <a:off x="1097280" y="6459785"/>
            <a:ext cx="2472271" cy="365125"/>
          </a:xfrm>
        </p:spPr>
        <p:txBody>
          <a:bodyPr/>
          <a:lstStyle/>
          <a:p>
            <a:r>
              <a:rPr lang="en-US"/>
              <a:t>11/2017</a:t>
            </a:r>
            <a:endParaRPr lang="en-US" dirty="0"/>
          </a:p>
        </p:txBody>
      </p:sp>
    </p:spTree>
    <p:extLst>
      <p:ext uri="{BB962C8B-B14F-4D97-AF65-F5344CB8AC3E}">
        <p14:creationId xmlns:p14="http://schemas.microsoft.com/office/powerpoint/2010/main" val="19447688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1389392"/>
            <a:ext cx="9851570" cy="2387600"/>
          </a:xfrm>
        </p:spPr>
        <p:txBody>
          <a:bodyPr>
            <a:normAutofit fontScale="90000"/>
          </a:bodyPr>
          <a:lstStyle/>
          <a:p>
            <a:r>
              <a:rPr lang="en-US" dirty="0"/>
              <a:t>Case Study: Washington State Ferries Oil Filtration</a:t>
            </a:r>
          </a:p>
        </p:txBody>
      </p:sp>
      <p:sp>
        <p:nvSpPr>
          <p:cNvPr id="3" name="Subtitle 2"/>
          <p:cNvSpPr>
            <a:spLocks noGrp="1"/>
          </p:cNvSpPr>
          <p:nvPr>
            <p:ph type="subTitle" idx="1"/>
          </p:nvPr>
        </p:nvSpPr>
        <p:spPr/>
        <p:txBody>
          <a:bodyPr>
            <a:normAutofit/>
          </a:bodyPr>
          <a:lstStyle/>
          <a:p>
            <a:r>
              <a:rPr lang="en-US" sz="3200" dirty="0"/>
              <a:t>Module </a:t>
            </a:r>
            <a:r>
              <a:rPr lang="el-GR" sz="3200" cap="none" dirty="0">
                <a:latin typeface="Calibri" panose="020F0502020204030204" pitchFamily="34" charset="0"/>
              </a:rPr>
              <a:t>τ</a:t>
            </a:r>
            <a:r>
              <a:rPr lang="en-US" sz="3200" dirty="0"/>
              <a:t>5</a:t>
            </a:r>
          </a:p>
        </p:txBody>
      </p:sp>
      <p:sp>
        <p:nvSpPr>
          <p:cNvPr id="5" name="Footer Placeholder 4"/>
          <p:cNvSpPr>
            <a:spLocks noGrp="1"/>
          </p:cNvSpPr>
          <p:nvPr>
            <p:ph type="ftr" sz="quarter" idx="11"/>
          </p:nvPr>
        </p:nvSpPr>
        <p:spPr/>
        <p:txBody>
          <a:bodyPr/>
          <a:lstStyle/>
          <a:p>
            <a:r>
              <a:rPr lang="en-US" dirty="0"/>
              <a:t>LCA Module </a:t>
            </a:r>
            <a:r>
              <a:rPr lang="el-GR" cap="none" dirty="0">
                <a:latin typeface="Calibri" panose="020F0502020204030204" pitchFamily="34" charset="0"/>
              </a:rPr>
              <a:t>τ</a:t>
            </a:r>
            <a:r>
              <a:rPr lang="en-US" dirty="0"/>
              <a:t>5</a:t>
            </a:r>
          </a:p>
        </p:txBody>
      </p:sp>
      <p:sp>
        <p:nvSpPr>
          <p:cNvPr id="6" name="Slide Number Placeholder 5"/>
          <p:cNvSpPr>
            <a:spLocks noGrp="1"/>
          </p:cNvSpPr>
          <p:nvPr>
            <p:ph type="sldNum" sz="quarter" idx="12"/>
          </p:nvPr>
        </p:nvSpPr>
        <p:spPr/>
        <p:txBody>
          <a:bodyPr/>
          <a:lstStyle/>
          <a:p>
            <a:fld id="{0A514951-337F-4C55-96DD-3945EF272A02}" type="slidenum">
              <a:rPr lang="en-US" smtClean="0"/>
              <a:t>3</a:t>
            </a:fld>
            <a:endParaRPr lang="en-US"/>
          </a:p>
        </p:txBody>
      </p:sp>
      <p:sp>
        <p:nvSpPr>
          <p:cNvPr id="10" name="Date Placeholder 5"/>
          <p:cNvSpPr>
            <a:spLocks noGrp="1"/>
          </p:cNvSpPr>
          <p:nvPr>
            <p:ph type="dt" sz="half" idx="10"/>
          </p:nvPr>
        </p:nvSpPr>
        <p:spPr>
          <a:xfrm>
            <a:off x="1097280" y="6459785"/>
            <a:ext cx="2472271" cy="365125"/>
          </a:xfrm>
        </p:spPr>
        <p:txBody>
          <a:bodyPr/>
          <a:lstStyle/>
          <a:p>
            <a:r>
              <a:rPr lang="en-US"/>
              <a:t>11/2017</a:t>
            </a:r>
            <a:endParaRPr lang="en-US" dirty="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2165310617"/>
      </p:ext>
    </p:extLst>
  </p:cSld>
  <p:clrMapOvr>
    <a:masterClrMapping/>
  </p:clrMapOvr>
  <mc:AlternateContent xmlns:mc="http://schemas.openxmlformats.org/markup-compatibility/2006" xmlns:p14="http://schemas.microsoft.com/office/powerpoint/2010/main">
    <mc:Choice Requires="p14">
      <p:transition spd="slow" p14:dur="2000" advTm="8947"/>
    </mc:Choice>
    <mc:Fallback xmlns="">
      <p:transition spd="slow" advTm="894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0A514951-337F-4C55-96DD-3945EF272A02}" type="slidenum">
              <a:rPr lang="en-US" smtClean="0"/>
              <a:pPr/>
              <a:t>4</a:t>
            </a:fld>
            <a:endParaRPr lang="en-US" dirty="0"/>
          </a:p>
        </p:txBody>
      </p:sp>
      <p:sp>
        <p:nvSpPr>
          <p:cNvPr id="7" name="Title 1"/>
          <p:cNvSpPr>
            <a:spLocks noGrp="1"/>
          </p:cNvSpPr>
          <p:nvPr>
            <p:ph type="title"/>
          </p:nvPr>
        </p:nvSpPr>
        <p:spPr>
          <a:xfrm>
            <a:off x="825500" y="286603"/>
            <a:ext cx="10330180" cy="881797"/>
          </a:xfrm>
        </p:spPr>
        <p:txBody>
          <a:bodyPr/>
          <a:lstStyle/>
          <a:p>
            <a:r>
              <a:rPr lang="en-US" dirty="0"/>
              <a:t>Washington State Ferries (WSF)</a:t>
            </a:r>
          </a:p>
        </p:txBody>
      </p:sp>
      <p:sp>
        <p:nvSpPr>
          <p:cNvPr id="8" name="Content Placeholder 2"/>
          <p:cNvSpPr>
            <a:spLocks noGrp="1"/>
          </p:cNvSpPr>
          <p:nvPr>
            <p:ph idx="1"/>
          </p:nvPr>
        </p:nvSpPr>
        <p:spPr>
          <a:xfrm>
            <a:off x="825500" y="1397000"/>
            <a:ext cx="10680700" cy="4472094"/>
          </a:xfrm>
        </p:spPr>
        <p:txBody>
          <a:bodyPr/>
          <a:lstStyle/>
          <a:p>
            <a:r>
              <a:rPr lang="en-US" dirty="0"/>
              <a:t>Located in Puget Sound in the Seattle-Tacoma metro area</a:t>
            </a:r>
          </a:p>
          <a:p>
            <a:r>
              <a:rPr lang="en-US" dirty="0"/>
              <a:t>Largest ferry system in the United States</a:t>
            </a:r>
          </a:p>
          <a:p>
            <a:r>
              <a:rPr lang="en-US" dirty="0"/>
              <a:t>Twenty-two vessels servicing twenty ports of call</a:t>
            </a:r>
          </a:p>
          <a:p>
            <a:r>
              <a:rPr lang="en-US" dirty="0"/>
              <a:t>Roll-on roll-off style (geared towards carrying vehicles)</a:t>
            </a:r>
          </a:p>
          <a:p>
            <a:r>
              <a:rPr lang="en-US" dirty="0"/>
              <a:t>23 million trips per year</a:t>
            </a:r>
          </a:p>
          <a:p>
            <a:pPr lvl="1"/>
            <a:r>
              <a:rPr lang="en-US" dirty="0"/>
              <a:t>10 million vehicle trips</a:t>
            </a:r>
          </a:p>
          <a:p>
            <a:pPr lvl="1"/>
            <a:r>
              <a:rPr lang="en-US" dirty="0"/>
              <a:t>13 million passengers</a:t>
            </a:r>
          </a:p>
        </p:txBody>
      </p:sp>
      <p:pic>
        <p:nvPicPr>
          <p:cNvPr id="9" name="Picture 2" descr="http://choosewashingtonstate.com/wp-content/uploads/2012/10/statemap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9930" y="3260953"/>
            <a:ext cx="3989650" cy="2655008"/>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5138057" y="3548743"/>
            <a:ext cx="685801" cy="1146168"/>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flipV="1">
            <a:off x="5823858" y="1168400"/>
            <a:ext cx="5761997" cy="2380343"/>
          </a:xfrm>
          <a:prstGeom prst="line">
            <a:avLst/>
          </a:prstGeom>
        </p:spPr>
        <p:style>
          <a:lnRef idx="1">
            <a:schemeClr val="accent5"/>
          </a:lnRef>
          <a:fillRef idx="0">
            <a:schemeClr val="accent5"/>
          </a:fillRef>
          <a:effectRef idx="0">
            <a:schemeClr val="accent5"/>
          </a:effectRef>
          <a:fontRef idx="minor">
            <a:schemeClr val="tx1"/>
          </a:fontRef>
        </p:style>
      </p:cxnSp>
      <p:cxnSp>
        <p:nvCxnSpPr>
          <p:cNvPr id="12" name="Straight Connector 11"/>
          <p:cNvCxnSpPr/>
          <p:nvPr/>
        </p:nvCxnSpPr>
        <p:spPr>
          <a:xfrm flipV="1">
            <a:off x="5138057" y="1204913"/>
            <a:ext cx="3819320" cy="2343831"/>
          </a:xfrm>
          <a:prstGeom prst="line">
            <a:avLst/>
          </a:prstGeom>
        </p:spPr>
        <p:style>
          <a:lnRef idx="1">
            <a:schemeClr val="accent5"/>
          </a:lnRef>
          <a:fillRef idx="0">
            <a:schemeClr val="accent5"/>
          </a:fillRef>
          <a:effectRef idx="0">
            <a:schemeClr val="accent5"/>
          </a:effectRef>
          <a:fontRef idx="minor">
            <a:schemeClr val="tx1"/>
          </a:fontRef>
        </p:style>
      </p:cxnSp>
      <p:cxnSp>
        <p:nvCxnSpPr>
          <p:cNvPr id="13" name="Straight Connector 12"/>
          <p:cNvCxnSpPr/>
          <p:nvPr/>
        </p:nvCxnSpPr>
        <p:spPr>
          <a:xfrm>
            <a:off x="5138057" y="4694911"/>
            <a:ext cx="3844018" cy="1197889"/>
          </a:xfrm>
          <a:prstGeom prst="line">
            <a:avLst/>
          </a:prstGeom>
        </p:spPr>
        <p:style>
          <a:lnRef idx="1">
            <a:schemeClr val="accent5"/>
          </a:lnRef>
          <a:fillRef idx="0">
            <a:schemeClr val="accent5"/>
          </a:fillRef>
          <a:effectRef idx="0">
            <a:schemeClr val="accent5"/>
          </a:effectRef>
          <a:fontRef idx="minor">
            <a:schemeClr val="tx1"/>
          </a:fontRef>
        </p:style>
      </p:cxnSp>
      <p:cxnSp>
        <p:nvCxnSpPr>
          <p:cNvPr id="14" name="Straight Connector 13"/>
          <p:cNvCxnSpPr/>
          <p:nvPr/>
        </p:nvCxnSpPr>
        <p:spPr>
          <a:xfrm>
            <a:off x="5823858" y="4694911"/>
            <a:ext cx="5761997" cy="1174183"/>
          </a:xfrm>
          <a:prstGeom prst="line">
            <a:avLst/>
          </a:prstGeom>
        </p:spPr>
        <p:style>
          <a:lnRef idx="1">
            <a:schemeClr val="accent5"/>
          </a:lnRef>
          <a:fillRef idx="0">
            <a:schemeClr val="accent5"/>
          </a:fillRef>
          <a:effectRef idx="0">
            <a:schemeClr val="accent5"/>
          </a:effectRef>
          <a:fontRef idx="minor">
            <a:schemeClr val="tx1"/>
          </a:fontRef>
        </p:style>
      </p:cxnSp>
      <p:pic>
        <p:nvPicPr>
          <p:cNvPr id="15" name="Picture 14"/>
          <p:cNvPicPr>
            <a:picLocks noChangeAspect="1"/>
          </p:cNvPicPr>
          <p:nvPr/>
        </p:nvPicPr>
        <p:blipFill>
          <a:blip r:embed="rId5"/>
          <a:stretch>
            <a:fillRect/>
          </a:stretch>
        </p:blipFill>
        <p:spPr>
          <a:xfrm>
            <a:off x="8957377" y="1168400"/>
            <a:ext cx="2628478" cy="4747561"/>
          </a:xfrm>
          <a:prstGeom prst="rect">
            <a:avLst/>
          </a:prstGeom>
        </p:spPr>
      </p:pic>
      <p:pic>
        <p:nvPicPr>
          <p:cNvPr id="17" name="Picture 16"/>
          <p:cNvPicPr>
            <a:picLocks noChangeAspect="1"/>
          </p:cNvPicPr>
          <p:nvPr/>
        </p:nvPicPr>
        <p:blipFill>
          <a:blip r:embed="rId6"/>
          <a:stretch>
            <a:fillRect/>
          </a:stretch>
        </p:blipFill>
        <p:spPr>
          <a:xfrm>
            <a:off x="895046" y="4251410"/>
            <a:ext cx="2917134" cy="1806742"/>
          </a:xfrm>
          <a:prstGeom prst="rect">
            <a:avLst/>
          </a:prstGeom>
        </p:spPr>
      </p:pic>
      <p:sp>
        <p:nvSpPr>
          <p:cNvPr id="18" name="Rectangle 17"/>
          <p:cNvSpPr/>
          <p:nvPr/>
        </p:nvSpPr>
        <p:spPr>
          <a:xfrm>
            <a:off x="1042851" y="4251410"/>
            <a:ext cx="509452" cy="35796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ooter Placeholder 4"/>
          <p:cNvSpPr>
            <a:spLocks noGrp="1"/>
          </p:cNvSpPr>
          <p:nvPr>
            <p:ph type="ftr" sz="quarter" idx="11"/>
          </p:nvPr>
        </p:nvSpPr>
        <p:spPr>
          <a:xfrm>
            <a:off x="3686185" y="6459785"/>
            <a:ext cx="4822804" cy="365125"/>
          </a:xfrm>
        </p:spPr>
        <p:txBody>
          <a:bodyPr/>
          <a:lstStyle/>
          <a:p>
            <a:r>
              <a:rPr lang="en-US" dirty="0"/>
              <a:t>LCA Module </a:t>
            </a:r>
            <a:r>
              <a:rPr lang="el-GR" cap="none" dirty="0">
                <a:latin typeface="Calibri" panose="020F0502020204030204" pitchFamily="34" charset="0"/>
              </a:rPr>
              <a:t>τ</a:t>
            </a:r>
            <a:r>
              <a:rPr lang="en-US" dirty="0"/>
              <a:t>5</a:t>
            </a:r>
          </a:p>
        </p:txBody>
      </p:sp>
      <p:sp>
        <p:nvSpPr>
          <p:cNvPr id="19" name="Date Placeholder 5"/>
          <p:cNvSpPr>
            <a:spLocks noGrp="1"/>
          </p:cNvSpPr>
          <p:nvPr>
            <p:ph type="dt" sz="half" idx="10"/>
          </p:nvPr>
        </p:nvSpPr>
        <p:spPr>
          <a:xfrm>
            <a:off x="1097280" y="6459785"/>
            <a:ext cx="2472271" cy="365125"/>
          </a:xfrm>
        </p:spPr>
        <p:txBody>
          <a:bodyPr/>
          <a:lstStyle/>
          <a:p>
            <a:r>
              <a:rPr lang="en-US"/>
              <a:t>11/2017</a:t>
            </a:r>
            <a:endParaRPr lang="en-US" dirty="0"/>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3812982799"/>
      </p:ext>
    </p:extLst>
  </p:cSld>
  <p:clrMapOvr>
    <a:masterClrMapping/>
  </p:clrMapOvr>
  <mc:AlternateContent xmlns:mc="http://schemas.openxmlformats.org/markup-compatibility/2006" xmlns:p14="http://schemas.microsoft.com/office/powerpoint/2010/main">
    <mc:Choice Requires="p14">
      <p:transition spd="slow" p14:dur="2000" advTm="36815"/>
    </mc:Choice>
    <mc:Fallback xmlns="">
      <p:transition spd="slow" advTm="3681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Problem Statement</a:t>
            </a:r>
          </a:p>
        </p:txBody>
      </p:sp>
      <p:sp>
        <p:nvSpPr>
          <p:cNvPr id="6" name="Slide Number Placeholder 5"/>
          <p:cNvSpPr>
            <a:spLocks noGrp="1"/>
          </p:cNvSpPr>
          <p:nvPr>
            <p:ph type="sldNum" sz="quarter" idx="12"/>
          </p:nvPr>
        </p:nvSpPr>
        <p:spPr/>
        <p:txBody>
          <a:bodyPr/>
          <a:lstStyle/>
          <a:p>
            <a:fld id="{0A514951-337F-4C55-96DD-3945EF272A02}" type="slidenum">
              <a:rPr lang="en-US" smtClean="0"/>
              <a:pPr/>
              <a:t>5</a:t>
            </a:fld>
            <a:endParaRPr lang="en-US" dirty="0"/>
          </a:p>
        </p:txBody>
      </p:sp>
      <p:sp>
        <p:nvSpPr>
          <p:cNvPr id="8" name="Round Same Side Corner Rectangle 7"/>
          <p:cNvSpPr/>
          <p:nvPr/>
        </p:nvSpPr>
        <p:spPr>
          <a:xfrm flipV="1">
            <a:off x="688489" y="2276928"/>
            <a:ext cx="10864882" cy="1654629"/>
          </a:xfrm>
          <a:prstGeom prst="round2SameRect">
            <a:avLst/>
          </a:prstGeom>
          <a:solidFill>
            <a:srgbClr val="DAC0A6"/>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274558" y="1551214"/>
            <a:ext cx="5646057" cy="725714"/>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WSF Oil Filtration</a:t>
            </a:r>
          </a:p>
        </p:txBody>
      </p:sp>
      <p:sp>
        <p:nvSpPr>
          <p:cNvPr id="3" name="Content Placeholder 2"/>
          <p:cNvSpPr>
            <a:spLocks noGrp="1"/>
          </p:cNvSpPr>
          <p:nvPr>
            <p:ph idx="1"/>
          </p:nvPr>
        </p:nvSpPr>
        <p:spPr>
          <a:xfrm>
            <a:off x="887792" y="2629605"/>
            <a:ext cx="10466276" cy="1358900"/>
          </a:xfrm>
        </p:spPr>
        <p:txBody>
          <a:bodyPr>
            <a:noAutofit/>
          </a:bodyPr>
          <a:lstStyle/>
          <a:p>
            <a:pPr algn="ctr"/>
            <a:r>
              <a:rPr lang="en-US" sz="3200" dirty="0"/>
              <a:t>Washington State Ferries is investigating an alternative engine oil filtration system for their vessels.</a:t>
            </a:r>
          </a:p>
        </p:txBody>
      </p:sp>
      <p:sp>
        <p:nvSpPr>
          <p:cNvPr id="11" name="Content Placeholder 2"/>
          <p:cNvSpPr txBox="1">
            <a:spLocks/>
          </p:cNvSpPr>
          <p:nvPr/>
        </p:nvSpPr>
        <p:spPr>
          <a:xfrm>
            <a:off x="746207" y="4284234"/>
            <a:ext cx="10466276" cy="1697466"/>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2400" u="sng" dirty="0"/>
              <a:t>Goals of the project</a:t>
            </a:r>
          </a:p>
          <a:p>
            <a:pPr lvl="1"/>
            <a:r>
              <a:rPr lang="en-US" sz="2200" dirty="0"/>
              <a:t>Reduce environmental impacts</a:t>
            </a:r>
          </a:p>
          <a:p>
            <a:pPr lvl="1"/>
            <a:r>
              <a:rPr lang="en-US" sz="2200" dirty="0"/>
              <a:t>Reduce costs</a:t>
            </a:r>
          </a:p>
          <a:p>
            <a:pPr lvl="1"/>
            <a:r>
              <a:rPr lang="en-US" sz="2200" dirty="0"/>
              <a:t>Increase operational ease</a:t>
            </a:r>
          </a:p>
        </p:txBody>
      </p:sp>
      <p:sp>
        <p:nvSpPr>
          <p:cNvPr id="10" name="Footer Placeholder 4"/>
          <p:cNvSpPr>
            <a:spLocks noGrp="1"/>
          </p:cNvSpPr>
          <p:nvPr>
            <p:ph type="ftr" sz="quarter" idx="11"/>
          </p:nvPr>
        </p:nvSpPr>
        <p:spPr>
          <a:xfrm>
            <a:off x="3686185" y="6459785"/>
            <a:ext cx="4822804" cy="365125"/>
          </a:xfrm>
        </p:spPr>
        <p:txBody>
          <a:bodyPr/>
          <a:lstStyle/>
          <a:p>
            <a:r>
              <a:rPr lang="en-US" dirty="0"/>
              <a:t>LCA Module </a:t>
            </a:r>
            <a:r>
              <a:rPr lang="el-GR" cap="none" dirty="0">
                <a:latin typeface="Calibri" panose="020F0502020204030204" pitchFamily="34" charset="0"/>
              </a:rPr>
              <a:t>τ</a:t>
            </a:r>
            <a:r>
              <a:rPr lang="en-US" dirty="0"/>
              <a:t>5</a:t>
            </a:r>
          </a:p>
        </p:txBody>
      </p:sp>
      <p:sp>
        <p:nvSpPr>
          <p:cNvPr id="12" name="Date Placeholder 5"/>
          <p:cNvSpPr>
            <a:spLocks noGrp="1"/>
          </p:cNvSpPr>
          <p:nvPr>
            <p:ph type="dt" sz="half" idx="10"/>
          </p:nvPr>
        </p:nvSpPr>
        <p:spPr>
          <a:xfrm>
            <a:off x="1097280" y="6459785"/>
            <a:ext cx="2472271" cy="365125"/>
          </a:xfrm>
        </p:spPr>
        <p:txBody>
          <a:bodyPr/>
          <a:lstStyle/>
          <a:p>
            <a:r>
              <a:rPr lang="en-US"/>
              <a:t>11/2017</a:t>
            </a:r>
            <a:endParaRPr lang="en-US" dirty="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146679306"/>
      </p:ext>
    </p:extLst>
  </p:cSld>
  <p:clrMapOvr>
    <a:masterClrMapping/>
  </p:clrMapOvr>
  <mc:AlternateContent xmlns:mc="http://schemas.openxmlformats.org/markup-compatibility/2006" xmlns:p14="http://schemas.microsoft.com/office/powerpoint/2010/main">
    <mc:Choice Requires="p14">
      <p:transition spd="slow" p14:dur="2000" advTm="42121"/>
    </mc:Choice>
    <mc:Fallback xmlns="">
      <p:transition spd="slow" advTm="4212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Comparison of Filtration Systems</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453308349"/>
              </p:ext>
            </p:extLst>
          </p:nvPr>
        </p:nvGraphicFramePr>
        <p:xfrm>
          <a:off x="1099969" y="1387475"/>
          <a:ext cx="10058400" cy="46529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Slide Number Placeholder 5"/>
          <p:cNvSpPr>
            <a:spLocks noGrp="1"/>
          </p:cNvSpPr>
          <p:nvPr>
            <p:ph type="sldNum" sz="quarter" idx="12"/>
          </p:nvPr>
        </p:nvSpPr>
        <p:spPr/>
        <p:txBody>
          <a:bodyPr/>
          <a:lstStyle/>
          <a:p>
            <a:fld id="{0A514951-337F-4C55-96DD-3945EF272A02}" type="slidenum">
              <a:rPr lang="en-US" smtClean="0"/>
              <a:pPr/>
              <a:t>6</a:t>
            </a:fld>
            <a:endParaRPr lang="en-US" dirty="0"/>
          </a:p>
        </p:txBody>
      </p:sp>
      <p:sp>
        <p:nvSpPr>
          <p:cNvPr id="8" name="Footer Placeholder 4"/>
          <p:cNvSpPr>
            <a:spLocks noGrp="1"/>
          </p:cNvSpPr>
          <p:nvPr>
            <p:ph type="ftr" sz="quarter" idx="11"/>
          </p:nvPr>
        </p:nvSpPr>
        <p:spPr>
          <a:xfrm>
            <a:off x="3686185" y="6459785"/>
            <a:ext cx="4822804" cy="365125"/>
          </a:xfrm>
        </p:spPr>
        <p:txBody>
          <a:bodyPr/>
          <a:lstStyle/>
          <a:p>
            <a:r>
              <a:rPr lang="en-US" dirty="0"/>
              <a:t>LCA Module </a:t>
            </a:r>
            <a:r>
              <a:rPr lang="el-GR" cap="none" dirty="0">
                <a:latin typeface="Calibri" panose="020F0502020204030204" pitchFamily="34" charset="0"/>
              </a:rPr>
              <a:t>τ</a:t>
            </a:r>
            <a:r>
              <a:rPr lang="en-US" dirty="0"/>
              <a:t>5</a:t>
            </a:r>
          </a:p>
        </p:txBody>
      </p:sp>
      <p:sp>
        <p:nvSpPr>
          <p:cNvPr id="9" name="Date Placeholder 5"/>
          <p:cNvSpPr>
            <a:spLocks noGrp="1"/>
          </p:cNvSpPr>
          <p:nvPr>
            <p:ph type="dt" sz="half" idx="10"/>
          </p:nvPr>
        </p:nvSpPr>
        <p:spPr>
          <a:xfrm>
            <a:off x="1097280" y="6459785"/>
            <a:ext cx="2472271" cy="365125"/>
          </a:xfrm>
        </p:spPr>
        <p:txBody>
          <a:bodyPr/>
          <a:lstStyle/>
          <a:p>
            <a:r>
              <a:rPr lang="en-US"/>
              <a:t>11/2017</a:t>
            </a:r>
            <a:endParaRPr lang="en-US" dirty="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1678163345"/>
      </p:ext>
    </p:extLst>
  </p:cSld>
  <p:clrMapOvr>
    <a:masterClrMapping/>
  </p:clrMapOvr>
  <mc:AlternateContent xmlns:mc="http://schemas.openxmlformats.org/markup-compatibility/2006" xmlns:p14="http://schemas.microsoft.com/office/powerpoint/2010/main">
    <mc:Choice Requires="p14">
      <p:transition spd="slow" p14:dur="2000" advTm="67513"/>
    </mc:Choice>
    <mc:Fallback xmlns="">
      <p:transition spd="slow" advTm="6751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Standard System</a:t>
            </a:r>
          </a:p>
        </p:txBody>
      </p:sp>
      <p:sp>
        <p:nvSpPr>
          <p:cNvPr id="6" name="Slide Number Placeholder 5"/>
          <p:cNvSpPr>
            <a:spLocks noGrp="1"/>
          </p:cNvSpPr>
          <p:nvPr>
            <p:ph type="sldNum" sz="quarter" idx="12"/>
          </p:nvPr>
        </p:nvSpPr>
        <p:spPr/>
        <p:txBody>
          <a:bodyPr/>
          <a:lstStyle/>
          <a:p>
            <a:fld id="{0A514951-337F-4C55-96DD-3945EF272A02}" type="slidenum">
              <a:rPr lang="en-US" smtClean="0"/>
              <a:pPr/>
              <a:t>7</a:t>
            </a:fld>
            <a:endParaRPr lang="en-US" dirty="0"/>
          </a:p>
        </p:txBody>
      </p:sp>
      <p:pic>
        <p:nvPicPr>
          <p:cNvPr id="7" name="Content Placeholder 6"/>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617402" y="1342899"/>
            <a:ext cx="6166593" cy="4624946"/>
          </a:xfr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74283" y="453617"/>
            <a:ext cx="3672053" cy="2754040"/>
          </a:xfrm>
          <a:prstGeom prst="rect">
            <a:avLst/>
          </a:prstGeom>
        </p:spPr>
      </p:pic>
      <p:pic>
        <p:nvPicPr>
          <p:cNvPr id="9" name="Picture 8" descr="C:\Users\Quinn\Documents\Grad School Research\WSF\WSF Visits\2014 March 17\Most Useful Pictures\IMG_2559.jpg"/>
          <p:cNvPicPr/>
          <p:nvPr/>
        </p:nvPicPr>
        <p:blipFill rotWithShape="1">
          <a:blip r:embed="rId6">
            <a:extLst>
              <a:ext uri="{28A0092B-C50C-407E-A947-70E740481C1C}">
                <a14:useLocalDpi xmlns:a14="http://schemas.microsoft.com/office/drawing/2010/main" val="0"/>
              </a:ext>
            </a:extLst>
          </a:blip>
          <a:srcRect b="15415"/>
          <a:stretch/>
        </p:blipFill>
        <p:spPr bwMode="auto">
          <a:xfrm>
            <a:off x="9307759" y="3330382"/>
            <a:ext cx="2338577" cy="2637463"/>
          </a:xfrm>
          <a:prstGeom prst="rect">
            <a:avLst/>
          </a:prstGeom>
          <a:noFill/>
          <a:ln>
            <a:noFill/>
          </a:ln>
        </p:spPr>
      </p:pic>
      <p:sp>
        <p:nvSpPr>
          <p:cNvPr id="10" name="TextBox 9"/>
          <p:cNvSpPr txBox="1"/>
          <p:nvPr/>
        </p:nvSpPr>
        <p:spPr>
          <a:xfrm>
            <a:off x="7619040" y="4380945"/>
            <a:ext cx="1003801" cy="707886"/>
          </a:xfrm>
          <a:prstGeom prst="rect">
            <a:avLst/>
          </a:prstGeom>
          <a:noFill/>
        </p:spPr>
        <p:txBody>
          <a:bodyPr wrap="none" rtlCol="0">
            <a:spAutoFit/>
          </a:bodyPr>
          <a:lstStyle/>
          <a:p>
            <a:r>
              <a:rPr lang="en-US" sz="2000" dirty="0"/>
              <a:t>System </a:t>
            </a:r>
          </a:p>
          <a:p>
            <a:r>
              <a:rPr lang="en-US" sz="2000" dirty="0"/>
              <a:t>housing</a:t>
            </a:r>
          </a:p>
        </p:txBody>
      </p:sp>
      <p:sp>
        <p:nvSpPr>
          <p:cNvPr id="11" name="TextBox 10"/>
          <p:cNvSpPr txBox="1"/>
          <p:nvPr/>
        </p:nvSpPr>
        <p:spPr>
          <a:xfrm>
            <a:off x="7619040" y="5221525"/>
            <a:ext cx="1121397" cy="707886"/>
          </a:xfrm>
          <a:prstGeom prst="rect">
            <a:avLst/>
          </a:prstGeom>
          <a:noFill/>
        </p:spPr>
        <p:txBody>
          <a:bodyPr wrap="none" rtlCol="0">
            <a:spAutoFit/>
          </a:bodyPr>
          <a:lstStyle/>
          <a:p>
            <a:r>
              <a:rPr lang="en-US" sz="2000" dirty="0"/>
              <a:t>Filter</a:t>
            </a:r>
            <a:br>
              <a:rPr lang="en-US" sz="2000" dirty="0"/>
            </a:br>
            <a:r>
              <a:rPr lang="en-US" sz="2000" dirty="0"/>
              <a:t>cartridge</a:t>
            </a:r>
          </a:p>
        </p:txBody>
      </p:sp>
      <p:cxnSp>
        <p:nvCxnSpPr>
          <p:cNvPr id="13" name="Straight Arrow Connector 12"/>
          <p:cNvCxnSpPr/>
          <p:nvPr/>
        </p:nvCxnSpPr>
        <p:spPr>
          <a:xfrm>
            <a:off x="8508989" y="5529936"/>
            <a:ext cx="66404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7614391" y="3561600"/>
            <a:ext cx="1226618" cy="707886"/>
          </a:xfrm>
          <a:prstGeom prst="rect">
            <a:avLst/>
          </a:prstGeom>
          <a:noFill/>
        </p:spPr>
        <p:txBody>
          <a:bodyPr wrap="none" rtlCol="0">
            <a:spAutoFit/>
          </a:bodyPr>
          <a:lstStyle/>
          <a:p>
            <a:r>
              <a:rPr lang="en-US" sz="2000" dirty="0"/>
              <a:t>Collection</a:t>
            </a:r>
            <a:br>
              <a:rPr lang="en-US" sz="2000" dirty="0"/>
            </a:br>
            <a:r>
              <a:rPr lang="en-US" sz="2000" dirty="0"/>
              <a:t>barrels</a:t>
            </a:r>
          </a:p>
        </p:txBody>
      </p:sp>
      <p:cxnSp>
        <p:nvCxnSpPr>
          <p:cNvPr id="19" name="Straight Arrow Connector 18"/>
          <p:cNvCxnSpPr>
            <a:stCxn id="10" idx="1"/>
          </p:cNvCxnSpPr>
          <p:nvPr/>
        </p:nvCxnSpPr>
        <p:spPr>
          <a:xfrm flipH="1">
            <a:off x="6908800" y="4734888"/>
            <a:ext cx="71024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8227700" y="3271329"/>
            <a:ext cx="0" cy="3886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Footer Placeholder 4"/>
          <p:cNvSpPr>
            <a:spLocks noGrp="1"/>
          </p:cNvSpPr>
          <p:nvPr>
            <p:ph type="ftr" sz="quarter" idx="11"/>
          </p:nvPr>
        </p:nvSpPr>
        <p:spPr>
          <a:xfrm>
            <a:off x="3686185" y="6459785"/>
            <a:ext cx="4822804" cy="365125"/>
          </a:xfrm>
        </p:spPr>
        <p:txBody>
          <a:bodyPr/>
          <a:lstStyle/>
          <a:p>
            <a:r>
              <a:rPr lang="en-US" dirty="0"/>
              <a:t>LCA Module </a:t>
            </a:r>
            <a:r>
              <a:rPr lang="el-GR" cap="none" dirty="0">
                <a:latin typeface="Calibri" panose="020F0502020204030204" pitchFamily="34" charset="0"/>
              </a:rPr>
              <a:t>τ</a:t>
            </a:r>
            <a:r>
              <a:rPr lang="en-US" dirty="0"/>
              <a:t>5</a:t>
            </a:r>
          </a:p>
        </p:txBody>
      </p:sp>
      <p:sp>
        <p:nvSpPr>
          <p:cNvPr id="17" name="Date Placeholder 5"/>
          <p:cNvSpPr>
            <a:spLocks noGrp="1"/>
          </p:cNvSpPr>
          <p:nvPr>
            <p:ph type="dt" sz="half" idx="10"/>
          </p:nvPr>
        </p:nvSpPr>
        <p:spPr>
          <a:xfrm>
            <a:off x="1097280" y="6459785"/>
            <a:ext cx="2472271" cy="365125"/>
          </a:xfrm>
        </p:spPr>
        <p:txBody>
          <a:bodyPr/>
          <a:lstStyle/>
          <a:p>
            <a:r>
              <a:rPr lang="en-US"/>
              <a:t>11/2017</a:t>
            </a:r>
            <a:endParaRPr lang="en-US" dirty="0"/>
          </a:p>
        </p:txBody>
      </p:sp>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2721042956"/>
      </p:ext>
    </p:extLst>
  </p:cSld>
  <p:clrMapOvr>
    <a:masterClrMapping/>
  </p:clrMapOvr>
  <mc:AlternateContent xmlns:mc="http://schemas.openxmlformats.org/markup-compatibility/2006" xmlns:p14="http://schemas.microsoft.com/office/powerpoint/2010/main">
    <mc:Choice Requires="p14">
      <p:transition spd="slow" p14:dur="2000" advTm="30700"/>
    </mc:Choice>
    <mc:Fallback xmlns="">
      <p:transition spd="slow" advTm="307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Self-Cleaning System</a:t>
            </a:r>
          </a:p>
        </p:txBody>
      </p:sp>
      <p:sp>
        <p:nvSpPr>
          <p:cNvPr id="6" name="Slide Number Placeholder 5"/>
          <p:cNvSpPr>
            <a:spLocks noGrp="1"/>
          </p:cNvSpPr>
          <p:nvPr>
            <p:ph type="sldNum" sz="quarter" idx="12"/>
          </p:nvPr>
        </p:nvSpPr>
        <p:spPr/>
        <p:txBody>
          <a:bodyPr/>
          <a:lstStyle/>
          <a:p>
            <a:fld id="{0A514951-337F-4C55-96DD-3945EF272A02}" type="slidenum">
              <a:rPr lang="en-US" smtClean="0"/>
              <a:pPr/>
              <a:t>8</a:t>
            </a:fld>
            <a:endParaRPr lang="en-US" dirty="0"/>
          </a:p>
        </p:txBody>
      </p:sp>
      <p:pic>
        <p:nvPicPr>
          <p:cNvPr id="7" name="Picture 6" descr="Schematic of the entire self-cleaning filter system showing how the discs are stacked within the housing, where the distributer is located, where oil flows, etc." title="Figure 1.2 Eliminator self-cleaning filtration system schematic (Alfa Laval 2012)"/>
          <p:cNvPicPr/>
          <p:nvPr/>
        </p:nvPicPr>
        <p:blipFill>
          <a:blip r:embed="rId4"/>
          <a:stretch>
            <a:fillRect/>
          </a:stretch>
        </p:blipFill>
        <p:spPr>
          <a:xfrm>
            <a:off x="7399630" y="341179"/>
            <a:ext cx="3877970" cy="5781049"/>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7579" y="1161827"/>
            <a:ext cx="6484436" cy="4863329"/>
          </a:xfrm>
          <a:prstGeom prst="rect">
            <a:avLst/>
          </a:prstGeom>
        </p:spPr>
      </p:pic>
      <p:sp>
        <p:nvSpPr>
          <p:cNvPr id="9" name="Footer Placeholder 4"/>
          <p:cNvSpPr>
            <a:spLocks noGrp="1"/>
          </p:cNvSpPr>
          <p:nvPr>
            <p:ph type="ftr" sz="quarter" idx="11"/>
          </p:nvPr>
        </p:nvSpPr>
        <p:spPr>
          <a:xfrm>
            <a:off x="3686185" y="6459785"/>
            <a:ext cx="4822804" cy="365125"/>
          </a:xfrm>
        </p:spPr>
        <p:txBody>
          <a:bodyPr/>
          <a:lstStyle/>
          <a:p>
            <a:r>
              <a:rPr lang="en-US" dirty="0"/>
              <a:t>LCA Module </a:t>
            </a:r>
            <a:r>
              <a:rPr lang="el-GR" cap="none" dirty="0">
                <a:latin typeface="Calibri" panose="020F0502020204030204" pitchFamily="34" charset="0"/>
              </a:rPr>
              <a:t>τ</a:t>
            </a:r>
            <a:r>
              <a:rPr lang="en-US" dirty="0"/>
              <a:t>5</a:t>
            </a:r>
          </a:p>
        </p:txBody>
      </p:sp>
      <p:sp>
        <p:nvSpPr>
          <p:cNvPr id="10" name="Date Placeholder 5"/>
          <p:cNvSpPr>
            <a:spLocks noGrp="1"/>
          </p:cNvSpPr>
          <p:nvPr>
            <p:ph type="dt" sz="half" idx="10"/>
          </p:nvPr>
        </p:nvSpPr>
        <p:spPr>
          <a:xfrm>
            <a:off x="1097280" y="6459785"/>
            <a:ext cx="2472271" cy="365125"/>
          </a:xfrm>
        </p:spPr>
        <p:txBody>
          <a:bodyPr/>
          <a:lstStyle/>
          <a:p>
            <a:r>
              <a:rPr lang="en-US"/>
              <a:t>11/2017</a:t>
            </a:r>
            <a:endParaRPr lang="en-US" dirty="0"/>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574113707"/>
      </p:ext>
    </p:extLst>
  </p:cSld>
  <p:clrMapOvr>
    <a:masterClrMapping/>
  </p:clrMapOvr>
  <mc:AlternateContent xmlns:mc="http://schemas.openxmlformats.org/markup-compatibility/2006" xmlns:p14="http://schemas.microsoft.com/office/powerpoint/2010/main">
    <mc:Choice Requires="p14">
      <p:transition spd="slow" p14:dur="2000" advTm="24532"/>
    </mc:Choice>
    <mc:Fallback xmlns="">
      <p:transition spd="slow" advTm="2453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8489" y="275845"/>
            <a:ext cx="10058400" cy="1494897"/>
          </a:xfrm>
        </p:spPr>
        <p:txBody>
          <a:bodyPr>
            <a:normAutofit/>
          </a:bodyPr>
          <a:lstStyle/>
          <a:p>
            <a:r>
              <a:rPr lang="en-US" dirty="0"/>
              <a:t>Standard System</a:t>
            </a:r>
            <a:br>
              <a:rPr lang="en-US" dirty="0"/>
            </a:br>
            <a:r>
              <a:rPr lang="en-US" dirty="0"/>
              <a:t>Diagram</a:t>
            </a:r>
          </a:p>
        </p:txBody>
      </p:sp>
      <p:sp>
        <p:nvSpPr>
          <p:cNvPr id="6" name="Slide Number Placeholder 5"/>
          <p:cNvSpPr>
            <a:spLocks noGrp="1"/>
          </p:cNvSpPr>
          <p:nvPr>
            <p:ph type="sldNum" sz="quarter" idx="12"/>
          </p:nvPr>
        </p:nvSpPr>
        <p:spPr/>
        <p:txBody>
          <a:bodyPr/>
          <a:lstStyle/>
          <a:p>
            <a:fld id="{0A514951-337F-4C55-96DD-3945EF272A02}" type="slidenum">
              <a:rPr lang="en-US" smtClean="0"/>
              <a:pPr/>
              <a:t>9</a:t>
            </a:fld>
            <a:endParaRPr lang="en-US" dirty="0"/>
          </a:p>
        </p:txBody>
      </p:sp>
      <p:pic>
        <p:nvPicPr>
          <p:cNvPr id="8" name="Picture 7" descr="Screen Clipping"/>
          <p:cNvPicPr>
            <a:picLocks noChangeAspect="1"/>
          </p:cNvPicPr>
          <p:nvPr/>
        </p:nvPicPr>
        <p:blipFill rotWithShape="1">
          <a:blip r:embed="rId4" cstate="print">
            <a:extLst>
              <a:ext uri="{28A0092B-C50C-407E-A947-70E740481C1C}">
                <a14:useLocalDpi xmlns:a14="http://schemas.microsoft.com/office/drawing/2010/main" val="0"/>
              </a:ext>
            </a:extLst>
          </a:blip>
          <a:srcRect b="16249"/>
          <a:stretch/>
        </p:blipFill>
        <p:spPr>
          <a:xfrm>
            <a:off x="5713630" y="320893"/>
            <a:ext cx="6021339" cy="5691287"/>
          </a:xfrm>
          <a:prstGeom prst="rect">
            <a:avLst/>
          </a:prstGeom>
        </p:spPr>
      </p:pic>
      <p:pic>
        <p:nvPicPr>
          <p:cNvPr id="9" name="Picture 8" descr="Screen Clipping"/>
          <p:cNvPicPr>
            <a:picLocks noChangeAspect="1"/>
          </p:cNvPicPr>
          <p:nvPr/>
        </p:nvPicPr>
        <p:blipFill rotWithShape="1">
          <a:blip r:embed="rId4" cstate="print">
            <a:extLst>
              <a:ext uri="{28A0092B-C50C-407E-A947-70E740481C1C}">
                <a14:useLocalDpi xmlns:a14="http://schemas.microsoft.com/office/drawing/2010/main" val="0"/>
              </a:ext>
            </a:extLst>
          </a:blip>
          <a:srcRect l="4354" t="84537" r="35471" b="422"/>
          <a:stretch/>
        </p:blipFill>
        <p:spPr>
          <a:xfrm>
            <a:off x="991041" y="4826440"/>
            <a:ext cx="4203538" cy="1185740"/>
          </a:xfrm>
          <a:prstGeom prst="rect">
            <a:avLst/>
          </a:prstGeom>
        </p:spPr>
      </p:pic>
      <p:pic>
        <p:nvPicPr>
          <p:cNvPr id="10" name="Picture 9" descr="Screen Clipping"/>
          <p:cNvPicPr>
            <a:picLocks noChangeAspect="1"/>
          </p:cNvPicPr>
          <p:nvPr/>
        </p:nvPicPr>
        <p:blipFill rotWithShape="1">
          <a:blip r:embed="rId4" cstate="print">
            <a:extLst>
              <a:ext uri="{28A0092B-C50C-407E-A947-70E740481C1C}">
                <a14:useLocalDpi xmlns:a14="http://schemas.microsoft.com/office/drawing/2010/main" val="0"/>
              </a:ext>
            </a:extLst>
          </a:blip>
          <a:srcRect l="66081" t="85396" r="2194" b="933"/>
          <a:stretch/>
        </p:blipFill>
        <p:spPr>
          <a:xfrm>
            <a:off x="2066205" y="3879559"/>
            <a:ext cx="2053209" cy="998553"/>
          </a:xfrm>
          <a:prstGeom prst="rect">
            <a:avLst/>
          </a:prstGeom>
        </p:spPr>
      </p:pic>
      <p:sp>
        <p:nvSpPr>
          <p:cNvPr id="11" name="Content Placeholder 2"/>
          <p:cNvSpPr txBox="1">
            <a:spLocks/>
          </p:cNvSpPr>
          <p:nvPr/>
        </p:nvSpPr>
        <p:spPr>
          <a:xfrm>
            <a:off x="688489" y="2056439"/>
            <a:ext cx="4670911" cy="1697466"/>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2400" dirty="0"/>
              <a:t>Self-cleaning system difference</a:t>
            </a:r>
          </a:p>
          <a:p>
            <a:pPr lvl="1"/>
            <a:r>
              <a:rPr lang="en-US" sz="2200" dirty="0"/>
              <a:t>Oil filter system is replaced by the self-cleaning housing</a:t>
            </a:r>
          </a:p>
        </p:txBody>
      </p:sp>
      <p:sp>
        <p:nvSpPr>
          <p:cNvPr id="12" name="Footer Placeholder 4"/>
          <p:cNvSpPr>
            <a:spLocks noGrp="1"/>
          </p:cNvSpPr>
          <p:nvPr>
            <p:ph type="ftr" sz="quarter" idx="11"/>
          </p:nvPr>
        </p:nvSpPr>
        <p:spPr>
          <a:xfrm>
            <a:off x="3686185" y="6459785"/>
            <a:ext cx="4822804" cy="365125"/>
          </a:xfrm>
        </p:spPr>
        <p:txBody>
          <a:bodyPr/>
          <a:lstStyle/>
          <a:p>
            <a:r>
              <a:rPr lang="en-US" dirty="0"/>
              <a:t>LCA Module </a:t>
            </a:r>
            <a:r>
              <a:rPr lang="el-GR" cap="none" dirty="0">
                <a:latin typeface="Calibri" panose="020F0502020204030204" pitchFamily="34" charset="0"/>
              </a:rPr>
              <a:t>τ</a:t>
            </a:r>
            <a:r>
              <a:rPr lang="en-US" dirty="0"/>
              <a:t>5</a:t>
            </a:r>
          </a:p>
        </p:txBody>
      </p:sp>
      <p:sp>
        <p:nvSpPr>
          <p:cNvPr id="13" name="Date Placeholder 5"/>
          <p:cNvSpPr>
            <a:spLocks noGrp="1"/>
          </p:cNvSpPr>
          <p:nvPr>
            <p:ph type="dt" sz="half" idx="10"/>
          </p:nvPr>
        </p:nvSpPr>
        <p:spPr>
          <a:xfrm>
            <a:off x="1097280" y="6459785"/>
            <a:ext cx="2472271" cy="365125"/>
          </a:xfrm>
        </p:spPr>
        <p:txBody>
          <a:bodyPr/>
          <a:lstStyle/>
          <a:p>
            <a:r>
              <a:rPr lang="en-US"/>
              <a:t>11/2017</a:t>
            </a:r>
            <a:endParaRPr lang="en-US" dirty="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1051999546"/>
      </p:ext>
    </p:extLst>
  </p:cSld>
  <p:clrMapOvr>
    <a:masterClrMapping/>
  </p:clrMapOvr>
  <mc:AlternateContent xmlns:mc="http://schemas.openxmlformats.org/markup-compatibility/2006" xmlns:p14="http://schemas.microsoft.com/office/powerpoint/2010/main">
    <mc:Choice Requires="p14">
      <p:transition spd="slow" p14:dur="2000" advTm="43832"/>
    </mc:Choice>
    <mc:Fallback xmlns="">
      <p:transition spd="slow" advTm="4383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Retrospect">
  <a:themeElements>
    <a:clrScheme name="Custom 1">
      <a:dk1>
        <a:sysClr val="windowText" lastClr="000000"/>
      </a:dk1>
      <a:lt1>
        <a:sysClr val="window" lastClr="FFFFFF"/>
      </a:lt1>
      <a:dk2>
        <a:srgbClr val="455F51"/>
      </a:dk2>
      <a:lt2>
        <a:srgbClr val="E2DFCC"/>
      </a:lt2>
      <a:accent1>
        <a:srgbClr val="739A28"/>
      </a:accent1>
      <a:accent2>
        <a:srgbClr val="C1DF8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6121</TotalTime>
  <Words>1594</Words>
  <Application>Microsoft Office PowerPoint</Application>
  <PresentationFormat>Widescreen</PresentationFormat>
  <Paragraphs>255</Paragraphs>
  <Slides>22</Slides>
  <Notes>2</Notes>
  <HiddenSlides>0</HiddenSlides>
  <MMClips>20</MMClips>
  <ScaleCrop>false</ScaleCrop>
  <HeadingPairs>
    <vt:vector size="8" baseType="variant">
      <vt:variant>
        <vt:lpstr>Fonts Used</vt:lpstr>
      </vt:variant>
      <vt:variant>
        <vt:i4>6</vt:i4>
      </vt:variant>
      <vt:variant>
        <vt:lpstr>Theme</vt:lpstr>
      </vt:variant>
      <vt:variant>
        <vt:i4>1</vt:i4>
      </vt:variant>
      <vt:variant>
        <vt:lpstr>Slide Titles</vt:lpstr>
      </vt:variant>
      <vt:variant>
        <vt:i4>22</vt:i4>
      </vt:variant>
      <vt:variant>
        <vt:lpstr>Custom Shows</vt:lpstr>
      </vt:variant>
      <vt:variant>
        <vt:i4>1</vt:i4>
      </vt:variant>
    </vt:vector>
  </HeadingPairs>
  <TitlesOfParts>
    <vt:vector size="30" baseType="lpstr">
      <vt:lpstr>AppleColorEmoji</vt:lpstr>
      <vt:lpstr>Arial</vt:lpstr>
      <vt:lpstr>Calibri</vt:lpstr>
      <vt:lpstr>Calibri Light</vt:lpstr>
      <vt:lpstr>Cambria Math</vt:lpstr>
      <vt:lpstr>Wingdings</vt:lpstr>
      <vt:lpstr>Retrospect</vt:lpstr>
      <vt:lpstr>Welcome to the Life Cycle Assessment (LCA) Learning Module Series</vt:lpstr>
      <vt:lpstr>LCA Module Series Groups</vt:lpstr>
      <vt:lpstr>Case Study: Washington State Ferries Oil Filtration</vt:lpstr>
      <vt:lpstr>Washington State Ferries (WSF)</vt:lpstr>
      <vt:lpstr>Problem Statement</vt:lpstr>
      <vt:lpstr>Comparison of Filtration Systems</vt:lpstr>
      <vt:lpstr>Standard System</vt:lpstr>
      <vt:lpstr>Self-Cleaning System</vt:lpstr>
      <vt:lpstr>Standard System Diagram</vt:lpstr>
      <vt:lpstr>Focusing on Oil</vt:lpstr>
      <vt:lpstr>Langfitt and Haselbach 2015 and 2014</vt:lpstr>
      <vt:lpstr>Functional Unit</vt:lpstr>
      <vt:lpstr>Impact Categories Included</vt:lpstr>
      <vt:lpstr>Environmental Data Collection</vt:lpstr>
      <vt:lpstr>Conversion to Common Declared Unit</vt:lpstr>
      <vt:lpstr>Oil Acquisition Results (Langfitt and Haselbach 2014)</vt:lpstr>
      <vt:lpstr>Oil Combustion During Use Phase Results  (Data from Langfitt and Haselbach 2014)</vt:lpstr>
      <vt:lpstr>Oil Disposal Results (Langfitt and Haselbach 2014)</vt:lpstr>
      <vt:lpstr>Putting the Results in Context</vt:lpstr>
      <vt:lpstr>Thank you for completing Module τ5!</vt:lpstr>
      <vt:lpstr>References not on Slides</vt:lpstr>
      <vt:lpstr>Suggestions for Assignments</vt:lpstr>
      <vt:lpstr>Wrong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Quinn Langfitt</dc:creator>
  <cp:lastModifiedBy>Liv Haselbach</cp:lastModifiedBy>
  <cp:revision>358</cp:revision>
  <dcterms:created xsi:type="dcterms:W3CDTF">2014-11-14T22:25:32Z</dcterms:created>
  <dcterms:modified xsi:type="dcterms:W3CDTF">2017-11-22T16:14:33Z</dcterms:modified>
</cp:coreProperties>
</file>