
<file path=[Content_Types].xml><?xml version="1.0" encoding="utf-8"?>
<Types xmlns="http://schemas.openxmlformats.org/package/2006/content-types">
  <Default Extension="png" ContentType="image/png"/>
  <Default Extension="tmp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2" r:id="rId2"/>
    <p:sldId id="303" r:id="rId3"/>
    <p:sldId id="327" r:id="rId4"/>
    <p:sldId id="342" r:id="rId5"/>
    <p:sldId id="350" r:id="rId6"/>
    <p:sldId id="351" r:id="rId7"/>
    <p:sldId id="343" r:id="rId8"/>
    <p:sldId id="344" r:id="rId9"/>
    <p:sldId id="345" r:id="rId10"/>
    <p:sldId id="349" r:id="rId11"/>
    <p:sldId id="346" r:id="rId12"/>
    <p:sldId id="348" r:id="rId13"/>
    <p:sldId id="347" r:id="rId14"/>
    <p:sldId id="352" r:id="rId15"/>
    <p:sldId id="353" r:id="rId16"/>
    <p:sldId id="354" r:id="rId17"/>
    <p:sldId id="341" r:id="rId18"/>
  </p:sldIdLst>
  <p:sldSz cx="12192000" cy="6858000"/>
  <p:notesSz cx="6858000" cy="9144000"/>
  <p:custShowLst>
    <p:custShow name="Wrong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nn Langfitt" initials="QL" lastIdx="21" clrIdx="0">
    <p:extLst>
      <p:ext uri="{19B8F6BF-5375-455C-9EA6-DF929625EA0E}">
        <p15:presenceInfo xmlns:p15="http://schemas.microsoft.com/office/powerpoint/2012/main" userId="fd30b36df98d15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A28"/>
    <a:srgbClr val="C1DF87"/>
    <a:srgbClr val="DAC0A6"/>
    <a:srgbClr val="8D5E30"/>
    <a:srgbClr val="996633"/>
    <a:srgbClr val="A9B1BC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89260" autoAdjust="0"/>
  </p:normalViewPr>
  <p:slideViewPr>
    <p:cSldViewPr snapToGrid="0">
      <p:cViewPr>
        <p:scale>
          <a:sx n="66" d="100"/>
          <a:sy n="66" d="100"/>
        </p:scale>
        <p:origin x="-6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EB65-7773-4AE4-A4AD-FDBFD823D46F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8908-2088-48AB-8E5E-AF12DB12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18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7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3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7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0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1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</a:t>
            </a:r>
            <a:r>
              <a:rPr lang="el-GR" cap="none" dirty="0" smtClean="0"/>
              <a:t>γ</a:t>
            </a:r>
            <a:r>
              <a:rPr lang="en-US" cap="none" dirty="0" smtClean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6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97280" y="1624405"/>
            <a:ext cx="10115203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8859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87737"/>
            <a:ext cx="10058400" cy="4653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0655" y="286603"/>
            <a:ext cx="11413863" cy="5877837"/>
          </a:xfrm>
          <a:prstGeom prst="rect">
            <a:avLst/>
          </a:prstGeom>
          <a:noFill/>
          <a:ln w="3175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</a:t>
            </a:r>
            <a:r>
              <a:rPr lang="el-GR" cap="none" dirty="0" smtClean="0"/>
              <a:t>γ</a:t>
            </a:r>
            <a:r>
              <a:rPr lang="en-US" cap="none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7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8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3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180714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flipH="1">
            <a:off x="1807163" y="0"/>
            <a:ext cx="1074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5" y="594359"/>
            <a:ext cx="1672814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93" y="2980510"/>
            <a:ext cx="178037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.png"/><Relationship Id="rId5" Type="http://schemas.openxmlformats.org/officeDocument/2006/relationships/image" Target="../media/image8.tmp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9.tmp"/><Relationship Id="rId11" Type="http://schemas.openxmlformats.org/officeDocument/2006/relationships/image" Target="../media/image1.png"/><Relationship Id="rId5" Type="http://schemas.openxmlformats.org/officeDocument/2006/relationships/image" Target="../media/image6.tmp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tmp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.png"/><Relationship Id="rId5" Type="http://schemas.openxmlformats.org/officeDocument/2006/relationships/image" Target="../media/image17.tmp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tmp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21.tmp"/><Relationship Id="rId5" Type="http://schemas.openxmlformats.org/officeDocument/2006/relationships/image" Target="../media/image18.tmp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hyperlink" Target="https://greet.es.anl.gov/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.png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67867"/>
            <a:ext cx="11938000" cy="2171700"/>
          </a:xfrm>
        </p:spPr>
        <p:txBody>
          <a:bodyPr>
            <a:noAutofit/>
          </a:bodyPr>
          <a:lstStyle/>
          <a:p>
            <a:pPr algn="ctr"/>
            <a:r>
              <a:rPr lang="en-US" sz="5800" dirty="0" smtClean="0"/>
              <a:t>Welcome to the Life Cycle Assessment (LCA) Learning Module Series</a:t>
            </a:r>
            <a:endParaRPr lang="en-US" sz="5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29238"/>
            <a:ext cx="12192000" cy="1173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Acknowledgements:</a:t>
            </a:r>
          </a:p>
          <a:p>
            <a:pPr algn="ctr"/>
            <a:r>
              <a:rPr lang="en-US" dirty="0" err="1" smtClean="0"/>
              <a:t>CEST</a:t>
            </a:r>
            <a:r>
              <a:rPr lang="en-US" cap="none" dirty="0" err="1" smtClean="0"/>
              <a:t>i</a:t>
            </a:r>
            <a:r>
              <a:rPr lang="en-US" dirty="0" err="1" smtClean="0"/>
              <a:t>CC</a:t>
            </a:r>
            <a:r>
              <a:rPr lang="en-US" dirty="0" smtClean="0"/>
              <a:t>	Washington State University     Fulbright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63700" y="2700338"/>
            <a:ext cx="914400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Liv Haselbach	Quinn Langfitt</a:t>
            </a:r>
          </a:p>
          <a:p>
            <a:endParaRPr lang="en-US" sz="32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93357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current modules email </a:t>
            </a:r>
            <a:r>
              <a:rPr lang="en-US" dirty="0"/>
              <a:t>h</a:t>
            </a:r>
            <a:r>
              <a:rPr lang="en-US" dirty="0" smtClean="0"/>
              <a:t>aselbach@wsu.edu or visit cem.uaf.edu/</a:t>
            </a:r>
            <a:r>
              <a:rPr lang="en-US" dirty="0" err="1" smtClean="0"/>
              <a:t>CESTiCC</a:t>
            </a:r>
            <a:r>
              <a:rPr lang="en-US" dirty="0" smtClean="0"/>
              <a:t>   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150426"/>
            <a:ext cx="10824638" cy="885981"/>
          </a:xfrm>
        </p:spPr>
        <p:txBody>
          <a:bodyPr>
            <a:normAutofit/>
          </a:bodyPr>
          <a:lstStyle/>
          <a:p>
            <a:r>
              <a:rPr lang="en-US" dirty="0" smtClean="0"/>
              <a:t>Expanding Processes to See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0" y="934338"/>
            <a:ext cx="10775091" cy="517746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01"/>
    </mc:Choice>
    <mc:Fallback xmlns="">
      <p:transition spd="slow" advTm="61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824638" cy="8859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Well-to-pump example: Functional Unit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" y="1161827"/>
            <a:ext cx="9689377" cy="49295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4297680"/>
            <a:ext cx="2263140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86" y="2911266"/>
            <a:ext cx="4080098" cy="169332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3" idx="3"/>
            <a:endCxn id="8" idx="1"/>
          </p:cNvCxnSpPr>
          <p:nvPr/>
        </p:nvCxnSpPr>
        <p:spPr>
          <a:xfrm flipV="1">
            <a:off x="3863340" y="3757927"/>
            <a:ext cx="897346" cy="61595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9956" y="4847937"/>
            <a:ext cx="915262" cy="642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4693" y="4689445"/>
            <a:ext cx="914400" cy="1209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3777" y="4682157"/>
            <a:ext cx="914400" cy="1085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9235" y="4651798"/>
            <a:ext cx="914400" cy="12192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6068559" y="4165601"/>
            <a:ext cx="0" cy="65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151893" y="4136573"/>
            <a:ext cx="0" cy="523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76433" y="4165601"/>
            <a:ext cx="810003" cy="438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532894" y="4065903"/>
            <a:ext cx="1688083" cy="58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12"/>
    </mc:Choice>
    <mc:Fallback xmlns="">
      <p:transition spd="slow" advTm="65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824638" cy="885981"/>
          </a:xfrm>
        </p:spPr>
        <p:txBody>
          <a:bodyPr>
            <a:normAutofit/>
          </a:bodyPr>
          <a:lstStyle/>
          <a:p>
            <a:r>
              <a:rPr lang="en-US" dirty="0" smtClean="0"/>
              <a:t>Well-to-pump example: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47"/>
          <a:stretch/>
        </p:blipFill>
        <p:spPr>
          <a:xfrm>
            <a:off x="688490" y="1161827"/>
            <a:ext cx="3717256" cy="4798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62" y="1419466"/>
            <a:ext cx="3624814" cy="431631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 flipV="1">
            <a:off x="2305050" y="1315557"/>
            <a:ext cx="5552661" cy="19229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88489" y="1315556"/>
            <a:ext cx="3939921" cy="1932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05050" y="5495925"/>
            <a:ext cx="5552661" cy="345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8489" y="5495925"/>
            <a:ext cx="3939921" cy="345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88489" y="3238500"/>
            <a:ext cx="1616561" cy="2266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10" y="1315556"/>
            <a:ext cx="3229301" cy="4525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1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89"/>
    </mc:Choice>
    <mc:Fallback xmlns="">
      <p:transition spd="slow" advTm="90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8" y="275846"/>
            <a:ext cx="10407879" cy="885981"/>
          </a:xfrm>
        </p:spPr>
        <p:txBody>
          <a:bodyPr>
            <a:normAutofit/>
          </a:bodyPr>
          <a:lstStyle/>
          <a:p>
            <a:r>
              <a:rPr lang="en-US" dirty="0" smtClean="0"/>
              <a:t>Well-to-Wheel Pane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6974" y="1387737"/>
            <a:ext cx="10058400" cy="4653480"/>
          </a:xfrm>
        </p:spPr>
        <p:txBody>
          <a:bodyPr/>
          <a:lstStyle/>
          <a:p>
            <a:r>
              <a:rPr lang="en-US" dirty="0" smtClean="0"/>
              <a:t>Well-to-wheel: Impacts from extraction of fuel (i.e. well) to power to wheels (i.e. wheel)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9"/>
          <a:stretch/>
        </p:blipFill>
        <p:spPr>
          <a:xfrm>
            <a:off x="666973" y="2113510"/>
            <a:ext cx="5122719" cy="3595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t="53068" r="-271" b="942"/>
          <a:stretch/>
        </p:blipFill>
        <p:spPr>
          <a:xfrm>
            <a:off x="6114808" y="2419339"/>
            <a:ext cx="4981559" cy="2995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45"/>
    </mc:Choice>
    <mc:Fallback xmlns="">
      <p:transition spd="slow" advTm="36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8" y="275847"/>
            <a:ext cx="10407879" cy="6385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Well-to-Wheel Example: Gasoline 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 descr="GREET 2013   C:\Users\Quinn\Documents\Greet\Data\Default.greet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7" y="914401"/>
            <a:ext cx="9595199" cy="5201358"/>
          </a:xfrm>
        </p:spPr>
      </p:pic>
      <p:sp>
        <p:nvSpPr>
          <p:cNvPr id="12" name="Rectangle 11"/>
          <p:cNvSpPr/>
          <p:nvPr/>
        </p:nvSpPr>
        <p:spPr>
          <a:xfrm>
            <a:off x="2597426" y="1828800"/>
            <a:ext cx="2464904" cy="21733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062330" y="1708720"/>
            <a:ext cx="4957396" cy="1068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62330" y="4002157"/>
            <a:ext cx="4994759" cy="1692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7425" y="4002157"/>
            <a:ext cx="2918101" cy="1692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97425" y="1708720"/>
            <a:ext cx="2918101" cy="120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27" y="1712185"/>
            <a:ext cx="4504199" cy="39819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76" y="434530"/>
            <a:ext cx="2958353" cy="1335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9" name="Straight Arrow Connector 28"/>
          <p:cNvCxnSpPr>
            <a:stCxn id="27" idx="1"/>
          </p:cNvCxnSpPr>
          <p:nvPr/>
        </p:nvCxnSpPr>
        <p:spPr>
          <a:xfrm flipH="1">
            <a:off x="1577790" y="1102214"/>
            <a:ext cx="7216586" cy="66654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Audio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26"/>
    </mc:Choice>
    <mc:Fallback xmlns="">
      <p:transition spd="slow" advTm="88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8" y="275847"/>
            <a:ext cx="10407879" cy="6385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Well-to-Wheel Example: Gasoline 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 descr="GREET 2013   C:\Users\Quinn\Documents\Greet\Data\Default.greet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7" y="914401"/>
            <a:ext cx="9595199" cy="5201358"/>
          </a:xfr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58" y="1552955"/>
            <a:ext cx="4240942" cy="436308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3633797" y="1541048"/>
            <a:ext cx="1866160" cy="98045"/>
          </a:xfrm>
          <a:prstGeom prst="leftArrow">
            <a:avLst>
              <a:gd name="adj1" fmla="val 30571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08"/>
    </mc:Choice>
    <mc:Fallback xmlns="">
      <p:transition spd="slow" advTm="65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EET 2013   C:\Users\Quinn\Documents\Greet\Data\Default.greet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0" y="944151"/>
            <a:ext cx="9580705" cy="51935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8" y="275847"/>
            <a:ext cx="10407879" cy="6385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Well-to-Wheel Example: </a:t>
            </a:r>
            <a:r>
              <a:rPr lang="en-US" dirty="0" smtClean="0"/>
              <a:t>Electric 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97426" y="1828800"/>
            <a:ext cx="2464904" cy="21733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062330" y="1708720"/>
            <a:ext cx="4957396" cy="1068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62330" y="4002157"/>
            <a:ext cx="4994759" cy="1692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7425" y="4002157"/>
            <a:ext cx="2918101" cy="1692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97425" y="1708720"/>
            <a:ext cx="2918101" cy="120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"/>
          <a:stretch/>
        </p:blipFill>
        <p:spPr>
          <a:xfrm>
            <a:off x="5515527" y="1708720"/>
            <a:ext cx="4556126" cy="3985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0"/>
    </mc:Choice>
    <mc:Fallback xmlns="">
      <p:transition spd="slow" advTm="35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completing Module </a:t>
            </a:r>
            <a:r>
              <a:rPr lang="el-GR" dirty="0" smtClean="0">
                <a:latin typeface="Calibri" panose="020F0502020204030204" pitchFamily="34" charset="0"/>
              </a:rPr>
              <a:t>τ</a:t>
            </a:r>
            <a:r>
              <a:rPr lang="en-US" dirty="0" smtClean="0"/>
              <a:t>3!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17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 Module Series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G2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2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206857"/>
            <a:ext cx="10896599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GREET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Module </a:t>
            </a:r>
            <a:r>
              <a:rPr lang="el-GR" sz="3200" cap="none" dirty="0" smtClean="0">
                <a:latin typeface="Calibri" panose="020F0502020204030204" pitchFamily="34" charset="0"/>
              </a:rPr>
              <a:t>τ</a:t>
            </a:r>
            <a:r>
              <a:rPr lang="en-US" sz="3200" cap="none" dirty="0" smtClean="0">
                <a:latin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3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2"/>
    </mc:Choice>
    <mc:Fallback xmlns="">
      <p:transition spd="slow" advTm="5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GREET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7322" y="1392383"/>
            <a:ext cx="11200495" cy="5271654"/>
          </a:xfrm>
        </p:spPr>
        <p:txBody>
          <a:bodyPr>
            <a:normAutofit/>
          </a:bodyPr>
          <a:lstStyle/>
          <a:p>
            <a:r>
              <a:rPr lang="en-US" b="1" dirty="0" smtClean="0"/>
              <a:t>G</a:t>
            </a:r>
            <a:r>
              <a:rPr lang="en-US" dirty="0" smtClean="0"/>
              <a:t>reenhouse gas, </a:t>
            </a:r>
            <a:r>
              <a:rPr lang="en-US" b="1" dirty="0" smtClean="0"/>
              <a:t>R</a:t>
            </a:r>
            <a:r>
              <a:rPr lang="en-US" dirty="0" smtClean="0"/>
              <a:t>egulated </a:t>
            </a:r>
            <a:r>
              <a:rPr lang="en-US" b="1" dirty="0" smtClean="0"/>
              <a:t>E</a:t>
            </a:r>
            <a:r>
              <a:rPr lang="en-US" dirty="0" smtClean="0"/>
              <a:t>missions, and </a:t>
            </a:r>
            <a:r>
              <a:rPr lang="en-US" b="1" dirty="0" smtClean="0"/>
              <a:t>E</a:t>
            </a:r>
            <a:r>
              <a:rPr lang="en-US" dirty="0" smtClean="0"/>
              <a:t>nergy use in </a:t>
            </a:r>
            <a:r>
              <a:rPr lang="en-US" b="1" dirty="0" smtClean="0"/>
              <a:t>T</a:t>
            </a:r>
            <a:r>
              <a:rPr lang="en-US" dirty="0" smtClean="0"/>
              <a:t>ransportation</a:t>
            </a:r>
          </a:p>
          <a:p>
            <a:r>
              <a:rPr lang="en-US" dirty="0" smtClean="0"/>
              <a:t>Developed by Argonne National Lab in 1996, supported by DOE</a:t>
            </a:r>
          </a:p>
          <a:p>
            <a:r>
              <a:rPr lang="en-US" dirty="0" smtClean="0"/>
              <a:t>Over 100 fuel production pathways and 50 vehicle types</a:t>
            </a:r>
          </a:p>
          <a:p>
            <a:r>
              <a:rPr lang="en-US" dirty="0" smtClean="0"/>
              <a:t>Life cycle model in that it takes into account the full system life cycle</a:t>
            </a:r>
          </a:p>
          <a:p>
            <a:r>
              <a:rPr lang="en-US" dirty="0"/>
              <a:t>Not an LCA tool by ISO 14040 because it does not </a:t>
            </a:r>
            <a:r>
              <a:rPr lang="en-US" dirty="0" smtClean="0"/>
              <a:t>characterize </a:t>
            </a:r>
            <a:r>
              <a:rPr lang="en-US" dirty="0"/>
              <a:t>environmental </a:t>
            </a:r>
            <a:r>
              <a:rPr lang="en-US" dirty="0" smtClean="0"/>
              <a:t>impacts (no LCIA)</a:t>
            </a:r>
            <a:endParaRPr lang="en-US" dirty="0"/>
          </a:p>
          <a:p>
            <a:pPr lvl="1"/>
            <a:r>
              <a:rPr lang="en-US" dirty="0"/>
              <a:t>Useful as a standalone tool </a:t>
            </a:r>
          </a:p>
          <a:p>
            <a:pPr lvl="1"/>
            <a:r>
              <a:rPr lang="en-US" dirty="0"/>
              <a:t>Frequently used as a data source </a:t>
            </a:r>
            <a:br>
              <a:rPr lang="en-US" dirty="0"/>
            </a:br>
            <a:r>
              <a:rPr lang="en-US" dirty="0"/>
              <a:t>for transportation </a:t>
            </a:r>
            <a:r>
              <a:rPr lang="en-US" dirty="0" smtClean="0"/>
              <a:t>LCAs</a:t>
            </a:r>
          </a:p>
          <a:p>
            <a:r>
              <a:rPr lang="en-US" dirty="0" smtClean="0"/>
              <a:t>Available </a:t>
            </a:r>
            <a:r>
              <a:rPr lang="en-US" dirty="0"/>
              <a:t>at: </a:t>
            </a:r>
            <a:r>
              <a:rPr lang="en-US" dirty="0">
                <a:hlinkClick r:id="rId5"/>
              </a:rPr>
              <a:t>https://greet.es.anl.gov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This module is only an overview. For advanced features</a:t>
            </a:r>
            <a:br>
              <a:rPr lang="en-US" dirty="0" smtClean="0"/>
            </a:br>
            <a:r>
              <a:rPr lang="en-US" dirty="0" smtClean="0"/>
              <a:t>refer to the “User Manual” under the “About” menu</a:t>
            </a:r>
            <a:br>
              <a:rPr lang="en-US" dirty="0" smtClean="0"/>
            </a:br>
            <a:r>
              <a:rPr lang="en-US" dirty="0" smtClean="0"/>
              <a:t>in the program.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210" y="4184072"/>
            <a:ext cx="4463273" cy="1586344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94"/>
    </mc:Choice>
    <mc:Fallback xmlns="">
      <p:transition spd="slow" advTm="83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GREET Tell You? (Emissions)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3" y="1387737"/>
            <a:ext cx="10545509" cy="465348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Greenhouse gas emissions</a:t>
            </a:r>
          </a:p>
          <a:p>
            <a:pPr lvl="1"/>
            <a:r>
              <a:rPr lang="en-US" sz="2000" dirty="0" smtClean="0"/>
              <a:t>Carbon dioxide</a:t>
            </a:r>
          </a:p>
          <a:p>
            <a:pPr lvl="1"/>
            <a:r>
              <a:rPr lang="en-US" sz="2000" dirty="0" smtClean="0"/>
              <a:t>Biogenic carbon dioxide</a:t>
            </a:r>
          </a:p>
          <a:p>
            <a:pPr lvl="1"/>
            <a:r>
              <a:rPr lang="en-US" sz="2000" dirty="0" smtClean="0"/>
              <a:t>Methane</a:t>
            </a:r>
          </a:p>
          <a:p>
            <a:pPr lvl="1"/>
            <a:r>
              <a:rPr lang="en-US" sz="2000" dirty="0" smtClean="0"/>
              <a:t>Nitrous oxide</a:t>
            </a:r>
          </a:p>
          <a:p>
            <a:r>
              <a:rPr lang="en-US" sz="2200" dirty="0" smtClean="0"/>
              <a:t>Regulated emissions (basically the criteria air pollutants as defined by EPA)</a:t>
            </a:r>
          </a:p>
          <a:p>
            <a:pPr lvl="1"/>
            <a:r>
              <a:rPr lang="en-US" sz="2000" dirty="0" smtClean="0"/>
              <a:t>Volatile organic compounds (excluding carbon monoxide)</a:t>
            </a:r>
          </a:p>
          <a:p>
            <a:pPr lvl="1"/>
            <a:r>
              <a:rPr lang="en-US" sz="2000" dirty="0" smtClean="0"/>
              <a:t>Carbon monoxide</a:t>
            </a:r>
          </a:p>
          <a:p>
            <a:pPr lvl="1"/>
            <a:r>
              <a:rPr lang="en-US" sz="2000" dirty="0" smtClean="0"/>
              <a:t>Nitrogen oxides</a:t>
            </a:r>
          </a:p>
          <a:p>
            <a:pPr lvl="1"/>
            <a:r>
              <a:rPr lang="en-US" sz="2000" dirty="0" smtClean="0"/>
              <a:t>Sulfur oxides</a:t>
            </a:r>
          </a:p>
          <a:p>
            <a:pPr lvl="1"/>
            <a:r>
              <a:rPr lang="en-US" sz="2000" dirty="0" smtClean="0"/>
              <a:t>Particulate matter (PM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and PM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separately)</a:t>
            </a:r>
          </a:p>
          <a:p>
            <a:pPr lvl="1"/>
            <a:r>
              <a:rPr lang="en-US" sz="2000" dirty="0" smtClean="0"/>
              <a:t>Gaseous hydrogen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83"/>
    </mc:Choice>
    <mc:Fallback xmlns="">
      <p:transition spd="slow" advTm="47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GREET Tell You? (Resource 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26" y="1560042"/>
            <a:ext cx="5858518" cy="5297958"/>
          </a:xfrm>
        </p:spPr>
        <p:txBody>
          <a:bodyPr>
            <a:normAutofit/>
          </a:bodyPr>
          <a:lstStyle/>
          <a:p>
            <a:pPr lvl="1"/>
            <a:r>
              <a:rPr lang="en-US" sz="2600" dirty="0" smtClean="0"/>
              <a:t>Natural gas (renewable, non-renewable)</a:t>
            </a:r>
          </a:p>
          <a:p>
            <a:pPr lvl="1"/>
            <a:r>
              <a:rPr lang="en-US" sz="2600" dirty="0" smtClean="0"/>
              <a:t>Coal (average)</a:t>
            </a:r>
          </a:p>
          <a:p>
            <a:pPr lvl="1"/>
            <a:r>
              <a:rPr lang="en-US" sz="2600" dirty="0" smtClean="0"/>
              <a:t>Crude oil</a:t>
            </a:r>
          </a:p>
          <a:p>
            <a:pPr lvl="1"/>
            <a:r>
              <a:rPr lang="en-US" sz="2600" dirty="0" smtClean="0"/>
              <a:t>Nuclear energy</a:t>
            </a:r>
          </a:p>
          <a:p>
            <a:pPr lvl="1"/>
            <a:r>
              <a:rPr lang="en-US" sz="2600" dirty="0" smtClean="0"/>
              <a:t>Hydroelectric power</a:t>
            </a:r>
          </a:p>
          <a:p>
            <a:pPr lvl="1"/>
            <a:r>
              <a:rPr lang="en-US" sz="2600" dirty="0" smtClean="0"/>
              <a:t>Bituminous oil</a:t>
            </a:r>
          </a:p>
          <a:p>
            <a:pPr lvl="1"/>
            <a:r>
              <a:rPr lang="en-US" sz="2600" dirty="0" smtClean="0"/>
              <a:t>Wind power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68626" y="1526952"/>
            <a:ext cx="5463663" cy="52979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 smtClean="0"/>
              <a:t>Forest residue</a:t>
            </a:r>
          </a:p>
          <a:p>
            <a:pPr lvl="1"/>
            <a:r>
              <a:rPr lang="en-US" sz="2600" dirty="0" smtClean="0"/>
              <a:t>Geothermal power</a:t>
            </a:r>
          </a:p>
          <a:p>
            <a:pPr lvl="1"/>
            <a:r>
              <a:rPr lang="en-US" sz="2600" dirty="0" smtClean="0"/>
              <a:t>Solar power</a:t>
            </a:r>
          </a:p>
          <a:p>
            <a:pPr lvl="1"/>
            <a:r>
              <a:rPr lang="en-US" sz="2600" dirty="0" smtClean="0"/>
              <a:t>Animal waste</a:t>
            </a:r>
          </a:p>
          <a:p>
            <a:pPr lvl="1"/>
            <a:r>
              <a:rPr lang="en-US" sz="2600" dirty="0" smtClean="0"/>
              <a:t>Uranium ore</a:t>
            </a:r>
          </a:p>
          <a:p>
            <a:pPr lvl="1"/>
            <a:r>
              <a:rPr lang="en-US" sz="2600" dirty="0" err="1" smtClean="0"/>
              <a:t>Switchgrass</a:t>
            </a:r>
            <a:endParaRPr lang="en-US" sz="2600" dirty="0" smtClean="0"/>
          </a:p>
          <a:p>
            <a:pPr lvl="1"/>
            <a:r>
              <a:rPr lang="en-US" sz="2600" dirty="0" smtClean="0"/>
              <a:t>Farmed trees</a:t>
            </a:r>
          </a:p>
          <a:p>
            <a:pPr lvl="1"/>
            <a:r>
              <a:rPr lang="en-US" sz="2600" dirty="0" smtClean="0"/>
              <a:t>Fertilizer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1"/>
    </mc:Choice>
    <mc:Fallback xmlns="">
      <p:transition spd="slow" advTm="23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 Selection Pane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6883" y="1330036"/>
            <a:ext cx="10515600" cy="4608081"/>
          </a:xfrm>
        </p:spPr>
        <p:txBody>
          <a:bodyPr/>
          <a:lstStyle/>
          <a:p>
            <a:r>
              <a:rPr lang="en-US" dirty="0" smtClean="0"/>
              <a:t>Well-to-pump</a:t>
            </a:r>
          </a:p>
          <a:p>
            <a:pPr lvl="1"/>
            <a:r>
              <a:rPr lang="en-US" dirty="0" smtClean="0"/>
              <a:t>Impacts to produce fuels and other materials</a:t>
            </a:r>
          </a:p>
          <a:p>
            <a:r>
              <a:rPr lang="en-US" dirty="0" smtClean="0"/>
              <a:t>Well-to-wheel</a:t>
            </a:r>
          </a:p>
          <a:p>
            <a:pPr lvl="1"/>
            <a:r>
              <a:rPr lang="en-US" dirty="0" smtClean="0"/>
              <a:t>Impacts from production and use of fuels </a:t>
            </a:r>
          </a:p>
          <a:p>
            <a:r>
              <a:rPr lang="en-US" dirty="0" smtClean="0"/>
              <a:t>Data editors</a:t>
            </a:r>
          </a:p>
          <a:p>
            <a:pPr lvl="1"/>
            <a:r>
              <a:rPr lang="en-US" dirty="0" smtClean="0"/>
              <a:t>Vehicle mileage, </a:t>
            </a:r>
            <a:r>
              <a:rPr lang="en-US" dirty="0"/>
              <a:t>emissions factors for </a:t>
            </a:r>
            <a:r>
              <a:rPr lang="en-US" dirty="0" smtClean="0"/>
              <a:t>different vehicles, electricity grid mixes, etc.</a:t>
            </a:r>
          </a:p>
          <a:p>
            <a:r>
              <a:rPr lang="en-US" dirty="0" smtClean="0"/>
              <a:t>Simulation parameters</a:t>
            </a:r>
          </a:p>
          <a:p>
            <a:pPr lvl="1"/>
            <a:r>
              <a:rPr lang="en-US" dirty="0" smtClean="0"/>
              <a:t>Modelling year, process input and output editing, crop yields for biofuels feedstocks, heating value, etc.</a:t>
            </a:r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" b="74580"/>
          <a:stretch/>
        </p:blipFill>
        <p:spPr>
          <a:xfrm>
            <a:off x="466550" y="4389473"/>
            <a:ext cx="11262074" cy="1533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4049" y="4659168"/>
            <a:ext cx="11304575" cy="374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15"/>
    </mc:Choice>
    <mc:Fallback xmlns="">
      <p:transition spd="slow" advTm="83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Well-to-Pump Pane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Well-to-pump: Impacts from extraction of fuel (i.e. well) to input to vehicle (i.e. pump)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78"/>
          <a:stretch/>
        </p:blipFill>
        <p:spPr>
          <a:xfrm>
            <a:off x="836672" y="2036913"/>
            <a:ext cx="3361256" cy="38027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6"/>
          <a:stretch/>
        </p:blipFill>
        <p:spPr>
          <a:xfrm>
            <a:off x="4658437" y="2316473"/>
            <a:ext cx="4242415" cy="35232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361" y="3616416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And so on…</a:t>
            </a:r>
            <a:endParaRPr lang="en-US" sz="2400" b="1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15"/>
    </mc:Choice>
    <mc:Fallback xmlns="">
      <p:transition spd="slow" advTm="44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824638" cy="8859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Well-to-pump example: Compressed Natural 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" y="1161827"/>
            <a:ext cx="9689377" cy="49295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7280" y="2247900"/>
            <a:ext cx="2472271" cy="13787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569551" y="2238375"/>
            <a:ext cx="6330310" cy="10057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1"/>
          </p:cNvCxnSpPr>
          <p:nvPr/>
        </p:nvCxnSpPr>
        <p:spPr>
          <a:xfrm>
            <a:off x="1069489" y="3626616"/>
            <a:ext cx="3408727" cy="1612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69551" y="3612480"/>
            <a:ext cx="6330310" cy="1626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9489" y="2238374"/>
            <a:ext cx="3408727" cy="10014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6" y="3244099"/>
            <a:ext cx="5422242" cy="199465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cap="none" dirty="0">
                <a:latin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62"/>
    </mc:Choice>
    <mc:Fallback xmlns="">
      <p:transition spd="slow" advTm="71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739A28"/>
      </a:accent1>
      <a:accent2>
        <a:srgbClr val="C1DF8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8449</TotalTime>
  <Words>595</Words>
  <Application>Microsoft Office PowerPoint</Application>
  <PresentationFormat>Widescreen</PresentationFormat>
  <Paragraphs>146</Paragraphs>
  <Slides>17</Slides>
  <Notes>11</Notes>
  <HiddenSlides>0</HiddenSlides>
  <MMClips>17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Arial</vt:lpstr>
      <vt:lpstr>Calibri</vt:lpstr>
      <vt:lpstr>Calibri Light</vt:lpstr>
      <vt:lpstr>Retrospect</vt:lpstr>
      <vt:lpstr>Welcome to the Life Cycle Assessment (LCA) Learning Module Series</vt:lpstr>
      <vt:lpstr>LCA Module Series Groups</vt:lpstr>
      <vt:lpstr>GREET Tutorial</vt:lpstr>
      <vt:lpstr>Introduction to GREET</vt:lpstr>
      <vt:lpstr>What will GREET Tell You? (Emissions)</vt:lpstr>
      <vt:lpstr>What will GREET Tell You? (Resource Use)</vt:lpstr>
      <vt:lpstr>GREET Selection Pane</vt:lpstr>
      <vt:lpstr>Well-to-Pump Pane</vt:lpstr>
      <vt:lpstr>Well-to-pump example: Compressed Natural Gas</vt:lpstr>
      <vt:lpstr>Expanding Processes to See Details</vt:lpstr>
      <vt:lpstr>Well-to-pump example: Functional Unit Choice</vt:lpstr>
      <vt:lpstr>Well-to-pump example: Results</vt:lpstr>
      <vt:lpstr>Well-to-Wheel Pane</vt:lpstr>
      <vt:lpstr>Well-to-Wheel Example: Gasoline Car</vt:lpstr>
      <vt:lpstr>Well-to-Wheel Example: Gasoline Car</vt:lpstr>
      <vt:lpstr>Well-to-Wheel Example: Electric Car</vt:lpstr>
      <vt:lpstr>Thank you for completing Module τ3!</vt:lpstr>
      <vt:lpstr>Wrong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 Langfitt</dc:creator>
  <cp:lastModifiedBy>Quinn Langfitt</cp:lastModifiedBy>
  <cp:revision>428</cp:revision>
  <dcterms:created xsi:type="dcterms:W3CDTF">2014-11-14T22:25:32Z</dcterms:created>
  <dcterms:modified xsi:type="dcterms:W3CDTF">2015-11-09T03:19:21Z</dcterms:modified>
</cp:coreProperties>
</file>