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26" r:id="rId2"/>
    <p:sldId id="327" r:id="rId3"/>
    <p:sldId id="276" r:id="rId4"/>
    <p:sldId id="310" r:id="rId5"/>
    <p:sldId id="311" r:id="rId6"/>
    <p:sldId id="314" r:id="rId7"/>
    <p:sldId id="319" r:id="rId8"/>
    <p:sldId id="315" r:id="rId9"/>
    <p:sldId id="321" r:id="rId10"/>
    <p:sldId id="316" r:id="rId11"/>
    <p:sldId id="320" r:id="rId12"/>
    <p:sldId id="317" r:id="rId13"/>
    <p:sldId id="322" r:id="rId14"/>
    <p:sldId id="309" r:id="rId15"/>
    <p:sldId id="303" r:id="rId16"/>
    <p:sldId id="323" r:id="rId17"/>
    <p:sldId id="324" r:id="rId18"/>
    <p:sldId id="325" r:id="rId19"/>
  </p:sldIdLst>
  <p:sldSz cx="12192000" cy="6858000"/>
  <p:notesSz cx="6858000" cy="9144000"/>
  <p:custShowLst>
    <p:custShow name="Wrong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n Langfitt" initials="QL" lastIdx="2" clrIdx="0">
    <p:extLst>
      <p:ext uri="{19B8F6BF-5375-455C-9EA6-DF929625EA0E}">
        <p15:presenceInfo xmlns:p15="http://schemas.microsoft.com/office/powerpoint/2012/main" userId="fd30b36df98d1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D0D"/>
    <a:srgbClr val="C1DF87"/>
    <a:srgbClr val="719230"/>
    <a:srgbClr val="066E9F"/>
    <a:srgbClr val="739A28"/>
    <a:srgbClr val="D2DEEF"/>
    <a:srgbClr val="A9B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5AE3F8-E6C9-4943-B68C-FED0E91018F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A85FD9-54D7-49AB-9CFE-36398FC9A5AF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200" dirty="0" smtClean="0"/>
            <a:t>LCA</a:t>
          </a:r>
        </a:p>
        <a:p>
          <a:pPr>
            <a:spcAft>
              <a:spcPts val="0"/>
            </a:spcAft>
          </a:pPr>
          <a:r>
            <a:rPr lang="en-US" sz="2200" dirty="0" smtClean="0"/>
            <a:t> Topics in Transportation</a:t>
          </a:r>
          <a:endParaRPr lang="en-US" sz="1700" dirty="0" smtClean="0"/>
        </a:p>
        <a:p>
          <a:pPr>
            <a:spcAft>
              <a:spcPts val="0"/>
            </a:spcAft>
          </a:pPr>
          <a:endParaRPr lang="en-US" sz="1700" dirty="0"/>
        </a:p>
      </dgm:t>
    </dgm:pt>
    <dgm:pt modelId="{9A995B5D-236C-4195-BF77-64AA85A569C6}" type="parTrans" cxnId="{11F69F41-8FE9-48F7-A13F-A79CBD688F91}">
      <dgm:prSet/>
      <dgm:spPr/>
      <dgm:t>
        <a:bodyPr/>
        <a:lstStyle/>
        <a:p>
          <a:endParaRPr lang="en-US"/>
        </a:p>
      </dgm:t>
    </dgm:pt>
    <dgm:pt modelId="{C65FAE67-89C6-456A-9459-D2CA1B821209}" type="sibTrans" cxnId="{11F69F41-8FE9-48F7-A13F-A79CBD688F91}">
      <dgm:prSet/>
      <dgm:spPr/>
      <dgm:t>
        <a:bodyPr/>
        <a:lstStyle/>
        <a:p>
          <a:endParaRPr lang="en-US"/>
        </a:p>
      </dgm:t>
    </dgm:pt>
    <dgm:pt modelId="{A2CE30F7-9EDC-4C74-961A-99384AB4848D}">
      <dgm:prSet phldrT="[Text]" custT="1"/>
      <dgm:spPr>
        <a:solidFill>
          <a:srgbClr val="9B0D0D"/>
        </a:solidFill>
      </dgm:spPr>
      <dgm:t>
        <a:bodyPr/>
        <a:lstStyle/>
        <a:p>
          <a:r>
            <a:rPr lang="en-US" sz="2000" b="0" i="1" spc="0" baseline="0" dirty="0" smtClean="0"/>
            <a:t>Pavement</a:t>
          </a:r>
          <a:endParaRPr lang="en-US" sz="2000" b="0" i="1" spc="0" baseline="0" dirty="0"/>
        </a:p>
      </dgm:t>
    </dgm:pt>
    <dgm:pt modelId="{077F3C0B-848B-4247-805B-61779EB790F6}" type="parTrans" cxnId="{0EB888B0-D51D-4D96-A4F1-7EC889E758F0}">
      <dgm:prSet/>
      <dgm:spPr/>
      <dgm:t>
        <a:bodyPr/>
        <a:lstStyle/>
        <a:p>
          <a:endParaRPr lang="en-US"/>
        </a:p>
      </dgm:t>
    </dgm:pt>
    <dgm:pt modelId="{E99B693A-D3C2-422B-B146-2475913CAF2B}" type="sibTrans" cxnId="{0EB888B0-D51D-4D96-A4F1-7EC889E758F0}">
      <dgm:prSet/>
      <dgm:spPr/>
      <dgm:t>
        <a:bodyPr/>
        <a:lstStyle/>
        <a:p>
          <a:endParaRPr lang="en-US"/>
        </a:p>
      </dgm:t>
    </dgm:pt>
    <dgm:pt modelId="{EE7B66C2-E6A0-4C93-A95F-5F3E21776DF7}">
      <dgm:prSet phldrT="[Text]" custT="1"/>
      <dgm:spPr>
        <a:solidFill>
          <a:srgbClr val="9B0D0D"/>
        </a:solidFill>
      </dgm:spPr>
      <dgm:t>
        <a:bodyPr/>
        <a:lstStyle/>
        <a:p>
          <a:r>
            <a:rPr lang="en-US" sz="1900" spc="-90" baseline="0" dirty="0" smtClean="0"/>
            <a:t>Maintenance</a:t>
          </a:r>
          <a:endParaRPr lang="en-US" sz="1900" spc="-90" baseline="0" dirty="0"/>
        </a:p>
      </dgm:t>
    </dgm:pt>
    <dgm:pt modelId="{BDF7F9AE-DA0A-4353-86B6-B28BDF2C4233}" type="parTrans" cxnId="{61501E49-9692-4EA4-8090-66777640018A}">
      <dgm:prSet/>
      <dgm:spPr/>
      <dgm:t>
        <a:bodyPr/>
        <a:lstStyle/>
        <a:p>
          <a:endParaRPr lang="en-US"/>
        </a:p>
      </dgm:t>
    </dgm:pt>
    <dgm:pt modelId="{84E71DD7-2C6C-4680-81A8-4431A171142C}" type="sibTrans" cxnId="{61501E49-9692-4EA4-8090-66777640018A}">
      <dgm:prSet/>
      <dgm:spPr/>
      <dgm:t>
        <a:bodyPr/>
        <a:lstStyle/>
        <a:p>
          <a:endParaRPr lang="en-US"/>
        </a:p>
      </dgm:t>
    </dgm:pt>
    <dgm:pt modelId="{F32C1EF6-A30B-4E6E-997B-C0CFABA8224F}">
      <dgm:prSet phldrT="[Text]" custT="1"/>
      <dgm:spPr>
        <a:solidFill>
          <a:srgbClr val="9B0D0D"/>
        </a:solidFill>
      </dgm:spPr>
      <dgm:t>
        <a:bodyPr/>
        <a:lstStyle/>
        <a:p>
          <a:r>
            <a:rPr lang="en-US" sz="2000" b="0" i="1" dirty="0" smtClean="0"/>
            <a:t>Vehicles</a:t>
          </a:r>
          <a:endParaRPr lang="en-US" sz="2000" b="0" i="1" dirty="0"/>
        </a:p>
      </dgm:t>
    </dgm:pt>
    <dgm:pt modelId="{DC4A7620-809F-4600-BC1C-031465BBBE9F}" type="parTrans" cxnId="{11FA988C-3DC7-40C7-BA35-88234DCA723E}">
      <dgm:prSet/>
      <dgm:spPr/>
      <dgm:t>
        <a:bodyPr/>
        <a:lstStyle/>
        <a:p>
          <a:endParaRPr lang="en-US"/>
        </a:p>
      </dgm:t>
    </dgm:pt>
    <dgm:pt modelId="{41935EEA-4993-4451-8840-E5D0E7194F17}" type="sibTrans" cxnId="{11FA988C-3DC7-40C7-BA35-88234DCA723E}">
      <dgm:prSet/>
      <dgm:spPr/>
      <dgm:t>
        <a:bodyPr/>
        <a:lstStyle/>
        <a:p>
          <a:endParaRPr lang="en-US"/>
        </a:p>
      </dgm:t>
    </dgm:pt>
    <dgm:pt modelId="{B61582CC-AC10-451A-A87E-C72A979F71BE}">
      <dgm:prSet phldrT="[Text]" custT="1"/>
      <dgm:spPr>
        <a:solidFill>
          <a:srgbClr val="9B0D0D"/>
        </a:solidFill>
      </dgm:spPr>
      <dgm:t>
        <a:bodyPr/>
        <a:lstStyle/>
        <a:p>
          <a:r>
            <a:rPr lang="en-US" sz="2000" b="0" i="1" dirty="0" smtClean="0"/>
            <a:t>Fuels</a:t>
          </a:r>
          <a:endParaRPr lang="en-US" sz="2000" b="0" i="1" dirty="0"/>
        </a:p>
      </dgm:t>
    </dgm:pt>
    <dgm:pt modelId="{B11D27E8-298B-4052-9A05-C27AF37683F1}" type="parTrans" cxnId="{108F3AEB-B56F-475E-BE16-CF9A07B14590}">
      <dgm:prSet/>
      <dgm:spPr/>
      <dgm:t>
        <a:bodyPr/>
        <a:lstStyle/>
        <a:p>
          <a:endParaRPr lang="en-US"/>
        </a:p>
      </dgm:t>
    </dgm:pt>
    <dgm:pt modelId="{72C07D60-73A2-4175-9370-F966E0D90F5E}" type="sibTrans" cxnId="{108F3AEB-B56F-475E-BE16-CF9A07B14590}">
      <dgm:prSet/>
      <dgm:spPr/>
      <dgm:t>
        <a:bodyPr/>
        <a:lstStyle/>
        <a:p>
          <a:endParaRPr lang="en-US"/>
        </a:p>
      </dgm:t>
    </dgm:pt>
    <dgm:pt modelId="{F5652883-8C7E-41CC-ACAA-359092E64B13}">
      <dgm:prSet phldrT="[Text]" custT="1"/>
      <dgm:spPr>
        <a:solidFill>
          <a:srgbClr val="9B0D0D"/>
        </a:solidFill>
      </dgm:spPr>
      <dgm:t>
        <a:bodyPr/>
        <a:lstStyle/>
        <a:p>
          <a:r>
            <a:rPr lang="en-US" sz="2000" dirty="0" smtClean="0"/>
            <a:t>Modal</a:t>
          </a:r>
          <a:r>
            <a:rPr lang="en-US" sz="1700" dirty="0" smtClean="0"/>
            <a:t> </a:t>
          </a:r>
          <a:r>
            <a:rPr lang="en-US" sz="2000" dirty="0" smtClean="0"/>
            <a:t>Choice</a:t>
          </a:r>
          <a:endParaRPr lang="en-US" sz="2000" dirty="0"/>
        </a:p>
      </dgm:t>
    </dgm:pt>
    <dgm:pt modelId="{3DCC2366-CA07-45DB-ACFA-DB52A2EDC3BB}" type="sibTrans" cxnId="{C3E07323-EFA7-4599-9122-203B669EA936}">
      <dgm:prSet/>
      <dgm:spPr/>
      <dgm:t>
        <a:bodyPr/>
        <a:lstStyle/>
        <a:p>
          <a:endParaRPr lang="en-US"/>
        </a:p>
      </dgm:t>
    </dgm:pt>
    <dgm:pt modelId="{0E0076D6-B0C8-439D-A7DA-08DC8696F52C}" type="parTrans" cxnId="{C3E07323-EFA7-4599-9122-203B669EA936}">
      <dgm:prSet/>
      <dgm:spPr/>
      <dgm:t>
        <a:bodyPr/>
        <a:lstStyle/>
        <a:p>
          <a:endParaRPr lang="en-US"/>
        </a:p>
      </dgm:t>
    </dgm:pt>
    <dgm:pt modelId="{069A1CA5-B9CA-415C-89D4-472B64FA48FD}">
      <dgm:prSet phldrT="[Text]" custT="1"/>
      <dgm:spPr>
        <a:solidFill>
          <a:srgbClr val="9B0D0D"/>
        </a:solidFill>
      </dgm:spPr>
      <dgm:t>
        <a:bodyPr/>
        <a:lstStyle/>
        <a:p>
          <a:r>
            <a:rPr lang="en-US" sz="2000" b="0" i="1" dirty="0" smtClean="0"/>
            <a:t>Other</a:t>
          </a:r>
          <a:r>
            <a:rPr lang="en-US" sz="1700" b="0" i="1" dirty="0" smtClean="0"/>
            <a:t> </a:t>
          </a:r>
          <a:r>
            <a:rPr lang="en-US" sz="2000" b="0" i="1" dirty="0" smtClean="0"/>
            <a:t>infra-structure</a:t>
          </a:r>
          <a:endParaRPr lang="en-US" sz="2000" b="0" i="1" dirty="0"/>
        </a:p>
      </dgm:t>
    </dgm:pt>
    <dgm:pt modelId="{5D2ECBE0-6240-4A09-82CC-AC40772CECBD}" type="sibTrans" cxnId="{2DA9CD55-5FB6-4E9E-8D26-32F3A62E3B9D}">
      <dgm:prSet/>
      <dgm:spPr/>
      <dgm:t>
        <a:bodyPr/>
        <a:lstStyle/>
        <a:p>
          <a:endParaRPr lang="en-US"/>
        </a:p>
      </dgm:t>
    </dgm:pt>
    <dgm:pt modelId="{85E5548A-A848-4F70-8197-8AD975DA3C77}" type="parTrans" cxnId="{2DA9CD55-5FB6-4E9E-8D26-32F3A62E3B9D}">
      <dgm:prSet/>
      <dgm:spPr/>
      <dgm:t>
        <a:bodyPr/>
        <a:lstStyle/>
        <a:p>
          <a:endParaRPr lang="en-US"/>
        </a:p>
      </dgm:t>
    </dgm:pt>
    <dgm:pt modelId="{11170170-08CA-4C80-AA0A-BD02281A072C}" type="pres">
      <dgm:prSet presAssocID="{D35AE3F8-E6C9-4943-B68C-FED0E91018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854FC9-05CA-486B-8444-F2F672772108}" type="pres">
      <dgm:prSet presAssocID="{A1A85FD9-54D7-49AB-9CFE-36398FC9A5AF}" presName="Parent" presStyleLbl="node0" presStyleIdx="0" presStyleCnt="1" custScaleX="115919" custScaleY="115919" custLinFactNeighborX="18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AEE2CDE-E2CB-44A2-87A3-061BCC98F932}" type="pres">
      <dgm:prSet presAssocID="{A2CE30F7-9EDC-4C74-961A-99384AB4848D}" presName="Accent1" presStyleCnt="0"/>
      <dgm:spPr/>
    </dgm:pt>
    <dgm:pt modelId="{77D67F62-184B-4AEE-B4E5-70BDCCC7872B}" type="pres">
      <dgm:prSet presAssocID="{A2CE30F7-9EDC-4C74-961A-99384AB4848D}" presName="Accent" presStyleLbl="bgShp" presStyleIdx="0" presStyleCnt="6"/>
      <dgm:spPr/>
    </dgm:pt>
    <dgm:pt modelId="{70C34239-58AC-49A3-9A41-B2ED51278C08}" type="pres">
      <dgm:prSet presAssocID="{A2CE30F7-9EDC-4C74-961A-99384AB4848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E8653-FF75-40D5-937D-5ACA79097F57}" type="pres">
      <dgm:prSet presAssocID="{EE7B66C2-E6A0-4C93-A95F-5F3E21776DF7}" presName="Accent2" presStyleCnt="0"/>
      <dgm:spPr/>
    </dgm:pt>
    <dgm:pt modelId="{0BF739DE-D1FC-4766-8DF1-9EF79DBD45ED}" type="pres">
      <dgm:prSet presAssocID="{EE7B66C2-E6A0-4C93-A95F-5F3E21776DF7}" presName="Accent" presStyleLbl="bgShp" presStyleIdx="1" presStyleCnt="6"/>
      <dgm:spPr>
        <a:noFill/>
      </dgm:spPr>
    </dgm:pt>
    <dgm:pt modelId="{CE6EFC4B-AC5D-494A-A2F6-C83BBA956E91}" type="pres">
      <dgm:prSet presAssocID="{EE7B66C2-E6A0-4C93-A95F-5F3E21776DF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95AA3-9F45-4D68-B2EA-578B0D6DB38C}" type="pres">
      <dgm:prSet presAssocID="{F32C1EF6-A30B-4E6E-997B-C0CFABA8224F}" presName="Accent3" presStyleCnt="0"/>
      <dgm:spPr/>
    </dgm:pt>
    <dgm:pt modelId="{E714ACCF-4F89-4DA3-BE9E-55E633518522}" type="pres">
      <dgm:prSet presAssocID="{F32C1EF6-A30B-4E6E-997B-C0CFABA8224F}" presName="Accent" presStyleLbl="bgShp" presStyleIdx="2" presStyleCnt="6"/>
      <dgm:spPr>
        <a:noFill/>
      </dgm:spPr>
    </dgm:pt>
    <dgm:pt modelId="{7D28E57C-5DDD-4B54-928F-1C070DF6ED94}" type="pres">
      <dgm:prSet presAssocID="{F32C1EF6-A30B-4E6E-997B-C0CFABA8224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43CD0-8F0F-44B0-923D-81F5956E24BD}" type="pres">
      <dgm:prSet presAssocID="{B61582CC-AC10-451A-A87E-C72A979F71BE}" presName="Accent4" presStyleCnt="0"/>
      <dgm:spPr/>
    </dgm:pt>
    <dgm:pt modelId="{D99212C7-08C5-443E-BE92-F9CA7B4C9096}" type="pres">
      <dgm:prSet presAssocID="{B61582CC-AC10-451A-A87E-C72A979F71BE}" presName="Accent" presStyleLbl="bgShp" presStyleIdx="3" presStyleCnt="6"/>
      <dgm:spPr>
        <a:noFill/>
      </dgm:spPr>
    </dgm:pt>
    <dgm:pt modelId="{EC0D540A-34E0-47EC-B4EB-1C5E99438D93}" type="pres">
      <dgm:prSet presAssocID="{B61582CC-AC10-451A-A87E-C72A979F71B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8223B-ED44-4191-BF06-8C7AE9B0F4C2}" type="pres">
      <dgm:prSet presAssocID="{F5652883-8C7E-41CC-ACAA-359092E64B13}" presName="Accent5" presStyleCnt="0"/>
      <dgm:spPr/>
    </dgm:pt>
    <dgm:pt modelId="{905CCEB6-2810-4C92-A7A0-E54211214F1B}" type="pres">
      <dgm:prSet presAssocID="{F5652883-8C7E-41CC-ACAA-359092E64B13}" presName="Accent" presStyleLbl="bgShp" presStyleIdx="4" presStyleCnt="6"/>
      <dgm:spPr>
        <a:noFill/>
      </dgm:spPr>
    </dgm:pt>
    <dgm:pt modelId="{26177FCF-7821-4D17-B7AA-5A56723E4770}" type="pres">
      <dgm:prSet presAssocID="{F5652883-8C7E-41CC-ACAA-359092E64B1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6CF19-2B66-471B-BAA4-60BFB558D658}" type="pres">
      <dgm:prSet presAssocID="{069A1CA5-B9CA-415C-89D4-472B64FA48FD}" presName="Accent6" presStyleCnt="0"/>
      <dgm:spPr/>
    </dgm:pt>
    <dgm:pt modelId="{F8E1DEA1-3FE4-4657-8A4C-0B14D81F3E0B}" type="pres">
      <dgm:prSet presAssocID="{069A1CA5-B9CA-415C-89D4-472B64FA48FD}" presName="Accent" presStyleLbl="bgShp" presStyleIdx="5" presStyleCnt="6"/>
      <dgm:spPr>
        <a:noFill/>
      </dgm:spPr>
    </dgm:pt>
    <dgm:pt modelId="{BD7C5D5A-24B0-4042-B606-948AE554AEBB}" type="pres">
      <dgm:prSet presAssocID="{069A1CA5-B9CA-415C-89D4-472B64FA48F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07323-EFA7-4599-9122-203B669EA936}" srcId="{A1A85FD9-54D7-49AB-9CFE-36398FC9A5AF}" destId="{F5652883-8C7E-41CC-ACAA-359092E64B13}" srcOrd="4" destOrd="0" parTransId="{0E0076D6-B0C8-439D-A7DA-08DC8696F52C}" sibTransId="{3DCC2366-CA07-45DB-ACFA-DB52A2EDC3BB}"/>
    <dgm:cxn modelId="{456470FB-6BB0-46E6-9DDE-FD7F04FA9FB5}" type="presOf" srcId="{A2CE30F7-9EDC-4C74-961A-99384AB4848D}" destId="{70C34239-58AC-49A3-9A41-B2ED51278C08}" srcOrd="0" destOrd="0" presId="urn:microsoft.com/office/officeart/2011/layout/HexagonRadial"/>
    <dgm:cxn modelId="{108F3AEB-B56F-475E-BE16-CF9A07B14590}" srcId="{A1A85FD9-54D7-49AB-9CFE-36398FC9A5AF}" destId="{B61582CC-AC10-451A-A87E-C72A979F71BE}" srcOrd="3" destOrd="0" parTransId="{B11D27E8-298B-4052-9A05-C27AF37683F1}" sibTransId="{72C07D60-73A2-4175-9370-F966E0D90F5E}"/>
    <dgm:cxn modelId="{0887AC09-843D-42BF-A3C3-C85D72201DD7}" type="presOf" srcId="{D35AE3F8-E6C9-4943-B68C-FED0E91018F2}" destId="{11170170-08CA-4C80-AA0A-BD02281A072C}" srcOrd="0" destOrd="0" presId="urn:microsoft.com/office/officeart/2011/layout/HexagonRadial"/>
    <dgm:cxn modelId="{0EB888B0-D51D-4D96-A4F1-7EC889E758F0}" srcId="{A1A85FD9-54D7-49AB-9CFE-36398FC9A5AF}" destId="{A2CE30F7-9EDC-4C74-961A-99384AB4848D}" srcOrd="0" destOrd="0" parTransId="{077F3C0B-848B-4247-805B-61779EB790F6}" sibTransId="{E99B693A-D3C2-422B-B146-2475913CAF2B}"/>
    <dgm:cxn modelId="{11FA988C-3DC7-40C7-BA35-88234DCA723E}" srcId="{A1A85FD9-54D7-49AB-9CFE-36398FC9A5AF}" destId="{F32C1EF6-A30B-4E6E-997B-C0CFABA8224F}" srcOrd="2" destOrd="0" parTransId="{DC4A7620-809F-4600-BC1C-031465BBBE9F}" sibTransId="{41935EEA-4993-4451-8840-E5D0E7194F17}"/>
    <dgm:cxn modelId="{EC1A35B7-4670-4F74-BA16-7FF1AC7FD573}" type="presOf" srcId="{F5652883-8C7E-41CC-ACAA-359092E64B13}" destId="{26177FCF-7821-4D17-B7AA-5A56723E4770}" srcOrd="0" destOrd="0" presId="urn:microsoft.com/office/officeart/2011/layout/HexagonRadial"/>
    <dgm:cxn modelId="{DEBDB394-815E-4440-9DD4-ECC4E55327D5}" type="presOf" srcId="{A1A85FD9-54D7-49AB-9CFE-36398FC9A5AF}" destId="{11854FC9-05CA-486B-8444-F2F672772108}" srcOrd="0" destOrd="0" presId="urn:microsoft.com/office/officeart/2011/layout/HexagonRadial"/>
    <dgm:cxn modelId="{61501E49-9692-4EA4-8090-66777640018A}" srcId="{A1A85FD9-54D7-49AB-9CFE-36398FC9A5AF}" destId="{EE7B66C2-E6A0-4C93-A95F-5F3E21776DF7}" srcOrd="1" destOrd="0" parTransId="{BDF7F9AE-DA0A-4353-86B6-B28BDF2C4233}" sibTransId="{84E71DD7-2C6C-4680-81A8-4431A171142C}"/>
    <dgm:cxn modelId="{28B6D3AF-CADC-4906-ACEE-DCE16CDCB520}" type="presOf" srcId="{F32C1EF6-A30B-4E6E-997B-C0CFABA8224F}" destId="{7D28E57C-5DDD-4B54-928F-1C070DF6ED94}" srcOrd="0" destOrd="0" presId="urn:microsoft.com/office/officeart/2011/layout/HexagonRadial"/>
    <dgm:cxn modelId="{982E4681-49C5-4ED3-A222-46CCF92846F1}" type="presOf" srcId="{069A1CA5-B9CA-415C-89D4-472B64FA48FD}" destId="{BD7C5D5A-24B0-4042-B606-948AE554AEBB}" srcOrd="0" destOrd="0" presId="urn:microsoft.com/office/officeart/2011/layout/HexagonRadial"/>
    <dgm:cxn modelId="{BAA26B36-B8AB-444A-9CA5-CBDFCA6201C0}" type="presOf" srcId="{B61582CC-AC10-451A-A87E-C72A979F71BE}" destId="{EC0D540A-34E0-47EC-B4EB-1C5E99438D93}" srcOrd="0" destOrd="0" presId="urn:microsoft.com/office/officeart/2011/layout/HexagonRadial"/>
    <dgm:cxn modelId="{2DA9CD55-5FB6-4E9E-8D26-32F3A62E3B9D}" srcId="{A1A85FD9-54D7-49AB-9CFE-36398FC9A5AF}" destId="{069A1CA5-B9CA-415C-89D4-472B64FA48FD}" srcOrd="5" destOrd="0" parTransId="{85E5548A-A848-4F70-8197-8AD975DA3C77}" sibTransId="{5D2ECBE0-6240-4A09-82CC-AC40772CECBD}"/>
    <dgm:cxn modelId="{11F69F41-8FE9-48F7-A13F-A79CBD688F91}" srcId="{D35AE3F8-E6C9-4943-B68C-FED0E91018F2}" destId="{A1A85FD9-54D7-49AB-9CFE-36398FC9A5AF}" srcOrd="0" destOrd="0" parTransId="{9A995B5D-236C-4195-BF77-64AA85A569C6}" sibTransId="{C65FAE67-89C6-456A-9459-D2CA1B821209}"/>
    <dgm:cxn modelId="{A739BAE6-67FE-4482-B2D7-B6E4207C4E58}" type="presOf" srcId="{EE7B66C2-E6A0-4C93-A95F-5F3E21776DF7}" destId="{CE6EFC4B-AC5D-494A-A2F6-C83BBA956E91}" srcOrd="0" destOrd="0" presId="urn:microsoft.com/office/officeart/2011/layout/HexagonRadial"/>
    <dgm:cxn modelId="{7984AEB4-6C46-4638-B457-B60BC015BBD2}" type="presParOf" srcId="{11170170-08CA-4C80-AA0A-BD02281A072C}" destId="{11854FC9-05CA-486B-8444-F2F672772108}" srcOrd="0" destOrd="0" presId="urn:microsoft.com/office/officeart/2011/layout/HexagonRadial"/>
    <dgm:cxn modelId="{43A4ADD4-0352-47D0-BBB4-DC60B2AFD679}" type="presParOf" srcId="{11170170-08CA-4C80-AA0A-BD02281A072C}" destId="{3AEE2CDE-E2CB-44A2-87A3-061BCC98F932}" srcOrd="1" destOrd="0" presId="urn:microsoft.com/office/officeart/2011/layout/HexagonRadial"/>
    <dgm:cxn modelId="{D321D0EC-5DB2-4CDD-A8B5-1B9341D9731E}" type="presParOf" srcId="{3AEE2CDE-E2CB-44A2-87A3-061BCC98F932}" destId="{77D67F62-184B-4AEE-B4E5-70BDCCC7872B}" srcOrd="0" destOrd="0" presId="urn:microsoft.com/office/officeart/2011/layout/HexagonRadial"/>
    <dgm:cxn modelId="{52766F64-B406-4852-BB31-7F1D7C23FB94}" type="presParOf" srcId="{11170170-08CA-4C80-AA0A-BD02281A072C}" destId="{70C34239-58AC-49A3-9A41-B2ED51278C08}" srcOrd="2" destOrd="0" presId="urn:microsoft.com/office/officeart/2011/layout/HexagonRadial"/>
    <dgm:cxn modelId="{D3173361-B875-4E8D-98CA-61B997069D1B}" type="presParOf" srcId="{11170170-08CA-4C80-AA0A-BD02281A072C}" destId="{E5DE8653-FF75-40D5-937D-5ACA79097F57}" srcOrd="3" destOrd="0" presId="urn:microsoft.com/office/officeart/2011/layout/HexagonRadial"/>
    <dgm:cxn modelId="{75AFF5A9-D1EB-4746-AD48-7D3B184A133B}" type="presParOf" srcId="{E5DE8653-FF75-40D5-937D-5ACA79097F57}" destId="{0BF739DE-D1FC-4766-8DF1-9EF79DBD45ED}" srcOrd="0" destOrd="0" presId="urn:microsoft.com/office/officeart/2011/layout/HexagonRadial"/>
    <dgm:cxn modelId="{778AFD97-B076-45F4-8B48-8AA39329ACFE}" type="presParOf" srcId="{11170170-08CA-4C80-AA0A-BD02281A072C}" destId="{CE6EFC4B-AC5D-494A-A2F6-C83BBA956E91}" srcOrd="4" destOrd="0" presId="urn:microsoft.com/office/officeart/2011/layout/HexagonRadial"/>
    <dgm:cxn modelId="{790518AA-64B7-4B62-A8BE-198F2E865408}" type="presParOf" srcId="{11170170-08CA-4C80-AA0A-BD02281A072C}" destId="{87695AA3-9F45-4D68-B2EA-578B0D6DB38C}" srcOrd="5" destOrd="0" presId="urn:microsoft.com/office/officeart/2011/layout/HexagonRadial"/>
    <dgm:cxn modelId="{D7FC5CD8-14E4-475B-8EFF-78CF5F7126DE}" type="presParOf" srcId="{87695AA3-9F45-4D68-B2EA-578B0D6DB38C}" destId="{E714ACCF-4F89-4DA3-BE9E-55E633518522}" srcOrd="0" destOrd="0" presId="urn:microsoft.com/office/officeart/2011/layout/HexagonRadial"/>
    <dgm:cxn modelId="{1D577E76-21F0-4D6F-81E0-F077965A1E7C}" type="presParOf" srcId="{11170170-08CA-4C80-AA0A-BD02281A072C}" destId="{7D28E57C-5DDD-4B54-928F-1C070DF6ED94}" srcOrd="6" destOrd="0" presId="urn:microsoft.com/office/officeart/2011/layout/HexagonRadial"/>
    <dgm:cxn modelId="{83CFCA4F-34B6-41A1-897F-41B12D39CE8E}" type="presParOf" srcId="{11170170-08CA-4C80-AA0A-BD02281A072C}" destId="{87A43CD0-8F0F-44B0-923D-81F5956E24BD}" srcOrd="7" destOrd="0" presId="urn:microsoft.com/office/officeart/2011/layout/HexagonRadial"/>
    <dgm:cxn modelId="{D0C16D5B-9FDD-4408-9BA2-3E704EB13B39}" type="presParOf" srcId="{87A43CD0-8F0F-44B0-923D-81F5956E24BD}" destId="{D99212C7-08C5-443E-BE92-F9CA7B4C9096}" srcOrd="0" destOrd="0" presId="urn:microsoft.com/office/officeart/2011/layout/HexagonRadial"/>
    <dgm:cxn modelId="{70EF8CEE-0505-40E7-BCE2-389A448AB637}" type="presParOf" srcId="{11170170-08CA-4C80-AA0A-BD02281A072C}" destId="{EC0D540A-34E0-47EC-B4EB-1C5E99438D93}" srcOrd="8" destOrd="0" presId="urn:microsoft.com/office/officeart/2011/layout/HexagonRadial"/>
    <dgm:cxn modelId="{C1730912-25AD-4A81-BECF-36FA4B73B17B}" type="presParOf" srcId="{11170170-08CA-4C80-AA0A-BD02281A072C}" destId="{3248223B-ED44-4191-BF06-8C7AE9B0F4C2}" srcOrd="9" destOrd="0" presId="urn:microsoft.com/office/officeart/2011/layout/HexagonRadial"/>
    <dgm:cxn modelId="{7273AFCF-B126-4A40-93D3-3AC174B7B078}" type="presParOf" srcId="{3248223B-ED44-4191-BF06-8C7AE9B0F4C2}" destId="{905CCEB6-2810-4C92-A7A0-E54211214F1B}" srcOrd="0" destOrd="0" presId="urn:microsoft.com/office/officeart/2011/layout/HexagonRadial"/>
    <dgm:cxn modelId="{5FD4B021-27D3-40A2-9DBB-C2F08F0AD40C}" type="presParOf" srcId="{11170170-08CA-4C80-AA0A-BD02281A072C}" destId="{26177FCF-7821-4D17-B7AA-5A56723E4770}" srcOrd="10" destOrd="0" presId="urn:microsoft.com/office/officeart/2011/layout/HexagonRadial"/>
    <dgm:cxn modelId="{14D9254C-5136-477C-851D-D7D827A8D44C}" type="presParOf" srcId="{11170170-08CA-4C80-AA0A-BD02281A072C}" destId="{BA16CF19-2B66-471B-BAA4-60BFB558D658}" srcOrd="11" destOrd="0" presId="urn:microsoft.com/office/officeart/2011/layout/HexagonRadial"/>
    <dgm:cxn modelId="{828114AC-0820-4B79-B3F8-6982DA9D5B80}" type="presParOf" srcId="{BA16CF19-2B66-471B-BAA4-60BFB558D658}" destId="{F8E1DEA1-3FE4-4657-8A4C-0B14D81F3E0B}" srcOrd="0" destOrd="0" presId="urn:microsoft.com/office/officeart/2011/layout/HexagonRadial"/>
    <dgm:cxn modelId="{039F30DE-2FC6-480E-8666-64FFB802E65F}" type="presParOf" srcId="{11170170-08CA-4C80-AA0A-BD02281A072C}" destId="{BD7C5D5A-24B0-4042-B606-948AE554AEB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21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Fuel,</a:t>
            </a:r>
            <a:r>
              <a:rPr lang="en-US" baseline="0" dirty="0" smtClean="0"/>
              <a:t> particularly biofuels or other alternative fuels</a:t>
            </a:r>
          </a:p>
          <a:p>
            <a:r>
              <a:rPr lang="en-US" baseline="0" dirty="0" smtClean="0"/>
              <a:t>Vehicles, particularly alternative tech like electric, hybrid, etc.</a:t>
            </a:r>
          </a:p>
          <a:p>
            <a:r>
              <a:rPr lang="en-US" baseline="0" dirty="0" smtClean="0"/>
              <a:t>Modal assessment like switch car to trains or buses to trains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0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6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4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368" y="0"/>
            <a:ext cx="19628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74467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799" y="594359"/>
            <a:ext cx="1493520" cy="2286000"/>
          </a:xfrm>
        </p:spPr>
        <p:txBody>
          <a:bodyPr anchor="b">
            <a:normAutofit/>
          </a:bodyPr>
          <a:lstStyle>
            <a:lvl1pPr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7495" y="731520"/>
            <a:ext cx="8685345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607" y="2980510"/>
            <a:ext cx="149352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LCA Module A1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tmp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0.tmp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3.tmp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07495" y="1158239"/>
            <a:ext cx="8685345" cy="5143481"/>
          </a:xfrm>
        </p:spPr>
        <p:txBody>
          <a:bodyPr/>
          <a:lstStyle/>
          <a:p>
            <a:r>
              <a:rPr lang="en-US" dirty="0" smtClean="0"/>
              <a:t>Considerations include</a:t>
            </a:r>
          </a:p>
          <a:p>
            <a:pPr lvl="1"/>
            <a:r>
              <a:rPr lang="en-US" dirty="0" smtClean="0"/>
              <a:t>Feedstock</a:t>
            </a:r>
          </a:p>
          <a:p>
            <a:pPr lvl="1"/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Use (and types of vehicles to be used in)</a:t>
            </a:r>
          </a:p>
          <a:p>
            <a:r>
              <a:rPr lang="en-US" dirty="0" smtClean="0"/>
              <a:t>Relevant </a:t>
            </a:r>
            <a:r>
              <a:rPr lang="en-US" dirty="0"/>
              <a:t>software</a:t>
            </a:r>
          </a:p>
          <a:p>
            <a:pPr lvl="1"/>
            <a:r>
              <a:rPr lang="en-US" dirty="0"/>
              <a:t>The Greenhouse Gas, Regulated Emissions, and Energy Use in Transportation Model (GREET)</a:t>
            </a:r>
          </a:p>
          <a:p>
            <a:pPr lvl="1"/>
            <a:r>
              <a:rPr lang="en-US" dirty="0"/>
              <a:t>Fuel and Emissions Calculator (FEC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dirty="0" smtClean="0"/>
              <a:t>Pavement</a:t>
            </a:r>
          </a:p>
          <a:p>
            <a:r>
              <a:rPr lang="en-US" dirty="0" smtClean="0"/>
              <a:t>Vehicles</a:t>
            </a:r>
          </a:p>
          <a:p>
            <a:r>
              <a:rPr lang="en-US" b="1" dirty="0" smtClean="0"/>
              <a:t>Fuel </a:t>
            </a:r>
          </a:p>
          <a:p>
            <a:r>
              <a:rPr lang="en-US" dirty="0"/>
              <a:t>Other Infrastructure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4" y="85344"/>
            <a:ext cx="7201186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Fuel</a:t>
            </a:r>
            <a:endParaRPr lang="en-US" sz="4800" dirty="0"/>
          </a:p>
        </p:txBody>
      </p:sp>
      <p:pic>
        <p:nvPicPr>
          <p:cNvPr id="7170" name="Picture 2" descr="http://www.knowyourparts.com/public/uploads/2013/02/fuel-pu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05" y="530352"/>
            <a:ext cx="36385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5124" y="6511542"/>
            <a:ext cx="1781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Nozzle: knowyourparts.com</a:t>
            </a:r>
            <a:endParaRPr lang="en-US" sz="11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9"/>
    </mc:Choice>
    <mc:Fallback xmlns="">
      <p:transition spd="slow" advTm="119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dirty="0" smtClean="0"/>
              <a:t>Pavement</a:t>
            </a:r>
          </a:p>
          <a:p>
            <a:r>
              <a:rPr lang="en-US" dirty="0" smtClean="0"/>
              <a:t>Vehicles</a:t>
            </a:r>
          </a:p>
          <a:p>
            <a:r>
              <a:rPr lang="en-US" b="1" dirty="0" smtClean="0"/>
              <a:t>Fuel </a:t>
            </a:r>
          </a:p>
          <a:p>
            <a:r>
              <a:rPr lang="en-US" dirty="0"/>
              <a:t>Other Infrastructure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4" y="85344"/>
            <a:ext cx="7201186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Fuel Study Listing (sample)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9411"/>
              </p:ext>
            </p:extLst>
          </p:nvPr>
        </p:nvGraphicFramePr>
        <p:xfrm>
          <a:off x="3075707" y="1387966"/>
          <a:ext cx="8853054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09"/>
                <a:gridCol w="685799"/>
                <a:gridCol w="64631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Bengtsson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cycle assessment of marine fuels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Restianti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Gheewala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cycle assessment of gasoline in Indonesia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Passell</a:t>
                      </a:r>
                      <a:r>
                        <a:rPr lang="en-US" baseline="0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Algae biodiesel life cycle assessment using current commercial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Roy and Dutta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LCA of Ethanol Derived from Sawdust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Yang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Replacing Gasoline with Corn Ethanol Results in Significant Environmental Problem-Shifting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Halleux</a:t>
                      </a:r>
                      <a:r>
                        <a:rPr lang="en-US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Comparative Life Cycle Assessment of Two Biofuels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Bai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cycle assessment of </a:t>
                      </a:r>
                      <a:r>
                        <a:rPr lang="en-US" dirty="0" err="1" smtClean="0"/>
                        <a:t>switchgrass</a:t>
                      </a:r>
                      <a:r>
                        <a:rPr lang="en-US" dirty="0" smtClean="0"/>
                        <a:t>-derived ethanol as transport fuel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Lardon</a:t>
                      </a:r>
                      <a:r>
                        <a:rPr lang="en-US" dirty="0" smtClean="0"/>
                        <a:t> et al.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Life-cycle assessment of biodiesel production from microalgae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Koroneos</a:t>
                      </a:r>
                      <a:r>
                        <a:rPr lang="en-US" dirty="0" smtClean="0"/>
                        <a:t> et al.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cycle assessment of hydrogen fuel production processes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Left Brace 1"/>
          <p:cNvSpPr/>
          <p:nvPr/>
        </p:nvSpPr>
        <p:spPr>
          <a:xfrm>
            <a:off x="2399674" y="1816100"/>
            <a:ext cx="676033" cy="9009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1504012" y="2081895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>
            <a:off x="2399674" y="2830741"/>
            <a:ext cx="676033" cy="26448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671896" y="3968487"/>
            <a:ext cx="108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Biological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2408196" y="5524500"/>
            <a:ext cx="676033" cy="350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664685" y="5509145"/>
            <a:ext cx="109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19" name="Date Placeholder 5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48"/>
    </mc:Choice>
    <mc:Fallback xmlns="">
      <p:transition spd="slow" advTm="33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07495" y="1158240"/>
            <a:ext cx="8685345" cy="4831080"/>
          </a:xfrm>
        </p:spPr>
        <p:txBody>
          <a:bodyPr/>
          <a:lstStyle/>
          <a:p>
            <a:r>
              <a:rPr lang="en-US" dirty="0" smtClean="0"/>
              <a:t>Considerations include</a:t>
            </a:r>
          </a:p>
          <a:p>
            <a:pPr lvl="1"/>
            <a:r>
              <a:rPr lang="en-US" dirty="0" smtClean="0"/>
              <a:t>Raw materials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Repair</a:t>
            </a:r>
          </a:p>
          <a:p>
            <a:pPr lvl="1"/>
            <a:r>
              <a:rPr lang="en-US" dirty="0" smtClean="0"/>
              <a:t>Lifetime</a:t>
            </a:r>
          </a:p>
          <a:p>
            <a:pPr lvl="1"/>
            <a:r>
              <a:rPr lang="en-US" dirty="0" smtClean="0"/>
              <a:t>Disposal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dirty="0" smtClean="0"/>
              <a:t>Pavement</a:t>
            </a:r>
          </a:p>
          <a:p>
            <a:r>
              <a:rPr lang="en-US" dirty="0" smtClean="0"/>
              <a:t>Vehicles</a:t>
            </a:r>
          </a:p>
          <a:p>
            <a:r>
              <a:rPr lang="en-US" dirty="0" smtClean="0"/>
              <a:t>Fuel </a:t>
            </a:r>
          </a:p>
          <a:p>
            <a:r>
              <a:rPr lang="en-US" b="1" dirty="0"/>
              <a:t>Other</a:t>
            </a:r>
            <a:r>
              <a:rPr lang="en-US" dirty="0"/>
              <a:t> </a:t>
            </a:r>
            <a:r>
              <a:rPr lang="en-US" b="1" dirty="0" smtClean="0"/>
              <a:t>Infrastructure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4" y="85344"/>
            <a:ext cx="7201186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Other Infrastructure</a:t>
            </a:r>
            <a:endParaRPr lang="en-US" sz="4800" dirty="0"/>
          </a:p>
        </p:txBody>
      </p:sp>
      <p:pic>
        <p:nvPicPr>
          <p:cNvPr id="8194" name="Picture 2" descr="https://image.freepik.com/free-icon/vincent-thomas-bridge_318-2710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9" b="29606"/>
          <a:stretch/>
        </p:blipFill>
        <p:spPr bwMode="auto">
          <a:xfrm>
            <a:off x="2991086" y="3814801"/>
            <a:ext cx="5130843" cy="23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972" y="6511542"/>
            <a:ext cx="4679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Bridge: freepik.com      Streetlights: </a:t>
            </a:r>
            <a:r>
              <a:rPr lang="en-US" sz="1100" dirty="0"/>
              <a:t>cityofberkeley.info     </a:t>
            </a:r>
            <a:r>
              <a:rPr lang="en-US" sz="1100" dirty="0" smtClean="0"/>
              <a:t>Tunnel</a:t>
            </a:r>
            <a:r>
              <a:rPr lang="en-US" sz="1100" dirty="0"/>
              <a:t>: schreder.com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r="12971"/>
          <a:stretch/>
        </p:blipFill>
        <p:spPr>
          <a:xfrm>
            <a:off x="9707107" y="1319904"/>
            <a:ext cx="2263831" cy="41707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36" y="1319904"/>
            <a:ext cx="3515763" cy="2494897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46"/>
    </mc:Choice>
    <mc:Fallback xmlns="">
      <p:transition spd="slow" advTm="57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dirty="0" smtClean="0"/>
              <a:t>Pavement</a:t>
            </a:r>
          </a:p>
          <a:p>
            <a:r>
              <a:rPr lang="en-US" dirty="0" smtClean="0"/>
              <a:t>Vehicles</a:t>
            </a:r>
          </a:p>
          <a:p>
            <a:r>
              <a:rPr lang="en-US" dirty="0" smtClean="0"/>
              <a:t>Fuel </a:t>
            </a:r>
          </a:p>
          <a:p>
            <a:r>
              <a:rPr lang="en-US" b="1" dirty="0"/>
              <a:t>Other</a:t>
            </a:r>
            <a:r>
              <a:rPr lang="en-US" dirty="0"/>
              <a:t> </a:t>
            </a:r>
            <a:r>
              <a:rPr lang="en-US" b="1" dirty="0" smtClean="0"/>
              <a:t>Infrastructure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3" y="85344"/>
            <a:ext cx="9250210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Other Infrastructure Study Listing (sample)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07038"/>
              </p:ext>
            </p:extLst>
          </p:nvPr>
        </p:nvGraphicFramePr>
        <p:xfrm>
          <a:off x="2381250" y="1626274"/>
          <a:ext cx="9288433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19"/>
                <a:gridCol w="703131"/>
                <a:gridCol w="69071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Chang and Kendall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cycle greenhouse gas assessment of infrastructure construction for California’s high-speed rail system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Huang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cycle assessment of Norwegian road tunnel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cycle assessment as a decision support tool for bridge procurement: environmental impact comparison among five bridge designs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Kendall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 Life-Cycle Assessment and Life-Cycle Cost Analysis Model for Concrete Bridge Deck Applications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Guerrieri</a:t>
                      </a:r>
                      <a:r>
                        <a:rPr lang="en-US" baseline="0" dirty="0" smtClean="0"/>
                        <a:t> et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Embedding “roadside equipment” in the environmental assessment of transportation system: the case of safety barriers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Dale et</a:t>
                      </a:r>
                      <a:r>
                        <a:rPr lang="en-US" baseline="0" dirty="0" smtClean="0"/>
                        <a:t> al.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Preliminary Comparative Life-Cycle Impacts of Streetlight Technology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0"/>
    </mc:Choice>
    <mc:Fallback xmlns="">
      <p:transition spd="slow" advTm="15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completing Module </a:t>
            </a:r>
            <a:r>
              <a:rPr lang="en-US" dirty="0">
                <a:latin typeface="Calibri" panose="020F0502020204030204" pitchFamily="34" charset="0"/>
              </a:rPr>
              <a:t>T</a:t>
            </a:r>
            <a:r>
              <a:rPr lang="en-US" dirty="0" smtClean="0"/>
              <a:t>1!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8489" y="1412586"/>
            <a:ext cx="10916478" cy="46834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A: ISO Compliant LCA Overview Modules</a:t>
            </a: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α</a:t>
            </a:r>
            <a:r>
              <a:rPr lang="en-US" smtClean="0"/>
              <a:t>: ISO Compliant LCA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B: Environmental Impact Categories Overview Modules</a:t>
            </a: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β</a:t>
            </a:r>
            <a:r>
              <a:rPr lang="en-US" smtClean="0"/>
              <a:t>: Environmental Impact Categories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G: General LCA Tools Overview Modules</a:t>
            </a:r>
          </a:p>
          <a:p>
            <a:pPr marL="0" indent="0">
              <a:spcAft>
                <a:spcPts val="1200"/>
              </a:spcAft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γ</a:t>
            </a:r>
            <a:r>
              <a:rPr lang="en-US" smtClean="0"/>
              <a:t>: General LCA Tools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T: Transportation-Related LCA Overview Modules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mtClean="0"/>
              <a:t>Group </a:t>
            </a:r>
            <a:r>
              <a:rPr lang="en-US" smtClean="0">
                <a:latin typeface="Calibri" panose="020F0502020204030204" pitchFamily="34" charset="0"/>
              </a:rPr>
              <a:t>τ</a:t>
            </a:r>
            <a:r>
              <a:rPr lang="en-US" smtClean="0"/>
              <a:t>: Transportation-Related LCA Detailed Modules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mtClean="0"/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Paving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929940" cy="46534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Butt, A. A. (2012). “Life Cycle Assessment of Asphalt Pavements including the Feedstock Energy and Asphalt Additives.” Royal Institute of Technology, Stockholm, Sweden.</a:t>
            </a:r>
          </a:p>
          <a:p>
            <a:r>
              <a:rPr lang="en-US" dirty="0" err="1"/>
              <a:t>Gschösser</a:t>
            </a:r>
            <a:r>
              <a:rPr lang="en-US" dirty="0"/>
              <a:t>, F., and </a:t>
            </a:r>
            <a:r>
              <a:rPr lang="en-US" dirty="0" err="1"/>
              <a:t>Wallbaum</a:t>
            </a:r>
            <a:r>
              <a:rPr lang="en-US" dirty="0"/>
              <a:t>, H. (2013). “Life Cycle Assessment of Representative Swiss Road Pavements for National Roads with an Accompanying Life Cycle Cost Analysis.” </a:t>
            </a:r>
            <a:r>
              <a:rPr lang="en-US" i="1" dirty="0"/>
              <a:t>Environmental Science &amp; Technology</a:t>
            </a:r>
            <a:r>
              <a:rPr lang="en-US" dirty="0"/>
              <a:t>, 130718092515005.</a:t>
            </a:r>
          </a:p>
          <a:p>
            <a:r>
              <a:rPr lang="en-US" dirty="0"/>
              <a:t>Horvath, A. (2003). “Life-Cycle Environmental and Economic Assessment of Using Recycled Materials for Asphalt Pavements.” </a:t>
            </a:r>
            <a:r>
              <a:rPr lang="en-US" i="1" dirty="0"/>
              <a:t>University of California</a:t>
            </a:r>
            <a:r>
              <a:rPr lang="en-US" dirty="0"/>
              <a:t>.</a:t>
            </a:r>
          </a:p>
          <a:p>
            <a:r>
              <a:rPr lang="en-US" dirty="0" err="1"/>
              <a:t>Kucukvar</a:t>
            </a:r>
            <a:r>
              <a:rPr lang="en-US" dirty="0"/>
              <a:t>, M., and </a:t>
            </a:r>
            <a:r>
              <a:rPr lang="en-US" dirty="0" err="1"/>
              <a:t>Tatari</a:t>
            </a:r>
            <a:r>
              <a:rPr lang="en-US" dirty="0"/>
              <a:t>, O. (2012). “Ecologically based hybrid life cycle analysis of continuously reinforced concrete and hot-mix asphalt pavements.” </a:t>
            </a:r>
            <a:r>
              <a:rPr lang="en-US" i="1" dirty="0"/>
              <a:t>Transportation Research Part D: Transport and Environment</a:t>
            </a:r>
            <a:r>
              <a:rPr lang="en-US" dirty="0"/>
              <a:t>, 17(1), 86–90.</a:t>
            </a:r>
          </a:p>
          <a:p>
            <a:r>
              <a:rPr lang="en-US" dirty="0" err="1"/>
              <a:t>Noshadravan</a:t>
            </a:r>
            <a:r>
              <a:rPr lang="en-US" dirty="0"/>
              <a:t>, A., </a:t>
            </a:r>
            <a:r>
              <a:rPr lang="en-US" dirty="0" err="1"/>
              <a:t>Wildnauer</a:t>
            </a:r>
            <a:r>
              <a:rPr lang="en-US" dirty="0"/>
              <a:t>, M., Gregory, J., and </a:t>
            </a:r>
            <a:r>
              <a:rPr lang="en-US" dirty="0" err="1"/>
              <a:t>Kirchain</a:t>
            </a:r>
            <a:r>
              <a:rPr lang="en-US" dirty="0"/>
              <a:t>, R. (2013). “Comparative pavement life cycle assessment with parameter uncertainty.” </a:t>
            </a:r>
            <a:r>
              <a:rPr lang="en-US" i="1" dirty="0"/>
              <a:t>Transportation Research Part D: Transport and Environment</a:t>
            </a:r>
            <a:r>
              <a:rPr lang="en-US" dirty="0"/>
              <a:t>, 25, 131–138.</a:t>
            </a:r>
          </a:p>
          <a:p>
            <a:r>
              <a:rPr lang="en-US" dirty="0" err="1"/>
              <a:t>Stripple</a:t>
            </a:r>
            <a:r>
              <a:rPr lang="en-US" dirty="0"/>
              <a:t>, H. (2001). “Life Cycle Assessment of Road: A Pilot Study for Inventory Analysis.” </a:t>
            </a:r>
            <a:r>
              <a:rPr lang="en-US" i="1" dirty="0"/>
              <a:t>Report No. B 1210 E</a:t>
            </a:r>
            <a:r>
              <a:rPr lang="en-US" dirty="0"/>
              <a:t>, IVL Swedish Environmental Research Institute, Gothenburg, Sweden.</a:t>
            </a:r>
          </a:p>
          <a:p>
            <a:r>
              <a:rPr lang="en-US" dirty="0" err="1"/>
              <a:t>Weiland</a:t>
            </a:r>
            <a:r>
              <a:rPr lang="en-US" dirty="0"/>
              <a:t>, C., and </a:t>
            </a:r>
            <a:r>
              <a:rPr lang="en-US" dirty="0" err="1"/>
              <a:t>Muench</a:t>
            </a:r>
            <a:r>
              <a:rPr lang="en-US" dirty="0"/>
              <a:t>. (2010). “Life Cycle </a:t>
            </a:r>
            <a:r>
              <a:rPr lang="en-US" dirty="0" err="1"/>
              <a:t>Asessment</a:t>
            </a:r>
            <a:r>
              <a:rPr lang="en-US" dirty="0"/>
              <a:t> of Cement Concrete Interstate Highway Rehabilitation and Replacement.pdf.” </a:t>
            </a:r>
            <a:r>
              <a:rPr lang="en-US" i="1" dirty="0"/>
              <a:t>WA-RD 744.4</a:t>
            </a:r>
            <a:r>
              <a:rPr lang="en-US" dirty="0"/>
              <a:t>, Washington State Department of Transportation.</a:t>
            </a:r>
          </a:p>
          <a:p>
            <a:r>
              <a:rPr lang="en-US" dirty="0"/>
              <a:t>Yu, B., and Lu, Q. (2012). “Life cycle assessment of pavement: Methodology and case study.” </a:t>
            </a:r>
            <a:r>
              <a:rPr lang="en-US" i="1" dirty="0"/>
              <a:t>Transportation Research Part D: Transport and Environment</a:t>
            </a:r>
            <a:r>
              <a:rPr lang="en-US" dirty="0"/>
              <a:t>, 17(5), 380–388.</a:t>
            </a:r>
          </a:p>
          <a:p>
            <a:r>
              <a:rPr lang="en-US" dirty="0"/>
              <a:t>Yu, B., and Lu, Q. (2014). “Estimation of albedo effect in pavement life cycle assessment.” </a:t>
            </a:r>
            <a:r>
              <a:rPr lang="en-US" i="1" dirty="0"/>
              <a:t>Journal of Cleaner Production</a:t>
            </a:r>
            <a:r>
              <a:rPr lang="en-US" dirty="0"/>
              <a:t>, 64, 306–309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161827"/>
            <a:ext cx="10929940" cy="47817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Bachmann, C., </a:t>
            </a:r>
            <a:r>
              <a:rPr lang="en-US" dirty="0" err="1"/>
              <a:t>Chingcuanco</a:t>
            </a:r>
            <a:r>
              <a:rPr lang="en-US" dirty="0"/>
              <a:t>, F., MacLean, H., and </a:t>
            </a:r>
            <a:r>
              <a:rPr lang="en-US" dirty="0" err="1"/>
              <a:t>Roorda</a:t>
            </a:r>
            <a:r>
              <a:rPr lang="en-US" dirty="0"/>
              <a:t>, M. J. (2014). “Life-Cycle Assessment of Diesel-Electric Hybrid and Conventional Diesel Trucks for Deliveries.” </a:t>
            </a:r>
            <a:r>
              <a:rPr lang="en-US" i="1" dirty="0"/>
              <a:t>Journal of Transportation Engineering</a:t>
            </a:r>
            <a:r>
              <a:rPr lang="en-US" dirty="0"/>
              <a:t>.</a:t>
            </a:r>
          </a:p>
          <a:p>
            <a:r>
              <a:rPr lang="en-US" dirty="0" err="1"/>
              <a:t>Bengtsson</a:t>
            </a:r>
            <a:r>
              <a:rPr lang="en-US" dirty="0"/>
              <a:t>, S., </a:t>
            </a:r>
            <a:r>
              <a:rPr lang="en-US" dirty="0" err="1"/>
              <a:t>Fridell</a:t>
            </a:r>
            <a:r>
              <a:rPr lang="en-US" dirty="0"/>
              <a:t>, E., and </a:t>
            </a:r>
            <a:r>
              <a:rPr lang="en-US" dirty="0" err="1"/>
              <a:t>Andersson</a:t>
            </a:r>
            <a:r>
              <a:rPr lang="en-US" dirty="0"/>
              <a:t>, K. (2012). “Environmental assessment of two pathways towards the use of biofuels in shipping.” </a:t>
            </a:r>
            <a:r>
              <a:rPr lang="en-US" i="1" dirty="0"/>
              <a:t>Energy Policy</a:t>
            </a:r>
            <a:r>
              <a:rPr lang="en-US" dirty="0"/>
              <a:t>, 44, 451–463.</a:t>
            </a:r>
          </a:p>
          <a:p>
            <a:r>
              <a:rPr lang="en-US" dirty="0"/>
              <a:t>Castro, M. B., </a:t>
            </a:r>
            <a:r>
              <a:rPr lang="en-US" dirty="0" err="1"/>
              <a:t>Remmerswaal</a:t>
            </a:r>
            <a:r>
              <a:rPr lang="en-US" dirty="0"/>
              <a:t>, J. A., and Reuter, M. A. (2003). “Life cycle impact assessment of the average passenger vehicle in the Netherlands.”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8(5), 297–304.</a:t>
            </a:r>
          </a:p>
          <a:p>
            <a:r>
              <a:rPr lang="en-US" dirty="0"/>
              <a:t>Chester, M., and Horvath, A. (2012). “High-speed rail with emerging automobiles and aircraft can reduce environmental impacts in California’s future.” </a:t>
            </a:r>
            <a:r>
              <a:rPr lang="en-US" i="1" dirty="0"/>
              <a:t>Environmental Research Letters</a:t>
            </a:r>
            <a:r>
              <a:rPr lang="en-US" dirty="0"/>
              <a:t>, 7(3), 034012.</a:t>
            </a:r>
          </a:p>
          <a:p>
            <a:r>
              <a:rPr lang="en-US" dirty="0" err="1"/>
              <a:t>Girardi</a:t>
            </a:r>
            <a:r>
              <a:rPr lang="en-US" dirty="0"/>
              <a:t>, P., </a:t>
            </a:r>
            <a:r>
              <a:rPr lang="en-US" dirty="0" err="1"/>
              <a:t>Gargiulo</a:t>
            </a:r>
            <a:r>
              <a:rPr lang="en-US" dirty="0"/>
              <a:t>, A., and </a:t>
            </a:r>
            <a:r>
              <a:rPr lang="en-US" dirty="0" err="1"/>
              <a:t>Brambilla</a:t>
            </a:r>
            <a:r>
              <a:rPr lang="en-US" dirty="0"/>
              <a:t>, P. C. (2015). “A comparative LCA of an electric vehicle and an internal combustion engine vehicle using the appropriate power mix: the Italian case study.”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20(8), 1127–1142.</a:t>
            </a:r>
          </a:p>
          <a:p>
            <a:r>
              <a:rPr lang="en-US" dirty="0"/>
              <a:t>Hawkins, T. R., Singh, B., </a:t>
            </a:r>
            <a:r>
              <a:rPr lang="en-US" dirty="0" err="1"/>
              <a:t>Majeau-Bettez</a:t>
            </a:r>
            <a:r>
              <a:rPr lang="en-US" dirty="0"/>
              <a:t>, G., and </a:t>
            </a:r>
            <a:r>
              <a:rPr lang="en-US" dirty="0" err="1"/>
              <a:t>Strømman</a:t>
            </a:r>
            <a:r>
              <a:rPr lang="en-US" dirty="0"/>
              <a:t>, A. H. (2013). “Comparative environmental life cycle assessment of conventional and electric vehicles.” </a:t>
            </a:r>
            <a:r>
              <a:rPr lang="en-US" i="1" dirty="0"/>
              <a:t>Journal of Industrial Ecology</a:t>
            </a:r>
            <a:r>
              <a:rPr lang="en-US" dirty="0"/>
              <a:t>, 17(1), 53–64.</a:t>
            </a:r>
          </a:p>
          <a:p>
            <a:r>
              <a:rPr lang="en-US" dirty="0"/>
              <a:t>Howe, S., </a:t>
            </a:r>
            <a:r>
              <a:rPr lang="en-US" dirty="0" err="1"/>
              <a:t>Kolios</a:t>
            </a:r>
            <a:r>
              <a:rPr lang="en-US" dirty="0"/>
              <a:t>, A. J., and Brennan, F. P. (2013). “Environmental life cycle assessment of commercial passenger jet airliners.” </a:t>
            </a:r>
            <a:r>
              <a:rPr lang="en-US" i="1" dirty="0"/>
              <a:t>Transportation Research Part D: Transport and Environment</a:t>
            </a:r>
            <a:r>
              <a:rPr lang="en-US" dirty="0"/>
              <a:t>, 19, 34–41.</a:t>
            </a:r>
          </a:p>
          <a:p>
            <a:r>
              <a:rPr lang="en-US" dirty="0"/>
              <a:t>Del </a:t>
            </a:r>
            <a:r>
              <a:rPr lang="en-US" dirty="0" err="1"/>
              <a:t>Pero</a:t>
            </a:r>
            <a:r>
              <a:rPr lang="en-US" dirty="0"/>
              <a:t>, F., </a:t>
            </a:r>
            <a:r>
              <a:rPr lang="en-US" dirty="0" err="1"/>
              <a:t>Delogu</a:t>
            </a:r>
            <a:r>
              <a:rPr lang="en-US" dirty="0"/>
              <a:t>, M., </a:t>
            </a:r>
            <a:r>
              <a:rPr lang="en-US" dirty="0" err="1"/>
              <a:t>Pierini</a:t>
            </a:r>
            <a:r>
              <a:rPr lang="en-US" dirty="0"/>
              <a:t>, M., and </a:t>
            </a:r>
            <a:r>
              <a:rPr lang="en-US" dirty="0" err="1"/>
              <a:t>Bonaffini</a:t>
            </a:r>
            <a:r>
              <a:rPr lang="en-US" dirty="0"/>
              <a:t>, D. (2015). “Life Cycle Assessment of a heavy metro train.” </a:t>
            </a:r>
            <a:r>
              <a:rPr lang="en-US" i="1" dirty="0"/>
              <a:t>Journal of Cleaner Production</a:t>
            </a:r>
            <a:r>
              <a:rPr lang="en-US" dirty="0"/>
              <a:t>, 87, 787–799.</a:t>
            </a:r>
          </a:p>
          <a:p>
            <a:r>
              <a:rPr lang="en-US" dirty="0" err="1"/>
              <a:t>Strazza</a:t>
            </a:r>
            <a:r>
              <a:rPr lang="en-US" dirty="0"/>
              <a:t>, C., Del </a:t>
            </a:r>
            <a:r>
              <a:rPr lang="en-US" dirty="0" err="1"/>
              <a:t>Borghi</a:t>
            </a:r>
            <a:r>
              <a:rPr lang="en-US" dirty="0"/>
              <a:t>, A., Gallo, M., </a:t>
            </a:r>
            <a:r>
              <a:rPr lang="en-US" dirty="0" err="1"/>
              <a:t>Manariti</a:t>
            </a:r>
            <a:r>
              <a:rPr lang="en-US" dirty="0"/>
              <a:t>, R., and </a:t>
            </a:r>
            <a:r>
              <a:rPr lang="en-US" dirty="0" err="1"/>
              <a:t>Missanelli</a:t>
            </a:r>
            <a:r>
              <a:rPr lang="en-US" dirty="0"/>
              <a:t>, E. (2015). “Investigation of green practices for paper use reduction onboard a cruise ship—a life cycle approach.”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</a:t>
            </a:r>
            <a:r>
              <a:rPr lang="en-US" dirty="0" smtClean="0"/>
              <a:t>20(7</a:t>
            </a:r>
            <a:r>
              <a:rPr lang="en-US" dirty="0"/>
              <a:t>), 982–993.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Fuels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161827"/>
            <a:ext cx="10929940" cy="47817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Bai, Y., Luo, L., and van der </a:t>
            </a:r>
            <a:r>
              <a:rPr lang="en-US" dirty="0" err="1"/>
              <a:t>Voet</a:t>
            </a:r>
            <a:r>
              <a:rPr lang="en-US" dirty="0"/>
              <a:t>, E. (2010). “Life cycle assessment of </a:t>
            </a:r>
            <a:r>
              <a:rPr lang="en-US" dirty="0" err="1"/>
              <a:t>switchgrass</a:t>
            </a:r>
            <a:r>
              <a:rPr lang="en-US" dirty="0"/>
              <a:t>-derived ethanol as transport fuel.”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15(5), 468–477.</a:t>
            </a:r>
          </a:p>
          <a:p>
            <a:r>
              <a:rPr lang="en-US" dirty="0" err="1"/>
              <a:t>Bengtsson</a:t>
            </a:r>
            <a:r>
              <a:rPr lang="en-US" dirty="0"/>
              <a:t>, S., </a:t>
            </a:r>
            <a:r>
              <a:rPr lang="en-US" dirty="0" err="1"/>
              <a:t>Andersson</a:t>
            </a:r>
            <a:r>
              <a:rPr lang="en-US" dirty="0"/>
              <a:t>, K., and </a:t>
            </a:r>
            <a:r>
              <a:rPr lang="en-US" dirty="0" err="1"/>
              <a:t>Fridell</a:t>
            </a:r>
            <a:r>
              <a:rPr lang="en-US" dirty="0"/>
              <a:t>, E. (2011). “Life cycle assessment of marine fuels-A comparative study of four fossil fuels for marine propulsion.” Chalmers University of Technology, Gothenburg, Sweden.</a:t>
            </a:r>
          </a:p>
          <a:p>
            <a:r>
              <a:rPr lang="en-US" dirty="0" err="1"/>
              <a:t>Halleux</a:t>
            </a:r>
            <a:r>
              <a:rPr lang="en-US" dirty="0"/>
              <a:t>, H., </a:t>
            </a:r>
            <a:r>
              <a:rPr lang="en-US" dirty="0" err="1"/>
              <a:t>Lassaux</a:t>
            </a:r>
            <a:r>
              <a:rPr lang="en-US" dirty="0"/>
              <a:t>, S., </a:t>
            </a:r>
            <a:r>
              <a:rPr lang="en-US" dirty="0" err="1"/>
              <a:t>Renzoni</a:t>
            </a:r>
            <a:r>
              <a:rPr lang="en-US" dirty="0"/>
              <a:t>, R., and </a:t>
            </a:r>
            <a:r>
              <a:rPr lang="en-US" dirty="0" err="1"/>
              <a:t>Germain</a:t>
            </a:r>
            <a:r>
              <a:rPr lang="en-US" dirty="0"/>
              <a:t>, A. (2008). “Comparative life cycle assessment of two biofuels ethanol from sugar beet and rapeseed methyl ester: With a preface by </a:t>
            </a:r>
            <a:r>
              <a:rPr lang="en-US" dirty="0" err="1"/>
              <a:t>JÖrg</a:t>
            </a:r>
            <a:r>
              <a:rPr lang="en-US" dirty="0"/>
              <a:t> </a:t>
            </a:r>
            <a:r>
              <a:rPr lang="en-US" dirty="0" err="1"/>
              <a:t>Schweinle</a:t>
            </a:r>
            <a:r>
              <a:rPr lang="en-US" dirty="0"/>
              <a:t>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13(3), 184–190.</a:t>
            </a:r>
          </a:p>
          <a:p>
            <a:r>
              <a:rPr lang="en-US" dirty="0" err="1"/>
              <a:t>Koroneos</a:t>
            </a:r>
            <a:r>
              <a:rPr lang="en-US" dirty="0"/>
              <a:t>, C. (2004). “Life cycle assessment of hydrogen fuel production processes.” </a:t>
            </a:r>
            <a:r>
              <a:rPr lang="en-US" i="1" dirty="0"/>
              <a:t>International Journal of Hydrogen Energy</a:t>
            </a:r>
            <a:r>
              <a:rPr lang="en-US" dirty="0"/>
              <a:t>, 29(14), 1443–1450.</a:t>
            </a:r>
          </a:p>
          <a:p>
            <a:r>
              <a:rPr lang="en-US" dirty="0" err="1"/>
              <a:t>Lardon</a:t>
            </a:r>
            <a:r>
              <a:rPr lang="en-US" dirty="0"/>
              <a:t>, L., </a:t>
            </a:r>
            <a:r>
              <a:rPr lang="en-US" dirty="0" err="1"/>
              <a:t>Hélias</a:t>
            </a:r>
            <a:r>
              <a:rPr lang="en-US" dirty="0"/>
              <a:t>, A., </a:t>
            </a:r>
            <a:r>
              <a:rPr lang="en-US" dirty="0" err="1"/>
              <a:t>Sialve</a:t>
            </a:r>
            <a:r>
              <a:rPr lang="en-US" dirty="0"/>
              <a:t>, B., </a:t>
            </a:r>
            <a:r>
              <a:rPr lang="en-US" dirty="0" err="1"/>
              <a:t>Steyer</a:t>
            </a:r>
            <a:r>
              <a:rPr lang="en-US" dirty="0"/>
              <a:t>, J.-P., and Bernard, O. (2009). “Life-cycle assessment of biodiesel production from microalgae.” </a:t>
            </a:r>
            <a:r>
              <a:rPr lang="en-US" i="1" dirty="0"/>
              <a:t>Environmental science &amp; technology</a:t>
            </a:r>
            <a:r>
              <a:rPr lang="en-US" dirty="0"/>
              <a:t>, 43(17), 6475–6481.</a:t>
            </a:r>
          </a:p>
          <a:p>
            <a:r>
              <a:rPr lang="en-US" dirty="0" err="1"/>
              <a:t>Passell</a:t>
            </a:r>
            <a:r>
              <a:rPr lang="en-US" dirty="0"/>
              <a:t>, H., Dhaliwal, H., Reno, M., Wu, B., Ben </a:t>
            </a:r>
            <a:r>
              <a:rPr lang="en-US" dirty="0" err="1"/>
              <a:t>Amotz</a:t>
            </a:r>
            <a:r>
              <a:rPr lang="en-US" dirty="0"/>
              <a:t>, A., </a:t>
            </a:r>
            <a:r>
              <a:rPr lang="en-US" dirty="0" err="1"/>
              <a:t>Ivry</a:t>
            </a:r>
            <a:r>
              <a:rPr lang="en-US" dirty="0"/>
              <a:t>, E., Gay, M., </a:t>
            </a:r>
            <a:r>
              <a:rPr lang="en-US" dirty="0" err="1"/>
              <a:t>Czartoski</a:t>
            </a:r>
            <a:r>
              <a:rPr lang="en-US" dirty="0"/>
              <a:t>, T., </a:t>
            </a:r>
            <a:r>
              <a:rPr lang="en-US" dirty="0" err="1"/>
              <a:t>Laurin</a:t>
            </a:r>
            <a:r>
              <a:rPr lang="en-US" dirty="0"/>
              <a:t>, L., and Ayer, N. (2013). “Algae biodiesel life cycle assessment using current commercial data.” </a:t>
            </a:r>
            <a:r>
              <a:rPr lang="en-US" i="1" dirty="0"/>
              <a:t>Journal of environmental management</a:t>
            </a:r>
            <a:r>
              <a:rPr lang="en-US" dirty="0"/>
              <a:t>, 129, 103–111.</a:t>
            </a:r>
          </a:p>
          <a:p>
            <a:r>
              <a:rPr lang="en-US" dirty="0" err="1"/>
              <a:t>Restianti</a:t>
            </a:r>
            <a:r>
              <a:rPr lang="en-US" dirty="0"/>
              <a:t>, Y. Y., and </a:t>
            </a:r>
            <a:r>
              <a:rPr lang="en-US" dirty="0" err="1"/>
              <a:t>Gheewala</a:t>
            </a:r>
            <a:r>
              <a:rPr lang="en-US" dirty="0"/>
              <a:t>, S. H. (2012). “Life cycle assessment of gasoline in Indonesia.”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17(4), 402–408.</a:t>
            </a:r>
          </a:p>
          <a:p>
            <a:r>
              <a:rPr lang="en-US" dirty="0"/>
              <a:t>Roy, P., and Dutta, A. (2013). “Life cycle assessment of ethanol derived from sawdust.” </a:t>
            </a:r>
            <a:r>
              <a:rPr lang="en-US" i="1" dirty="0" err="1"/>
              <a:t>Bioresource</a:t>
            </a:r>
            <a:r>
              <a:rPr lang="en-US" i="1" dirty="0"/>
              <a:t> Technology</a:t>
            </a:r>
            <a:r>
              <a:rPr lang="en-US" dirty="0"/>
              <a:t>, 150, 407–411.</a:t>
            </a:r>
          </a:p>
          <a:p>
            <a:r>
              <a:rPr lang="en-US" dirty="0"/>
              <a:t>Yang, Y., </a:t>
            </a:r>
            <a:r>
              <a:rPr lang="en-US" dirty="0" err="1"/>
              <a:t>Bae</a:t>
            </a:r>
            <a:r>
              <a:rPr lang="en-US" dirty="0"/>
              <a:t>, J., Kim, J., and </a:t>
            </a:r>
            <a:r>
              <a:rPr lang="en-US" dirty="0" err="1"/>
              <a:t>Suh</a:t>
            </a:r>
            <a:r>
              <a:rPr lang="en-US" dirty="0"/>
              <a:t>, S. (2012). “Replacing gasoline with corn ethanol results in significant environmental problem-shifting.” </a:t>
            </a:r>
            <a:r>
              <a:rPr lang="en-US" i="1" dirty="0"/>
              <a:t>Environmental science &amp; technology</a:t>
            </a:r>
            <a:r>
              <a:rPr lang="en-US" dirty="0"/>
              <a:t>, 46(7), 3671–3678.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161827"/>
            <a:ext cx="10929940" cy="37149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Chang, B., and Kendall, A. (2011). “Life cycle greenhouse gas assessment of infrastructure construction for California’s high-speed rail system.” </a:t>
            </a:r>
            <a:r>
              <a:rPr lang="en-US" i="1" dirty="0"/>
              <a:t>Transportation Research Part D: Transport and Environment</a:t>
            </a:r>
            <a:r>
              <a:rPr lang="en-US" dirty="0"/>
              <a:t>, 16(6), 429–434.</a:t>
            </a:r>
          </a:p>
          <a:p>
            <a:r>
              <a:rPr lang="en-US" dirty="0"/>
              <a:t>Dale, A. T., </a:t>
            </a:r>
            <a:r>
              <a:rPr lang="en-US" dirty="0" err="1"/>
              <a:t>Bilec</a:t>
            </a:r>
            <a:r>
              <a:rPr lang="en-US" dirty="0"/>
              <a:t>, M. M., Marriott, J., Hartley, D., </a:t>
            </a:r>
            <a:r>
              <a:rPr lang="en-US" dirty="0" err="1"/>
              <a:t>Jurgens</a:t>
            </a:r>
            <a:r>
              <a:rPr lang="en-US" dirty="0"/>
              <a:t>, C., and </a:t>
            </a:r>
            <a:r>
              <a:rPr lang="en-US" dirty="0" err="1"/>
              <a:t>Zatcoff</a:t>
            </a:r>
            <a:r>
              <a:rPr lang="en-US" dirty="0"/>
              <a:t>, E. (2011). “Preliminary comparative life-cycle impacts of streetlight technology.” </a:t>
            </a:r>
            <a:r>
              <a:rPr lang="en-US" i="1" dirty="0"/>
              <a:t>Journal of Infrastructure Systems</a:t>
            </a:r>
            <a:r>
              <a:rPr lang="en-US" dirty="0"/>
              <a:t>.</a:t>
            </a:r>
          </a:p>
          <a:p>
            <a:r>
              <a:rPr lang="en-US" dirty="0"/>
              <a:t>Du, G., Safi, M., </a:t>
            </a:r>
            <a:r>
              <a:rPr lang="en-US" dirty="0" err="1"/>
              <a:t>Pettersson</a:t>
            </a:r>
            <a:r>
              <a:rPr lang="en-US" dirty="0"/>
              <a:t>, L., and </a:t>
            </a:r>
            <a:r>
              <a:rPr lang="en-US" dirty="0" err="1"/>
              <a:t>Karoumi</a:t>
            </a:r>
            <a:r>
              <a:rPr lang="en-US" dirty="0"/>
              <a:t>, R. (2014). “Life cycle assessment as a decision support tool for bridge procurement: environmental impact comparison among five bridge designs.”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19(12), 1948–1964.</a:t>
            </a:r>
          </a:p>
          <a:p>
            <a:r>
              <a:rPr lang="en-US" dirty="0" err="1"/>
              <a:t>Guerrieri</a:t>
            </a:r>
            <a:r>
              <a:rPr lang="en-US" dirty="0"/>
              <a:t>, M., Lo </a:t>
            </a:r>
            <a:r>
              <a:rPr lang="en-US" dirty="0" err="1"/>
              <a:t>Casto</a:t>
            </a:r>
            <a:r>
              <a:rPr lang="en-US" dirty="0"/>
              <a:t>, B., </a:t>
            </a:r>
            <a:r>
              <a:rPr lang="en-US" dirty="0" err="1"/>
              <a:t>Peri</a:t>
            </a:r>
            <a:r>
              <a:rPr lang="en-US" dirty="0"/>
              <a:t>, G., and Rizzo, G. (2015). “Embedding ‘roadside equipment’ in the environmental assessment of transportation system: the case of safety barriers.” </a:t>
            </a:r>
            <a:r>
              <a:rPr lang="en-US" i="1" dirty="0"/>
              <a:t>International Journal of Energy and Environmental Engineering</a:t>
            </a:r>
            <a:r>
              <a:rPr lang="en-US" dirty="0"/>
              <a:t>, 6(2), 111–120.</a:t>
            </a:r>
          </a:p>
          <a:p>
            <a:r>
              <a:rPr lang="en-US" dirty="0"/>
              <a:t>Huang, L., </a:t>
            </a:r>
            <a:r>
              <a:rPr lang="en-US" dirty="0" err="1"/>
              <a:t>Bohne</a:t>
            </a:r>
            <a:r>
              <a:rPr lang="en-US" dirty="0"/>
              <a:t>, R. A., </a:t>
            </a:r>
            <a:r>
              <a:rPr lang="en-US" dirty="0" err="1"/>
              <a:t>Bruland</a:t>
            </a:r>
            <a:r>
              <a:rPr lang="en-US" dirty="0"/>
              <a:t>, A., </a:t>
            </a:r>
            <a:r>
              <a:rPr lang="en-US" dirty="0" err="1"/>
              <a:t>Jakobsen</a:t>
            </a:r>
            <a:r>
              <a:rPr lang="en-US" dirty="0"/>
              <a:t>, P. D., and </a:t>
            </a:r>
            <a:r>
              <a:rPr lang="en-US" dirty="0" err="1"/>
              <a:t>Lohne</a:t>
            </a:r>
            <a:r>
              <a:rPr lang="en-US" dirty="0"/>
              <a:t>, J. (2015). “Life cycle assessment of Norwegian road tunnel.” </a:t>
            </a:r>
            <a:r>
              <a:rPr lang="en-US" i="1" dirty="0"/>
              <a:t>The International Journal of Life Cycle Assessment</a:t>
            </a:r>
            <a:r>
              <a:rPr lang="en-US" dirty="0"/>
              <a:t>, 20(2), 174–184.</a:t>
            </a:r>
          </a:p>
          <a:p>
            <a:r>
              <a:rPr lang="en-US" dirty="0"/>
              <a:t>Kendall, A., </a:t>
            </a:r>
            <a:r>
              <a:rPr lang="en-US" dirty="0" err="1"/>
              <a:t>Keoleian</a:t>
            </a:r>
            <a:r>
              <a:rPr lang="en-US" dirty="0"/>
              <a:t>, G. A., and </a:t>
            </a:r>
            <a:r>
              <a:rPr lang="en-US" dirty="0" err="1"/>
              <a:t>Helfand</a:t>
            </a:r>
            <a:r>
              <a:rPr lang="en-US" dirty="0"/>
              <a:t>, G. E. (2008). “Integrated life-cycle assessment and life-cycle cost analysis model for concrete bridge deck applications.” </a:t>
            </a:r>
            <a:r>
              <a:rPr lang="en-US" i="1" dirty="0"/>
              <a:t>Journal of Infrastructure Systems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389392"/>
            <a:ext cx="1033272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Transportation LCA and Literature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n-US" sz="3200" cap="none" dirty="0">
                <a:latin typeface="Calibri" panose="020F0502020204030204" pitchFamily="34" charset="0"/>
              </a:rPr>
              <a:t>T</a:t>
            </a:r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n-US" cap="none" dirty="0">
                <a:latin typeface="Calibri" panose="020F0502020204030204" pitchFamily="34" charset="0"/>
              </a:rPr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2"/>
    </mc:Choice>
    <mc:Fallback xmlns="">
      <p:transition spd="slow" advTm="7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1599253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 LCA</a:t>
            </a:r>
            <a:br>
              <a:rPr lang="en-US" dirty="0" smtClean="0"/>
            </a:br>
            <a:r>
              <a:rPr lang="en-US" dirty="0" smtClean="0"/>
              <a:t>Common Topics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803850"/>
              </p:ext>
            </p:extLst>
          </p:nvPr>
        </p:nvGraphicFramePr>
        <p:xfrm>
          <a:off x="3084483" y="5326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88489" y="5416952"/>
            <a:ext cx="10058400" cy="534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*Not an exhaustive list of topics</a:t>
            </a:r>
            <a:endParaRPr lang="en-US" sz="2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n-US" cap="none" dirty="0">
                <a:latin typeface="Calibri" panose="020F0502020204030204" pitchFamily="34" charset="0"/>
              </a:rPr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13"/>
    </mc:Choice>
    <mc:Fallback xmlns="">
      <p:transition spd="slow" advTm="9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LCA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387736"/>
            <a:ext cx="11035031" cy="4568563"/>
          </a:xfrm>
        </p:spPr>
        <p:txBody>
          <a:bodyPr>
            <a:normAutofit/>
          </a:bodyPr>
          <a:lstStyle/>
          <a:p>
            <a:r>
              <a:rPr lang="en-US" dirty="0" smtClean="0"/>
              <a:t>Many transportation “life cycle assessments” are not truly LCAs by the ISO standard</a:t>
            </a:r>
          </a:p>
          <a:p>
            <a:pPr lvl="1"/>
            <a:r>
              <a:rPr lang="en-US" dirty="0" smtClean="0"/>
              <a:t>Many studies only inventory regulated emissions, greenhouse gases, and energy</a:t>
            </a:r>
          </a:p>
          <a:p>
            <a:pPr lvl="1"/>
            <a:r>
              <a:rPr lang="en-US" dirty="0" smtClean="0"/>
              <a:t>Sometimes reported as the quantities of emissions, sometimes as impact category indicators</a:t>
            </a:r>
          </a:p>
          <a:p>
            <a:pPr lvl="1"/>
            <a:r>
              <a:rPr lang="en-US" dirty="0" smtClean="0"/>
              <a:t>Why are these limited inventories and indicators common? </a:t>
            </a:r>
          </a:p>
          <a:p>
            <a:pPr lvl="2"/>
            <a:r>
              <a:rPr lang="en-US" sz="1600" dirty="0" smtClean="0"/>
              <a:t>Many database tools are focused on these types of emissions since some are mandated in regulations</a:t>
            </a:r>
          </a:p>
          <a:p>
            <a:pPr lvl="2"/>
            <a:r>
              <a:rPr lang="en-US" sz="1600" dirty="0" smtClean="0">
                <a:sym typeface="Wingdings" panose="05000000000000000000" pitchFamily="2" charset="2"/>
              </a:rPr>
              <a:t>Some of the impact categories have data sources that are more developed (such as: AP, SCP, ODP, GWP, Particulates)</a:t>
            </a:r>
            <a:endParaRPr lang="en-US" sz="1600" dirty="0" smtClean="0"/>
          </a:p>
          <a:p>
            <a:pPr lvl="1"/>
            <a:r>
              <a:rPr lang="en-US" b="1" dirty="0" smtClean="0"/>
              <a:t>This is </a:t>
            </a:r>
            <a:r>
              <a:rPr lang="en-US" b="1" u="sng" dirty="0" smtClean="0"/>
              <a:t>not</a:t>
            </a:r>
            <a:r>
              <a:rPr lang="en-US" b="1" dirty="0" smtClean="0"/>
              <a:t> to say that there aren’t transportation LCAs with full inventories</a:t>
            </a:r>
            <a:r>
              <a:rPr lang="en-US" b="1" dirty="0"/>
              <a:t> </a:t>
            </a:r>
            <a:r>
              <a:rPr lang="en-US" b="1" dirty="0" smtClean="0"/>
              <a:t>and impact category characterization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8086" y="4045354"/>
            <a:ext cx="1796392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(carbon dioxide)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048086" y="5304578"/>
            <a:ext cx="1796392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(methane)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048086" y="4674966"/>
            <a:ext cx="1796392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</a:t>
            </a:r>
          </a:p>
          <a:p>
            <a:pPr algn="ctr"/>
            <a:r>
              <a:rPr lang="en-US" sz="1600" dirty="0" smtClean="0"/>
              <a:t>(nitrous oxide)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691880" y="4045354"/>
            <a:ext cx="1898636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(sulfur dioxide)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5691880" y="5304578"/>
            <a:ext cx="1898636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</a:t>
            </a:r>
          </a:p>
          <a:p>
            <a:pPr algn="ctr"/>
            <a:r>
              <a:rPr lang="en-US" sz="1600" dirty="0" smtClean="0"/>
              <a:t>(carbon monoxide)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5691880" y="4674966"/>
            <a:ext cx="1898636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</a:t>
            </a:r>
            <a:r>
              <a:rPr lang="en-US" sz="1600" baseline="-25000" dirty="0" smtClean="0"/>
              <a:t>x</a:t>
            </a:r>
            <a:endParaRPr lang="en-US" sz="1600" dirty="0" smtClean="0"/>
          </a:p>
          <a:p>
            <a:pPr algn="ctr"/>
            <a:r>
              <a:rPr lang="en-US" sz="1600" dirty="0" smtClean="0"/>
              <a:t>(nitrogen oxides)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7681929" y="4045354"/>
            <a:ext cx="1898636" cy="54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VOCs</a:t>
            </a:r>
          </a:p>
          <a:p>
            <a:pPr algn="ctr"/>
            <a:r>
              <a:rPr lang="en-US" sz="1600" dirty="0" smtClean="0"/>
              <a:t>(volatile organics)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7681929" y="4674967"/>
            <a:ext cx="1898636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PM</a:t>
            </a:r>
          </a:p>
          <a:p>
            <a:pPr algn="ctr"/>
            <a:r>
              <a:rPr lang="en-US" sz="1600" dirty="0" smtClean="0"/>
              <a:t>(particulate matter)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7681929" y="5304579"/>
            <a:ext cx="1898636" cy="54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Pb</a:t>
            </a:r>
            <a:r>
              <a:rPr lang="en-US" sz="1600" dirty="0" smtClean="0"/>
              <a:t> (lead) </a:t>
            </a:r>
          </a:p>
          <a:p>
            <a:pPr algn="ctr"/>
            <a:r>
              <a:rPr lang="en-US" sz="1600" dirty="0" smtClean="0"/>
              <a:t>(less common)</a:t>
            </a:r>
            <a:endParaRPr lang="en-US" sz="1600" dirty="0"/>
          </a:p>
        </p:txBody>
      </p:sp>
      <p:sp>
        <p:nvSpPr>
          <p:cNvPr id="17" name="Right Brace 16"/>
          <p:cNvSpPr/>
          <p:nvPr/>
        </p:nvSpPr>
        <p:spPr>
          <a:xfrm>
            <a:off x="2728731" y="3889094"/>
            <a:ext cx="509286" cy="20787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ket 17"/>
          <p:cNvSpPr/>
          <p:nvPr/>
        </p:nvSpPr>
        <p:spPr>
          <a:xfrm>
            <a:off x="917089" y="3889094"/>
            <a:ext cx="225911" cy="2078780"/>
          </a:xfrm>
          <a:prstGeom prst="leftBracket">
            <a:avLst>
              <a:gd name="adj" fmla="val 167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9417854" y="3889094"/>
            <a:ext cx="509286" cy="20787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ket 19"/>
          <p:cNvSpPr/>
          <p:nvPr/>
        </p:nvSpPr>
        <p:spPr>
          <a:xfrm>
            <a:off x="5586912" y="3889094"/>
            <a:ext cx="225911" cy="2078780"/>
          </a:xfrm>
          <a:prstGeom prst="leftBracket">
            <a:avLst>
              <a:gd name="adj" fmla="val 167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60075" y="4466819"/>
            <a:ext cx="1370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Greenhouse Gases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27140" y="4605318"/>
            <a:ext cx="137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Regulated Emissions</a:t>
            </a:r>
            <a:endParaRPr lang="en-US" dirty="0"/>
          </a:p>
        </p:txBody>
      </p:sp>
      <p:pic>
        <p:nvPicPr>
          <p:cNvPr id="26" name="Audio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n-US" cap="none" dirty="0">
                <a:latin typeface="Calibri" panose="020F0502020204030204" pitchFamily="34" charset="0"/>
              </a:rPr>
              <a:t>T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Date Placeholder 5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77"/>
    </mc:Choice>
    <mc:Fallback xmlns="">
      <p:transition spd="slow" advTm="113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07495" y="1158240"/>
            <a:ext cx="9425178" cy="4831080"/>
          </a:xfrm>
        </p:spPr>
        <p:txBody>
          <a:bodyPr/>
          <a:lstStyle/>
          <a:p>
            <a:r>
              <a:rPr lang="en-US" dirty="0" smtClean="0"/>
              <a:t>Considerations include</a:t>
            </a:r>
          </a:p>
          <a:p>
            <a:pPr lvl="1"/>
            <a:r>
              <a:rPr lang="en-US" dirty="0" smtClean="0"/>
              <a:t>Raw materials (aggregate, binders, etc.)</a:t>
            </a:r>
          </a:p>
          <a:p>
            <a:pPr lvl="1"/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Pavement-vehicle interaction (for roads)</a:t>
            </a:r>
          </a:p>
          <a:p>
            <a:pPr lvl="1"/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Removed material</a:t>
            </a:r>
          </a:p>
          <a:p>
            <a:r>
              <a:rPr lang="en-US" dirty="0" smtClean="0"/>
              <a:t>Some relevant software</a:t>
            </a:r>
          </a:p>
          <a:p>
            <a:pPr lvl="1"/>
            <a:r>
              <a:rPr lang="en-US" dirty="0" smtClean="0"/>
              <a:t>The Pavement Life-Cycle Assessment Tool for Environmental and Economic Effects (</a:t>
            </a:r>
            <a:r>
              <a:rPr lang="en-US" dirty="0" err="1" smtClean="0"/>
              <a:t>PaLATE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Athena Impact Estimator for Highways</a:t>
            </a:r>
          </a:p>
          <a:p>
            <a:pPr lvl="1"/>
            <a:r>
              <a:rPr lang="en-US" dirty="0" smtClean="0"/>
              <a:t>ECORCE </a:t>
            </a:r>
            <a:r>
              <a:rPr lang="en-US" dirty="0"/>
              <a:t>(French acronym for ECO-comparator applied to Road Construction and </a:t>
            </a:r>
            <a:r>
              <a:rPr lang="en-US" dirty="0" smtClean="0"/>
              <a:t>Maintenance)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b="1" dirty="0" smtClean="0"/>
              <a:t>Pavement</a:t>
            </a:r>
          </a:p>
          <a:p>
            <a:r>
              <a:rPr lang="en-US" dirty="0" smtClean="0"/>
              <a:t>Vehicles</a:t>
            </a:r>
          </a:p>
          <a:p>
            <a:r>
              <a:rPr lang="en-US" dirty="0" smtClean="0"/>
              <a:t>Fuel </a:t>
            </a:r>
          </a:p>
          <a:p>
            <a:r>
              <a:rPr lang="en-US" dirty="0" smtClean="0"/>
              <a:t>Other Infrastructure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4" y="85344"/>
            <a:ext cx="7201186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Pavement</a:t>
            </a:r>
            <a:endParaRPr lang="en-US" sz="4800" dirty="0"/>
          </a:p>
        </p:txBody>
      </p:sp>
      <p:pic>
        <p:nvPicPr>
          <p:cNvPr id="2050" name="Picture 2" descr="http://transportation.ky.gov/Maintenance/PublishingImages/pavement-mar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336703"/>
            <a:ext cx="2924843" cy="29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92690" y="6471390"/>
            <a:ext cx="19704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Asphalt: transportation.ky.gov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4987552" y="6471390"/>
            <a:ext cx="17155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Concrete: www.sddot.com</a:t>
            </a:r>
            <a:endParaRPr lang="en-US" sz="11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8"/>
          <a:stretch/>
        </p:blipFill>
        <p:spPr>
          <a:xfrm>
            <a:off x="3461540" y="4546872"/>
            <a:ext cx="7401958" cy="1821003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85"/>
    </mc:Choice>
    <mc:Fallback>
      <p:transition spd="slow" advTm="84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b="1" dirty="0" smtClean="0"/>
              <a:t>Pavement</a:t>
            </a:r>
          </a:p>
          <a:p>
            <a:r>
              <a:rPr lang="en-US" dirty="0" smtClean="0"/>
              <a:t>Vehicles</a:t>
            </a:r>
          </a:p>
          <a:p>
            <a:r>
              <a:rPr lang="en-US" dirty="0" smtClean="0"/>
              <a:t>Fuel </a:t>
            </a:r>
          </a:p>
          <a:p>
            <a:r>
              <a:rPr lang="en-US" dirty="0" smtClean="0"/>
              <a:t>Other Infrastructure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4" y="85344"/>
            <a:ext cx="8780942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Pavement Study Listing (Sample)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88103"/>
              </p:ext>
            </p:extLst>
          </p:nvPr>
        </p:nvGraphicFramePr>
        <p:xfrm>
          <a:off x="3165764" y="908664"/>
          <a:ext cx="8666018" cy="539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665018"/>
                <a:gridCol w="640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0"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Weiland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Muench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indent="0"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Cycle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Cement Concrete Interstate Highway Rehabilitation and Replacement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err="1" smtClean="0"/>
                        <a:t>Anastasiou</a:t>
                      </a:r>
                      <a:r>
                        <a:rPr lang="en-US" sz="1800" dirty="0" smtClean="0"/>
                        <a:t> et al.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Comparative life cycle assessment of concrete road pavements using industrial by-products as alternative materials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5888" indent="0"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8738" indent="0" algn="l" defTabSz="914400" rtl="0" eaLnBrk="1" fontAlgn="b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4300" indent="0" algn="l" fontAlgn="b">
                        <a:lnSpc>
                          <a:spcPct val="9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cycle assessment of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asphalt pavements including the feedstock energy and asphalt additives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Horvath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Life-Cycle Environmental and Economic Assessment of Using Recycled Materials for Asphalt Pavements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Yu and Lu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Estimation of albedo effect in pavement life cycle assessment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err="1" smtClean="0"/>
                        <a:t>Stripple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Life Cycle</a:t>
                      </a:r>
                      <a:r>
                        <a:rPr lang="en-US" sz="1800" baseline="0" dirty="0" smtClean="0"/>
                        <a:t> Assessment of Road: A Pilot Study for Inventory Analysis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Yu</a:t>
                      </a:r>
                      <a:r>
                        <a:rPr lang="en-US" sz="1800" baseline="0" dirty="0" smtClean="0"/>
                        <a:t> and Lu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Life cycle assessment of pavement: Methodology and case study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err="1" smtClean="0"/>
                        <a:t>Noshadravan</a:t>
                      </a:r>
                      <a:r>
                        <a:rPr lang="en-US" sz="1800" dirty="0" smtClean="0"/>
                        <a:t> et al.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Comparative pavement life cycle assessment with parameter uncertainty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err="1" smtClean="0"/>
                        <a:t>Gschösser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err="1" smtClean="0"/>
                        <a:t>Willbaum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Life Cycle Assessment of Representative Swiss Road Pavements for National Roads with an Accompanying Life Cycle Cost Analysis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err="1" smtClean="0"/>
                        <a:t>Kucukvar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err="1" smtClean="0"/>
                        <a:t>Tatari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dirty="0" smtClean="0"/>
                        <a:t>Ecologically based hybrid life cycle analysis of continuously reinforced concrete and hot-mix asphalt pavements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Left Brace 12"/>
          <p:cNvSpPr/>
          <p:nvPr/>
        </p:nvSpPr>
        <p:spPr>
          <a:xfrm>
            <a:off x="2399674" y="1320094"/>
            <a:ext cx="676033" cy="1011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688576" y="1594930"/>
            <a:ext cx="103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Concrete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2399674" y="2419350"/>
            <a:ext cx="676033" cy="9406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758147" y="2704994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Asphalt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2408196" y="3447604"/>
            <a:ext cx="676033" cy="27817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888792" y="465381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1"/>
    </mc:Choice>
    <mc:Fallback xmlns="">
      <p:transition spd="slow" advTm="34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07495" y="1158240"/>
            <a:ext cx="9113450" cy="4972396"/>
          </a:xfrm>
        </p:spPr>
        <p:txBody>
          <a:bodyPr/>
          <a:lstStyle/>
          <a:p>
            <a:r>
              <a:rPr lang="en-US" dirty="0" smtClean="0"/>
              <a:t>Considerations include</a:t>
            </a:r>
          </a:p>
          <a:p>
            <a:pPr lvl="1"/>
            <a:r>
              <a:rPr lang="en-US" dirty="0" smtClean="0"/>
              <a:t>Vehicle production/manufacture</a:t>
            </a:r>
          </a:p>
          <a:p>
            <a:pPr lvl="1"/>
            <a:r>
              <a:rPr lang="en-US" dirty="0" smtClean="0"/>
              <a:t>Fuel type and efficiency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mission controls</a:t>
            </a:r>
          </a:p>
          <a:p>
            <a:pPr lvl="1"/>
            <a:r>
              <a:rPr lang="en-US" dirty="0" smtClean="0"/>
              <a:t>Driving conditions</a:t>
            </a:r>
          </a:p>
          <a:p>
            <a:pPr lvl="1"/>
            <a:r>
              <a:rPr lang="en-US" dirty="0" smtClean="0"/>
              <a:t>Brake and tire wear</a:t>
            </a:r>
          </a:p>
          <a:p>
            <a:pPr lvl="1"/>
            <a:r>
              <a:rPr lang="en-US" dirty="0" smtClean="0"/>
              <a:t>Repairs and fluid changes</a:t>
            </a:r>
          </a:p>
          <a:p>
            <a:pPr lvl="1"/>
            <a:r>
              <a:rPr lang="en-US" dirty="0" smtClean="0"/>
              <a:t>Recycling at end-of-life</a:t>
            </a:r>
          </a:p>
          <a:p>
            <a:r>
              <a:rPr lang="en-US" dirty="0" smtClean="0"/>
              <a:t>Relevant software</a:t>
            </a:r>
          </a:p>
          <a:p>
            <a:pPr lvl="1"/>
            <a:r>
              <a:rPr lang="en-US" dirty="0"/>
              <a:t>The Greenhouse Gas, Regulated Emissions, and Energy Use in Transportation Model (GREET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dirty="0" smtClean="0"/>
              <a:t>Pavement</a:t>
            </a:r>
          </a:p>
          <a:p>
            <a:r>
              <a:rPr lang="en-US" b="1" dirty="0" smtClean="0"/>
              <a:t>Vehicles</a:t>
            </a:r>
          </a:p>
          <a:p>
            <a:r>
              <a:rPr lang="en-US" dirty="0" smtClean="0"/>
              <a:t>Fuel </a:t>
            </a:r>
          </a:p>
          <a:p>
            <a:r>
              <a:rPr lang="en-US" dirty="0"/>
              <a:t>Other Infrastructure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4" y="85344"/>
            <a:ext cx="7201186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Vehicles</a:t>
            </a:r>
            <a:endParaRPr lang="en-US" sz="4800" dirty="0"/>
          </a:p>
        </p:txBody>
      </p:sp>
      <p:pic>
        <p:nvPicPr>
          <p:cNvPr id="6146" name="Picture 2" descr="http://mediad.publicbroadcasting.net/p/nhpr/files/201506/generic_car_ph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26" y="401615"/>
            <a:ext cx="5176719" cy="34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29529" y="6493120"/>
            <a:ext cx="57422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</a:rPr>
              <a:t>Car: nhpr.org        Bus: pngimg.com     Train: freightcenter.com     Ferry: seattletimes.com</a:t>
            </a:r>
            <a:endParaRPr lang="en-US" sz="11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10" y="4696691"/>
            <a:ext cx="2201941" cy="1535832"/>
          </a:xfrm>
          <a:prstGeom prst="rect">
            <a:avLst/>
          </a:prstGeom>
        </p:spPr>
      </p:pic>
      <p:pic>
        <p:nvPicPr>
          <p:cNvPr id="6148" name="Picture 4" descr="http://www.freightcenter.com/images2/lp_hdr_tra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86" y="4966857"/>
            <a:ext cx="3035459" cy="9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80" y="4845443"/>
            <a:ext cx="2862242" cy="1238328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04"/>
    </mc:Choice>
    <mc:Fallback xmlns="">
      <p:transition spd="slow" advTm="93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4592" y="636597"/>
            <a:ext cx="1493520" cy="22860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3113" y="2922597"/>
            <a:ext cx="1493520" cy="3379124"/>
          </a:xfrm>
        </p:spPr>
        <p:txBody>
          <a:bodyPr/>
          <a:lstStyle/>
          <a:p>
            <a:r>
              <a:rPr lang="en-US" dirty="0" smtClean="0"/>
              <a:t>Pavement</a:t>
            </a:r>
          </a:p>
          <a:p>
            <a:r>
              <a:rPr lang="en-US" b="1" dirty="0" smtClean="0"/>
              <a:t>Vehicles</a:t>
            </a:r>
          </a:p>
          <a:p>
            <a:r>
              <a:rPr lang="en-US" dirty="0" smtClean="0"/>
              <a:t>Fuel </a:t>
            </a:r>
          </a:p>
          <a:p>
            <a:r>
              <a:rPr lang="en-US" dirty="0"/>
              <a:t>Other Infrastructure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07494" y="85344"/>
            <a:ext cx="8780942" cy="890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Vehicle Study Listing (Sample)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2321"/>
              </p:ext>
            </p:extLst>
          </p:nvPr>
        </p:nvGraphicFramePr>
        <p:xfrm>
          <a:off x="3238500" y="982844"/>
          <a:ext cx="8422985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800100"/>
                <a:gridCol w="6079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Author(s)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Hawkins et al.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Comparative Environmental Life Cycle Assessment of Conventional and Electric Vehicles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Castro et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Cycle Impact Assessment of the Average Passenger Vehicle in the Netherlands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Girardi</a:t>
                      </a:r>
                      <a:r>
                        <a:rPr lang="en-US" sz="1800" baseline="0" dirty="0" smtClean="0"/>
                        <a:t> et al.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comparative LCA of an electric vehicle and an internal combustion engine vehicle using the appropriate power mix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Bachmann et al.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Life-cycle assessment of diesel-electric hybrid and conventional diesel trucks for deliveries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Bengtsson</a:t>
                      </a:r>
                      <a:r>
                        <a:rPr lang="en-US" sz="1800" dirty="0" smtClean="0"/>
                        <a:t> et al.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Environmental assessment of two pathways towards the use of biofuels in shipping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Strazza</a:t>
                      </a:r>
                      <a:r>
                        <a:rPr lang="en-US" sz="1800" dirty="0" smtClean="0"/>
                        <a:t> et al.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Investigation of green practices for paper use reduction onboard a cruise ship—a life cycle approach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Chester and Horvath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High-speed rail with emerging automobiles and aircraft can reduce environmental impacts in California's future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Howe et al.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life cycle assessment of commercial passenger jet airliners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et al.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cycle assessment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 heavy metro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3" name="Left Brace 12"/>
          <p:cNvSpPr/>
          <p:nvPr/>
        </p:nvSpPr>
        <p:spPr>
          <a:xfrm>
            <a:off x="2416994" y="1322820"/>
            <a:ext cx="676033" cy="171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40005" y="1995201"/>
            <a:ext cx="58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2416994" y="3089269"/>
            <a:ext cx="676033" cy="540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851399" y="3174761"/>
            <a:ext cx="774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Trucks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2425516" y="3798875"/>
            <a:ext cx="676033" cy="12303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803493" y="4229371"/>
            <a:ext cx="8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Vessels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2434040" y="5081557"/>
            <a:ext cx="676033" cy="1397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874301" y="5595815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07495" y="6459785"/>
            <a:ext cx="6841305" cy="365125"/>
          </a:xfrm>
        </p:spPr>
        <p:txBody>
          <a:bodyPr/>
          <a:lstStyle/>
          <a:p>
            <a:r>
              <a:rPr lang="en-US" dirty="0" smtClean="0"/>
              <a:t>LCA Module T1</a:t>
            </a:r>
            <a:endParaRPr lang="en-US" dirty="0"/>
          </a:p>
        </p:txBody>
      </p:sp>
      <p:sp>
        <p:nvSpPr>
          <p:cNvPr id="23" name="Date Placeholder 5"/>
          <p:cNvSpPr>
            <a:spLocks noGrp="1"/>
          </p:cNvSpPr>
          <p:nvPr>
            <p:ph type="dt" sz="half" idx="10"/>
          </p:nvPr>
        </p:nvSpPr>
        <p:spPr>
          <a:xfrm>
            <a:off x="199607" y="6459785"/>
            <a:ext cx="1485208" cy="365125"/>
          </a:xfrm>
        </p:spPr>
        <p:txBody>
          <a:bodyPr/>
          <a:lstStyle/>
          <a:p>
            <a:r>
              <a:rPr lang="en-US" dirty="0" smtClean="0"/>
              <a:t>12/2015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9"/>
    </mc:Choice>
    <mc:Fallback xmlns="">
      <p:transition spd="slow" advTm="28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6658</TotalTime>
  <Words>2658</Words>
  <Application>Microsoft Office PowerPoint</Application>
  <PresentationFormat>Widescreen</PresentationFormat>
  <Paragraphs>365</Paragraphs>
  <Slides>18</Slides>
  <Notes>11</Notes>
  <HiddenSlides>0</HiddenSlides>
  <MMClips>14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Wingdings</vt:lpstr>
      <vt:lpstr>Retrospect</vt:lpstr>
      <vt:lpstr>Welcome to the Life Cycle Assessment (LCA) Learning Module Series</vt:lpstr>
      <vt:lpstr>LCA Module Series Groups</vt:lpstr>
      <vt:lpstr>Introduction to Transportation LCA and Literature Review</vt:lpstr>
      <vt:lpstr>Transportation LCA Common Topics</vt:lpstr>
      <vt:lpstr>Transportation LCA</vt:lpstr>
      <vt:lpstr>Topics</vt:lpstr>
      <vt:lpstr>Topics</vt:lpstr>
      <vt:lpstr>Topics</vt:lpstr>
      <vt:lpstr>Topics</vt:lpstr>
      <vt:lpstr>Topics</vt:lpstr>
      <vt:lpstr>Topics</vt:lpstr>
      <vt:lpstr>Topics</vt:lpstr>
      <vt:lpstr>Topics</vt:lpstr>
      <vt:lpstr>Thank you for completing Module T1!</vt:lpstr>
      <vt:lpstr>References for Paving</vt:lpstr>
      <vt:lpstr>References for Vehicles</vt:lpstr>
      <vt:lpstr>References for Fuels</vt:lpstr>
      <vt:lpstr>References for Infrastructure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Quinn Langfitt</cp:lastModifiedBy>
  <cp:revision>318</cp:revision>
  <dcterms:created xsi:type="dcterms:W3CDTF">2014-11-14T22:25:32Z</dcterms:created>
  <dcterms:modified xsi:type="dcterms:W3CDTF">2015-12-04T01:14:56Z</dcterms:modified>
</cp:coreProperties>
</file>