
<file path=[Content_Types].xml><?xml version="1.0" encoding="utf-8"?>
<Types xmlns="http://schemas.openxmlformats.org/package/2006/content-types">
  <Default Extension="png" ContentType="image/png"/>
  <Default Extension="tmp" ContentType="image/pn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367" r:id="rId2"/>
    <p:sldId id="368" r:id="rId3"/>
    <p:sldId id="327" r:id="rId4"/>
    <p:sldId id="350" r:id="rId5"/>
    <p:sldId id="351" r:id="rId6"/>
    <p:sldId id="356" r:id="rId7"/>
    <p:sldId id="354" r:id="rId8"/>
    <p:sldId id="353" r:id="rId9"/>
    <p:sldId id="355" r:id="rId10"/>
    <p:sldId id="357" r:id="rId11"/>
    <p:sldId id="358" r:id="rId12"/>
    <p:sldId id="359" r:id="rId13"/>
    <p:sldId id="360" r:id="rId14"/>
    <p:sldId id="333" r:id="rId15"/>
    <p:sldId id="334" r:id="rId16"/>
    <p:sldId id="362" r:id="rId17"/>
    <p:sldId id="363" r:id="rId18"/>
    <p:sldId id="364" r:id="rId19"/>
    <p:sldId id="365" r:id="rId20"/>
    <p:sldId id="366" r:id="rId21"/>
    <p:sldId id="335" r:id="rId22"/>
    <p:sldId id="341" r:id="rId23"/>
  </p:sldIdLst>
  <p:sldSz cx="12192000" cy="6858000"/>
  <p:notesSz cx="6858000" cy="9144000"/>
  <p:custShowLst>
    <p:custShow name="Wrong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nn Langfitt" initials="QL" lastIdx="21" clrIdx="0">
    <p:extLst>
      <p:ext uri="{19B8F6BF-5375-455C-9EA6-DF929625EA0E}">
        <p15:presenceInfo xmlns:p15="http://schemas.microsoft.com/office/powerpoint/2012/main" userId="fd30b36df98d15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A28"/>
    <a:srgbClr val="C1DF87"/>
    <a:srgbClr val="DAC0A6"/>
    <a:srgbClr val="8D5E30"/>
    <a:srgbClr val="996633"/>
    <a:srgbClr val="A9B1BC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8" autoAdjust="0"/>
    <p:restoredTop sz="91872" autoAdjust="0"/>
  </p:normalViewPr>
  <p:slideViewPr>
    <p:cSldViewPr snapToGrid="0">
      <p:cViewPr varScale="1">
        <p:scale>
          <a:sx n="92" d="100"/>
          <a:sy n="92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EB65-7773-4AE4-A4AD-FDBFD823D46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8908-2088-48AB-8E5E-AF12DB12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18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2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6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41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9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76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4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5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4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41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50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86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8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8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97280" y="1624405"/>
            <a:ext cx="10115203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465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655" y="286603"/>
            <a:ext cx="11413863" cy="5877837"/>
          </a:xfrm>
          <a:prstGeom prst="rect">
            <a:avLst/>
          </a:prstGeom>
          <a:noFill/>
          <a:ln w="3175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180714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flipH="1">
            <a:off x="1807163" y="0"/>
            <a:ext cx="1074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5" y="594359"/>
            <a:ext cx="1672814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93" y="2980510"/>
            <a:ext cx="178037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image" Target="../media/image10.tmp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hyperlink" Target="http://ws680.nist.gov/Bees/(A(4ubm1T460QEkAAAAMjU5ZTE5ZWQtMDdjYi00MGQ4LTg0ZmEtMDdlMDcxMzE2ZTNi_9ts_swDRiNXys35ijImESZHHUw1))/Default.aspx" TargetMode="Externa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1.png"/><Relationship Id="rId5" Type="http://schemas.openxmlformats.org/officeDocument/2006/relationships/image" Target="../media/image18.tmp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1.png"/><Relationship Id="rId5" Type="http://schemas.openxmlformats.org/officeDocument/2006/relationships/image" Target="../media/image18.tmp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image" Target="../media/image20.png"/><Relationship Id="rId5" Type="http://schemas.openxmlformats.org/officeDocument/2006/relationships/image" Target="../media/image19.tmp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6" Type="http://schemas.openxmlformats.org/officeDocument/2006/relationships/image" Target="../media/image22.png"/><Relationship Id="rId5" Type="http://schemas.openxmlformats.org/officeDocument/2006/relationships/image" Target="../media/image21.tmp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hyperlink" Target="http://birdscom.nist.gov/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hyperlink" Target="https://www.energycodes.gov/adoption/states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4.tmp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.png"/><Relationship Id="rId5" Type="http://schemas.openxmlformats.org/officeDocument/2006/relationships/image" Target="../media/image9.tmp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67867"/>
            <a:ext cx="11938000" cy="2171700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Welcome to the Life Cycle Assessment (LCA) Learning Module Series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9238"/>
            <a:ext cx="121920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Acknowledgements:</a:t>
            </a:r>
          </a:p>
          <a:p>
            <a:pPr algn="ctr"/>
            <a:r>
              <a:rPr lang="en-US" dirty="0" err="1" smtClean="0"/>
              <a:t>CEST</a:t>
            </a:r>
            <a:r>
              <a:rPr lang="en-US" cap="none" dirty="0" err="1" smtClean="0"/>
              <a:t>i</a:t>
            </a:r>
            <a:r>
              <a:rPr lang="en-US" dirty="0" err="1" smtClean="0"/>
              <a:t>CC</a:t>
            </a:r>
            <a:r>
              <a:rPr lang="en-US" dirty="0" smtClean="0"/>
              <a:t>	Washington State University     Fulbright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63700" y="2700338"/>
            <a:ext cx="914400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Liv Haselbach	Quinn Langfitt</a:t>
            </a:r>
          </a:p>
          <a:p>
            <a:endParaRPr lang="en-US" sz="32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93357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current modules email </a:t>
            </a:r>
            <a:r>
              <a:rPr lang="en-US" dirty="0"/>
              <a:t>h</a:t>
            </a:r>
            <a:r>
              <a:rPr lang="en-US" dirty="0" smtClean="0"/>
              <a:t>aselbach@wsu.edu or visit cem.uaf.edu/</a:t>
            </a:r>
            <a:r>
              <a:rPr lang="en-US" dirty="0" err="1" smtClean="0"/>
              <a:t>CESTiCC</a:t>
            </a:r>
            <a:r>
              <a:rPr lang="en-US" dirty="0" smtClean="0"/>
              <a:t>  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3" y="365761"/>
            <a:ext cx="11081145" cy="955379"/>
          </a:xfrm>
        </p:spPr>
        <p:txBody>
          <a:bodyPr>
            <a:normAutofit/>
          </a:bodyPr>
          <a:lstStyle/>
          <a:p>
            <a:r>
              <a:rPr lang="en-US" dirty="0" smtClean="0"/>
              <a:t>BIRDS (Step 4)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19793" y="4530080"/>
            <a:ext cx="3005466" cy="1643853"/>
          </a:xfrm>
        </p:spPr>
        <p:txBody>
          <a:bodyPr>
            <a:normAutofit/>
          </a:bodyPr>
          <a:lstStyle/>
          <a:p>
            <a:r>
              <a:rPr lang="en-US" dirty="0" smtClean="0"/>
              <a:t>Indictor unit</a:t>
            </a:r>
          </a:p>
          <a:p>
            <a:pPr lvl="1"/>
            <a:r>
              <a:rPr lang="en-US" sz="2000" dirty="0" smtClean="0"/>
              <a:t>kg eq substance</a:t>
            </a:r>
          </a:p>
          <a:p>
            <a:pPr lvl="1"/>
            <a:r>
              <a:rPr lang="en-US" sz="2000" dirty="0" smtClean="0"/>
              <a:t>kg eq substance/ft</a:t>
            </a:r>
            <a:r>
              <a:rPr lang="en-US" sz="2000" baseline="30000" dirty="0" smtClean="0"/>
              <a:t>2</a:t>
            </a:r>
          </a:p>
          <a:p>
            <a:pPr lvl="1"/>
            <a:r>
              <a:rPr lang="en-US" sz="2000" dirty="0" smtClean="0"/>
              <a:t>change in each</a:t>
            </a:r>
            <a:endParaRPr lang="en-US" sz="20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977" y="1321140"/>
            <a:ext cx="9572023" cy="2893037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1290080" y="2699738"/>
            <a:ext cx="499557" cy="373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643988" y="3760900"/>
            <a:ext cx="0" cy="586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2"/>
          <p:cNvSpPr txBox="1">
            <a:spLocks/>
          </p:cNvSpPr>
          <p:nvPr/>
        </p:nvSpPr>
        <p:spPr>
          <a:xfrm>
            <a:off x="4159007" y="4463303"/>
            <a:ext cx="5914921" cy="164385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Choose one dimension as comparison basis</a:t>
            </a:r>
          </a:p>
          <a:p>
            <a:pPr lvl="1"/>
            <a:r>
              <a:rPr lang="en-US" sz="2000" dirty="0" smtClean="0"/>
              <a:t>Building location</a:t>
            </a:r>
          </a:p>
          <a:p>
            <a:pPr lvl="1"/>
            <a:r>
              <a:rPr lang="en-US" sz="2000" dirty="0" smtClean="0"/>
              <a:t>Building energy standard</a:t>
            </a:r>
          </a:p>
          <a:p>
            <a:pPr lvl="1"/>
            <a:r>
              <a:rPr lang="en-US" sz="2000" dirty="0" smtClean="0"/>
              <a:t>Study period</a:t>
            </a:r>
          </a:p>
          <a:p>
            <a:pPr lvl="1"/>
            <a:r>
              <a:rPr lang="en-US" sz="2000" dirty="0" smtClean="0"/>
              <a:t>Impact category weighting scheme</a:t>
            </a:r>
          </a:p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86733" y="3760900"/>
            <a:ext cx="0" cy="691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120745" y="3760900"/>
            <a:ext cx="0" cy="739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12"/>
          <p:cNvSpPr txBox="1">
            <a:spLocks/>
          </p:cNvSpPr>
          <p:nvPr/>
        </p:nvSpPr>
        <p:spPr>
          <a:xfrm>
            <a:off x="1044783" y="4463303"/>
            <a:ext cx="3005466" cy="16438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Choose type of results</a:t>
            </a:r>
          </a:p>
          <a:p>
            <a:pPr lvl="1"/>
            <a:r>
              <a:rPr lang="en-US" sz="2000" smtClean="0"/>
              <a:t>Life-cycle cost</a:t>
            </a:r>
          </a:p>
          <a:p>
            <a:pPr lvl="1"/>
            <a:r>
              <a:rPr lang="en-US" sz="2000" smtClean="0"/>
              <a:t>Operating energy</a:t>
            </a:r>
          </a:p>
          <a:p>
            <a:pPr lvl="1"/>
            <a:r>
              <a:rPr lang="en-US" sz="2000" smtClean="0"/>
              <a:t>Environmental impact</a:t>
            </a:r>
          </a:p>
          <a:p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1212483" y="5029200"/>
            <a:ext cx="217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ket 27"/>
          <p:cNvSpPr/>
          <p:nvPr/>
        </p:nvSpPr>
        <p:spPr>
          <a:xfrm>
            <a:off x="11430000" y="5029200"/>
            <a:ext cx="311150" cy="70658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1"/>
          </p:cNvCxnSpPr>
          <p:nvPr/>
        </p:nvCxnSpPr>
        <p:spPr>
          <a:xfrm flipH="1">
            <a:off x="11099800" y="5735782"/>
            <a:ext cx="33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1523633" y="5397500"/>
            <a:ext cx="217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75"/>
    </mc:Choice>
    <mc:Fallback xmlns="">
      <p:transition spd="slow" advTm="70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45" y="365761"/>
            <a:ext cx="11081145" cy="2734296"/>
          </a:xfrm>
        </p:spPr>
        <p:txBody>
          <a:bodyPr>
            <a:normAutofit/>
          </a:bodyPr>
          <a:lstStyle/>
          <a:p>
            <a:r>
              <a:rPr lang="en-US" dirty="0" smtClean="0"/>
              <a:t>BIRDS Results</a:t>
            </a:r>
            <a:br>
              <a:rPr lang="en-US" dirty="0" smtClean="0"/>
            </a:br>
            <a:r>
              <a:rPr lang="en-US" dirty="0" smtClean="0"/>
              <a:t>Study Period</a:t>
            </a:r>
            <a:br>
              <a:rPr lang="en-US" dirty="0" smtClean="0"/>
            </a:br>
            <a:r>
              <a:rPr lang="en-US" dirty="0" smtClean="0"/>
              <a:t>Global Warming</a:t>
            </a:r>
            <a:br>
              <a:rPr lang="en-US" dirty="0" smtClean="0"/>
            </a:br>
            <a:r>
              <a:rPr lang="en-US" dirty="0" smtClean="0"/>
              <a:t>kg CO2-eq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364" y="387044"/>
            <a:ext cx="6754436" cy="5708956"/>
          </a:xfrm>
          <a:prstGeom prst="rect">
            <a:avLst/>
          </a:prstGeom>
        </p:spPr>
      </p:pic>
      <p:sp>
        <p:nvSpPr>
          <p:cNvPr id="14" name="Content Placeholder 12"/>
          <p:cNvSpPr>
            <a:spLocks noGrp="1"/>
          </p:cNvSpPr>
          <p:nvPr>
            <p:ph idx="1"/>
          </p:nvPr>
        </p:nvSpPr>
        <p:spPr>
          <a:xfrm>
            <a:off x="452418" y="3579354"/>
            <a:ext cx="4527946" cy="2537929"/>
          </a:xfrm>
        </p:spPr>
        <p:txBody>
          <a:bodyPr>
            <a:normAutofit/>
          </a:bodyPr>
          <a:lstStyle/>
          <a:p>
            <a:r>
              <a:rPr lang="en-US" dirty="0" smtClean="0"/>
              <a:t>Shows total impact (not yearly)</a:t>
            </a:r>
          </a:p>
          <a:p>
            <a:r>
              <a:rPr lang="en-US" dirty="0" smtClean="0"/>
              <a:t>Divide by study period for yearly impact</a:t>
            </a:r>
          </a:p>
          <a:p>
            <a:r>
              <a:rPr lang="en-US" dirty="0" smtClean="0"/>
              <a:t>Shows only selected unit on chart</a:t>
            </a:r>
          </a:p>
          <a:p>
            <a:pPr lvl="1"/>
            <a:r>
              <a:rPr lang="en-US" dirty="0" smtClean="0"/>
              <a:t>All units in table below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51"/>
    </mc:Choice>
    <mc:Fallback xmlns="">
      <p:transition spd="slow" advTm="50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45" y="365761"/>
            <a:ext cx="11081145" cy="2734296"/>
          </a:xfrm>
        </p:spPr>
        <p:txBody>
          <a:bodyPr>
            <a:normAutofit/>
          </a:bodyPr>
          <a:lstStyle/>
          <a:p>
            <a:r>
              <a:rPr lang="en-US" dirty="0" smtClean="0"/>
              <a:t>BIRDS Results</a:t>
            </a:r>
            <a:br>
              <a:rPr lang="en-US" dirty="0" smtClean="0"/>
            </a:br>
            <a:r>
              <a:rPr lang="en-US" dirty="0" smtClean="0"/>
              <a:t>Locations</a:t>
            </a:r>
            <a:br>
              <a:rPr lang="en-US" dirty="0" smtClean="0"/>
            </a:br>
            <a:r>
              <a:rPr lang="en-US" dirty="0" smtClean="0"/>
              <a:t>All (Weighted)</a:t>
            </a:r>
            <a:br>
              <a:rPr lang="en-US" dirty="0" smtClean="0"/>
            </a:br>
            <a:r>
              <a:rPr lang="en-US" dirty="0" err="1" smtClean="0"/>
              <a:t>Env</a:t>
            </a:r>
            <a:r>
              <a:rPr lang="en-US" dirty="0" smtClean="0"/>
              <a:t>. Impact Score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011" y="403861"/>
            <a:ext cx="6879189" cy="562490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39"/>
    </mc:Choice>
    <mc:Fallback xmlns="">
      <p:transition spd="slow" advTm="43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45" y="365761"/>
            <a:ext cx="11081145" cy="2734296"/>
          </a:xfrm>
        </p:spPr>
        <p:txBody>
          <a:bodyPr>
            <a:normAutofit/>
          </a:bodyPr>
          <a:lstStyle/>
          <a:p>
            <a:r>
              <a:rPr lang="en-US" dirty="0" smtClean="0"/>
              <a:t>BIRDS Results</a:t>
            </a:r>
            <a:br>
              <a:rPr lang="en-US" dirty="0" smtClean="0"/>
            </a:br>
            <a:r>
              <a:rPr lang="en-US" dirty="0" smtClean="0"/>
              <a:t>Energy Edition</a:t>
            </a:r>
            <a:br>
              <a:rPr lang="en-US" dirty="0" smtClean="0"/>
            </a:br>
            <a:r>
              <a:rPr lang="en-US" dirty="0" smtClean="0"/>
              <a:t>Smog</a:t>
            </a:r>
            <a:br>
              <a:rPr lang="en-US" dirty="0" smtClean="0"/>
            </a:br>
            <a:r>
              <a:rPr lang="en-US" dirty="0" smtClean="0"/>
              <a:t>kg O</a:t>
            </a:r>
            <a:r>
              <a:rPr lang="en-US" baseline="-25000" dirty="0" smtClean="0"/>
              <a:t>3</a:t>
            </a:r>
            <a:r>
              <a:rPr lang="en-US" dirty="0" smtClean="0"/>
              <a:t>-eq/ft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5700" y="365761"/>
            <a:ext cx="6801680" cy="571289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7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1"/>
    </mc:Choice>
    <mc:Fallback xmlns="">
      <p:transition spd="slow" advTm="21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3" y="365761"/>
            <a:ext cx="11081145" cy="121407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</a:t>
            </a:r>
            <a:r>
              <a:rPr lang="en-US" dirty="0"/>
              <a:t>uilding for </a:t>
            </a:r>
            <a:r>
              <a:rPr lang="en-US" b="1" dirty="0" smtClean="0"/>
              <a:t>E</a:t>
            </a:r>
            <a:r>
              <a:rPr lang="en-US" dirty="0" smtClean="0"/>
              <a:t>nvironmental and</a:t>
            </a:r>
            <a:r>
              <a:rPr lang="en-US" dirty="0"/>
              <a:t> </a:t>
            </a:r>
            <a:r>
              <a:rPr lang="en-US" b="1" dirty="0"/>
              <a:t>E</a:t>
            </a:r>
            <a:r>
              <a:rPr lang="en-US" dirty="0"/>
              <a:t>conomic </a:t>
            </a:r>
            <a:r>
              <a:rPr lang="en-US" b="1" dirty="0" smtClean="0"/>
              <a:t>S</a:t>
            </a:r>
            <a:r>
              <a:rPr lang="en-US" dirty="0" smtClean="0"/>
              <a:t>ustainability (BEES)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66973" y="1801651"/>
            <a:ext cx="10545509" cy="4294349"/>
          </a:xfrm>
        </p:spPr>
        <p:txBody>
          <a:bodyPr>
            <a:normAutofit/>
          </a:bodyPr>
          <a:lstStyle/>
          <a:p>
            <a:r>
              <a:rPr lang="en-US" dirty="0" smtClean="0"/>
              <a:t>Predecessor to BIRDS</a:t>
            </a:r>
          </a:p>
          <a:p>
            <a:r>
              <a:rPr lang="en-US" dirty="0" smtClean="0"/>
              <a:t>For environmental and economic </a:t>
            </a:r>
            <a:br>
              <a:rPr lang="en-US" dirty="0" smtClean="0"/>
            </a:br>
            <a:r>
              <a:rPr lang="en-US" dirty="0" smtClean="0"/>
              <a:t>analysis of building products</a:t>
            </a:r>
          </a:p>
          <a:p>
            <a:r>
              <a:rPr lang="en-US" dirty="0" smtClean="0"/>
              <a:t>Online-based tool </a:t>
            </a:r>
          </a:p>
          <a:p>
            <a:r>
              <a:rPr lang="en-US" dirty="0" smtClean="0"/>
              <a:t>Produced by NIST in the US</a:t>
            </a:r>
          </a:p>
          <a:p>
            <a:r>
              <a:rPr lang="en-US" dirty="0" smtClean="0"/>
              <a:t>Analyze individual building products (rather than whole building)</a:t>
            </a:r>
          </a:p>
          <a:p>
            <a:r>
              <a:rPr lang="en-US" dirty="0" smtClean="0"/>
              <a:t>Nearly </a:t>
            </a:r>
            <a:r>
              <a:rPr lang="en-US" dirty="0"/>
              <a:t>200 products included</a:t>
            </a:r>
          </a:p>
          <a:p>
            <a:pPr lvl="1"/>
            <a:r>
              <a:rPr lang="en-US" dirty="0"/>
              <a:t>Concrete, roofing, insulation, water distribution piping, cleaning materials, </a:t>
            </a:r>
            <a:r>
              <a:rPr lang="en-US" dirty="0" smtClean="0"/>
              <a:t>paving, more</a:t>
            </a:r>
          </a:p>
          <a:p>
            <a:r>
              <a:rPr lang="en-US" dirty="0" smtClean="0"/>
              <a:t>Simple to use</a:t>
            </a:r>
          </a:p>
          <a:p>
            <a:pPr lvl="1"/>
            <a:r>
              <a:rPr lang="en-US" dirty="0" smtClean="0"/>
              <a:t>Most data and processes set, just choose weighting scheme, product(s) of interest, and transport distance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055" y="1697405"/>
            <a:ext cx="6137206" cy="1557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04956" y="3252435"/>
            <a:ext cx="1956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Link to BEES online</a:t>
            </a:r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98"/>
    </mc:Choice>
    <mc:Fallback xmlns="">
      <p:transition spd="slow" advTm="52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1629154"/>
          </a:xfrm>
        </p:spPr>
        <p:txBody>
          <a:bodyPr>
            <a:normAutofit/>
          </a:bodyPr>
          <a:lstStyle/>
          <a:p>
            <a:r>
              <a:rPr lang="en-US" dirty="0" smtClean="0"/>
              <a:t>BEES Analysis</a:t>
            </a:r>
            <a:br>
              <a:rPr lang="en-US" dirty="0" smtClean="0"/>
            </a:b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801" y="402882"/>
            <a:ext cx="7269494" cy="5672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462365" y="955963"/>
            <a:ext cx="3580199" cy="5077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65961" y="1018309"/>
            <a:ext cx="3405340" cy="15724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65961" y="2717872"/>
            <a:ext cx="3405340" cy="3315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30"/>
    </mc:Choice>
    <mc:Fallback xmlns="">
      <p:transition spd="slow" advTm="21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943" y="275846"/>
            <a:ext cx="7451882" cy="8859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Weighting Scheme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97" y="1412193"/>
            <a:ext cx="7283828" cy="441444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9" y="386305"/>
            <a:ext cx="3780493" cy="571147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669" y="5590309"/>
            <a:ext cx="2885986" cy="5074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48"/>
    </mc:Choice>
    <mc:Fallback xmlns="">
      <p:transition spd="slow" advTm="34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5846"/>
            <a:ext cx="10099189" cy="885981"/>
          </a:xfrm>
        </p:spPr>
        <p:txBody>
          <a:bodyPr/>
          <a:lstStyle/>
          <a:p>
            <a:r>
              <a:rPr lang="en-US" dirty="0" smtClean="0"/>
              <a:t>Performance weights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" b="68065"/>
          <a:stretch/>
        </p:blipFill>
        <p:spPr>
          <a:xfrm>
            <a:off x="5532409" y="1984583"/>
            <a:ext cx="5953160" cy="24540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12"/>
          <p:cNvSpPr txBox="1">
            <a:spLocks/>
          </p:cNvSpPr>
          <p:nvPr/>
        </p:nvSpPr>
        <p:spPr>
          <a:xfrm>
            <a:off x="777812" y="1161828"/>
            <a:ext cx="4137088" cy="52425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BEES can output a “score” in addition to impact category indicators</a:t>
            </a:r>
          </a:p>
          <a:p>
            <a:r>
              <a:rPr lang="en-US" dirty="0" smtClean="0"/>
              <a:t>This weights importance of environment and economics in scores</a:t>
            </a:r>
          </a:p>
          <a:p>
            <a:r>
              <a:rPr lang="en-US" dirty="0" smtClean="0"/>
              <a:t>For environmental analysis alone, enter 100</a:t>
            </a:r>
          </a:p>
          <a:p>
            <a:r>
              <a:rPr lang="en-US" dirty="0" smtClean="0"/>
              <a:t>Discount rate deals with time value of money (does not affect environmental)</a:t>
            </a:r>
          </a:p>
          <a:p>
            <a:pPr lvl="1"/>
            <a:r>
              <a:rPr lang="en-US" dirty="0" smtClean="0"/>
              <a:t>1 dollar invested today might be worth 2 dollars in 10 years</a:t>
            </a:r>
          </a:p>
          <a:p>
            <a:pPr lvl="1"/>
            <a:endParaRPr lang="en-US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457700" y="2571750"/>
            <a:ext cx="131445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14900" y="3553743"/>
            <a:ext cx="857250" cy="446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10"/>
    </mc:Choice>
    <mc:Fallback xmlns="">
      <p:transition spd="slow" advTm="43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5846"/>
            <a:ext cx="10099189" cy="885981"/>
          </a:xfrm>
        </p:spPr>
        <p:txBody>
          <a:bodyPr/>
          <a:lstStyle/>
          <a:p>
            <a:r>
              <a:rPr lang="en-US" dirty="0" smtClean="0"/>
              <a:t>Element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4"/>
          <a:stretch/>
        </p:blipFill>
        <p:spPr>
          <a:xfrm>
            <a:off x="5985164" y="890980"/>
            <a:ext cx="5730308" cy="5031838"/>
          </a:xfrm>
          <a:prstGeom prst="rect">
            <a:avLst/>
          </a:prstGeom>
        </p:spPr>
      </p:pic>
      <p:sp>
        <p:nvSpPr>
          <p:cNvPr id="9" name="Content Placeholder 12"/>
          <p:cNvSpPr txBox="1">
            <a:spLocks/>
          </p:cNvSpPr>
          <p:nvPr/>
        </p:nvSpPr>
        <p:spPr>
          <a:xfrm>
            <a:off x="777812" y="1161828"/>
            <a:ext cx="3634862" cy="524257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Major group elements include</a:t>
            </a:r>
          </a:p>
          <a:p>
            <a:pPr lvl="1"/>
            <a:r>
              <a:rPr lang="en-US" dirty="0" smtClean="0"/>
              <a:t>Building Maintenance</a:t>
            </a:r>
          </a:p>
          <a:p>
            <a:pPr lvl="1"/>
            <a:r>
              <a:rPr lang="en-US" dirty="0" smtClean="0"/>
              <a:t>Building Repair &amp; Remodeling</a:t>
            </a:r>
          </a:p>
          <a:p>
            <a:pPr lvl="1"/>
            <a:r>
              <a:rPr lang="en-US" dirty="0" smtClean="0"/>
              <a:t>Building </a:t>
            </a:r>
            <a:r>
              <a:rPr lang="en-US" dirty="0" err="1" smtClean="0"/>
              <a:t>Sitework</a:t>
            </a:r>
            <a:endParaRPr lang="en-US" dirty="0" smtClean="0"/>
          </a:p>
          <a:p>
            <a:pPr lvl="1"/>
            <a:r>
              <a:rPr lang="en-US" dirty="0" smtClean="0"/>
              <a:t>Domestic Water Distribution</a:t>
            </a:r>
          </a:p>
          <a:p>
            <a:pPr lvl="1"/>
            <a:r>
              <a:rPr lang="en-US" dirty="0" smtClean="0"/>
              <a:t>Equipment &amp; Furnishings</a:t>
            </a:r>
          </a:p>
          <a:p>
            <a:pPr lvl="1"/>
            <a:r>
              <a:rPr lang="en-US" dirty="0" smtClean="0"/>
              <a:t>Interiors</a:t>
            </a:r>
          </a:p>
          <a:p>
            <a:pPr lvl="1"/>
            <a:r>
              <a:rPr lang="en-US" dirty="0" smtClean="0"/>
              <a:t>Sanitary Waste</a:t>
            </a:r>
          </a:p>
          <a:p>
            <a:pPr lvl="1"/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Shell</a:t>
            </a:r>
          </a:p>
          <a:p>
            <a:pPr lvl="1"/>
            <a:r>
              <a:rPr lang="en-US" dirty="0" smtClean="0"/>
              <a:t>Substructure</a:t>
            </a:r>
          </a:p>
          <a:p>
            <a:endParaRPr lang="en-US" dirty="0" smtClean="0"/>
          </a:p>
          <a:p>
            <a:r>
              <a:rPr lang="en-US" dirty="0" smtClean="0"/>
              <a:t>All products in one list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38500" y="4438650"/>
            <a:ext cx="2914650" cy="100965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79"/>
    </mc:Choice>
    <mc:Fallback xmlns="">
      <p:transition spd="slow" advTm="42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5846"/>
            <a:ext cx="10099189" cy="885981"/>
          </a:xfrm>
        </p:spPr>
        <p:txBody>
          <a:bodyPr/>
          <a:lstStyle/>
          <a:p>
            <a:r>
              <a:rPr lang="en-US" dirty="0" smtClean="0"/>
              <a:t>Product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026026" y="1242376"/>
            <a:ext cx="1957855" cy="646331"/>
          </a:xfrm>
          <a:prstGeom prst="rect">
            <a:avLst/>
          </a:prstGeom>
          <a:noFill/>
          <a:ln>
            <a:solidFill>
              <a:srgbClr val="739A2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Inventory results by life cycle stage</a:t>
            </a:r>
            <a:endParaRPr lang="en-US" dirty="0"/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b="2831"/>
          <a:stretch/>
        </p:blipFill>
        <p:spPr>
          <a:xfrm>
            <a:off x="585355" y="1161828"/>
            <a:ext cx="7581900" cy="482955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traight Arrow Connector 15"/>
          <p:cNvCxnSpPr>
            <a:stCxn id="8" idx="1"/>
          </p:cNvCxnSpPr>
          <p:nvPr/>
        </p:nvCxnSpPr>
        <p:spPr>
          <a:xfrm flipH="1" flipV="1">
            <a:off x="5714998" y="1565541"/>
            <a:ext cx="331102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54628" y="5298473"/>
            <a:ext cx="1957855" cy="646331"/>
          </a:xfrm>
          <a:prstGeom prst="rect">
            <a:avLst/>
          </a:prstGeom>
          <a:noFill/>
          <a:ln>
            <a:solidFill>
              <a:srgbClr val="739A2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Only appears after clicking compute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252855" y="5787895"/>
            <a:ext cx="20017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030" y="2623229"/>
            <a:ext cx="1738437" cy="323171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76"/>
    </mc:Choice>
    <mc:Fallback xmlns="">
      <p:transition spd="slow" advTm="7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 Module Series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n-US" dirty="0"/>
              <a:t> </a:t>
            </a:r>
            <a:r>
              <a:rPr lang="el-GR" cap="none" dirty="0">
                <a:latin typeface="Calibri" panose="020F0502020204030204" pitchFamily="34" charset="0"/>
              </a:rPr>
              <a:t>α</a:t>
            </a:r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5846"/>
            <a:ext cx="10099189" cy="885981"/>
          </a:xfrm>
        </p:spPr>
        <p:txBody>
          <a:bodyPr/>
          <a:lstStyle/>
          <a:p>
            <a:r>
              <a:rPr lang="en-US" dirty="0" smtClean="0"/>
              <a:t>Output Type Selection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832638"/>
            <a:ext cx="4594127" cy="31152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168" y="1832638"/>
            <a:ext cx="3066168" cy="4152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2650" y="1240178"/>
            <a:ext cx="3071106" cy="1208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401" y="5061620"/>
            <a:ext cx="4166944" cy="923544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3179618" y="1844598"/>
            <a:ext cx="2203032" cy="358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911600" y="2673695"/>
            <a:ext cx="4612569" cy="446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216400" y="3119828"/>
            <a:ext cx="43077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057650" y="3714750"/>
            <a:ext cx="2312634" cy="146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7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69"/>
    </mc:Choice>
    <mc:Fallback xmlns="">
      <p:transition spd="slow" advTm="3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BEES Output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50" y="1161827"/>
            <a:ext cx="5471937" cy="4957927"/>
          </a:xfrm>
          <a:prstGeom prst="rect">
            <a:avLst/>
          </a:prstGeom>
        </p:spPr>
      </p:pic>
      <p:pic>
        <p:nvPicPr>
          <p:cNvPr id="2050" name="Picture 2" descr="http://ws680.nist.gov/Bees/(A(1JbcSiZ30AEkAAAANGFhMzE4M2YtZmUyMS00ZDcxLWI2YjgtMjdkZjQ4NGEyYzBhmyCUqXtPUWO-vRGZZU9Mplgjh8E1))/NevronChart.axd?InstanceGuid=3e5754c8-7115-465e-95ac-b7f20abcd8e0&amp;SnapshotGuid=1294b4ad-033d-4129-ab61-9181ba89ba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07" y="2513638"/>
            <a:ext cx="5369986" cy="357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1487" y="1222780"/>
            <a:ext cx="1815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life cycle stage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9428" y="1836165"/>
            <a:ext cx="229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environmental flow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18860" y="1407446"/>
            <a:ext cx="73152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885969" y="2171700"/>
            <a:ext cx="0" cy="354638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24"/>
    </mc:Choice>
    <mc:Fallback xmlns="">
      <p:transition spd="slow" advTm="38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completing Module </a:t>
            </a:r>
            <a:r>
              <a:rPr lang="el-GR" dirty="0" smtClean="0">
                <a:latin typeface="Calibri" panose="020F0502020204030204" pitchFamily="34" charset="0"/>
              </a:rPr>
              <a:t>γ</a:t>
            </a:r>
            <a:r>
              <a:rPr lang="en-US" dirty="0" smtClean="0"/>
              <a:t>2!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22</a:t>
            </a:fld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206857"/>
            <a:ext cx="10896599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LCA Software Tutorial (BIRDS, BEES)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Module </a:t>
            </a:r>
            <a:r>
              <a:rPr lang="el-GR" sz="3200" cap="none" dirty="0" smtClean="0">
                <a:latin typeface="Calibri" panose="020F0502020204030204" pitchFamily="34" charset="0"/>
              </a:rPr>
              <a:t>γ</a:t>
            </a:r>
            <a:r>
              <a:rPr lang="en-US" sz="3200" cap="none" dirty="0">
                <a:latin typeface="Calibri" panose="020F0502020204030204" pitchFamily="34" charset="0"/>
              </a:rPr>
              <a:t>2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3</a:t>
            </a:fld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2"/>
    </mc:Choice>
    <mc:Fallback xmlns="">
      <p:transition spd="slow" advTm="8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3" y="365761"/>
            <a:ext cx="11081145" cy="121407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uilding </a:t>
            </a:r>
            <a:r>
              <a:rPr lang="en-US" b="1" dirty="0" smtClean="0"/>
              <a:t>I</a:t>
            </a:r>
            <a:r>
              <a:rPr lang="en-US" dirty="0" smtClean="0"/>
              <a:t>ndustry </a:t>
            </a:r>
            <a:r>
              <a:rPr lang="en-US" b="1" dirty="0" smtClean="0"/>
              <a:t>R</a:t>
            </a:r>
            <a:r>
              <a:rPr lang="en-US" dirty="0" smtClean="0"/>
              <a:t>eporting and </a:t>
            </a:r>
            <a:r>
              <a:rPr lang="en-US" b="1" dirty="0" smtClean="0"/>
              <a:t>D</a:t>
            </a:r>
            <a:r>
              <a:rPr lang="en-US" dirty="0" smtClean="0"/>
              <a:t>esign for </a:t>
            </a:r>
            <a:r>
              <a:rPr lang="en-US" b="1" dirty="0" smtClean="0"/>
              <a:t>S</a:t>
            </a:r>
            <a:r>
              <a:rPr lang="en-US" dirty="0" smtClean="0"/>
              <a:t>ustainability (BIRDS v1)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66973" y="1801651"/>
            <a:ext cx="10545509" cy="40725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environmental and economic analysis of new commercial buildings</a:t>
            </a:r>
          </a:p>
          <a:p>
            <a:pPr lvl="1"/>
            <a:r>
              <a:rPr lang="en-US" dirty="0" smtClean="0"/>
              <a:t>Operating energy</a:t>
            </a:r>
          </a:p>
          <a:p>
            <a:pPr lvl="1"/>
            <a:r>
              <a:rPr lang="en-US" dirty="0" smtClean="0"/>
              <a:t>Environmental performance of materials, construction, and use</a:t>
            </a:r>
          </a:p>
          <a:p>
            <a:pPr lvl="1"/>
            <a:r>
              <a:rPr lang="en-US" dirty="0" smtClean="0"/>
              <a:t>Life-cycle cost</a:t>
            </a:r>
          </a:p>
          <a:p>
            <a:r>
              <a:rPr lang="en-US" dirty="0" smtClean="0"/>
              <a:t>Online-based tool </a:t>
            </a:r>
          </a:p>
          <a:p>
            <a:r>
              <a:rPr lang="en-US" dirty="0" smtClean="0"/>
              <a:t>Produced by NIST in the US</a:t>
            </a:r>
          </a:p>
          <a:p>
            <a:r>
              <a:rPr lang="en-US" dirty="0" smtClean="0"/>
              <a:t>Simple input in three steps (output options in fourth step)</a:t>
            </a:r>
          </a:p>
          <a:p>
            <a:pPr lvl="1"/>
            <a:r>
              <a:rPr lang="en-US" dirty="0" smtClean="0"/>
              <a:t>Select building</a:t>
            </a:r>
          </a:p>
          <a:p>
            <a:pPr lvl="1"/>
            <a:r>
              <a:rPr lang="en-US" dirty="0" smtClean="0"/>
              <a:t>Select comparisons</a:t>
            </a:r>
          </a:p>
          <a:p>
            <a:pPr lvl="1"/>
            <a:r>
              <a:rPr lang="en-US" dirty="0" smtClean="0"/>
              <a:t>Select environmental preferences</a:t>
            </a:r>
          </a:p>
          <a:p>
            <a:r>
              <a:rPr lang="en-US" dirty="0" smtClean="0"/>
              <a:t>Available at: </a:t>
            </a:r>
            <a:r>
              <a:rPr lang="en-US" dirty="0" smtClean="0">
                <a:hlinkClick r:id="rId5"/>
              </a:rPr>
              <a:t>birdscom.nist.gov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://birdscom.nist.gov/static/images/birdswe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58" y="500120"/>
            <a:ext cx="1684712" cy="38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93646" y="6116782"/>
            <a:ext cx="15376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Logo: birdscom.nist.gov</a:t>
            </a:r>
            <a:endParaRPr lang="en-US" sz="11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42"/>
    </mc:Choice>
    <mc:Fallback xmlns="">
      <p:transition spd="slow" advTm="54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3" y="365761"/>
            <a:ext cx="11081145" cy="955379"/>
          </a:xfrm>
        </p:spPr>
        <p:txBody>
          <a:bodyPr>
            <a:normAutofit/>
          </a:bodyPr>
          <a:lstStyle/>
          <a:p>
            <a:r>
              <a:rPr lang="en-US" dirty="0" smtClean="0"/>
              <a:t>BIRDS (Step 1)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66973" y="1801651"/>
            <a:ext cx="10545509" cy="4072537"/>
          </a:xfrm>
        </p:spPr>
        <p:txBody>
          <a:bodyPr>
            <a:normAutofit/>
          </a:bodyPr>
          <a:lstStyle/>
          <a:p>
            <a:r>
              <a:rPr lang="en-US" dirty="0" smtClean="0"/>
              <a:t>Building types include</a:t>
            </a:r>
          </a:p>
          <a:p>
            <a:pPr lvl="1"/>
            <a:r>
              <a:rPr lang="en-US" dirty="0" smtClean="0"/>
              <a:t>Apartment</a:t>
            </a:r>
          </a:p>
          <a:p>
            <a:pPr lvl="1"/>
            <a:r>
              <a:rPr lang="en-US" dirty="0" smtClean="0"/>
              <a:t>Dormitory</a:t>
            </a:r>
          </a:p>
          <a:p>
            <a:pPr lvl="1"/>
            <a:r>
              <a:rPr lang="en-US" dirty="0" smtClean="0"/>
              <a:t>Hotel</a:t>
            </a:r>
          </a:p>
          <a:p>
            <a:pPr lvl="1"/>
            <a:r>
              <a:rPr lang="en-US" dirty="0" smtClean="0"/>
              <a:t>Office</a:t>
            </a:r>
          </a:p>
          <a:p>
            <a:pPr lvl="1"/>
            <a:r>
              <a:rPr lang="en-US" dirty="0" smtClean="0"/>
              <a:t>Restaurant</a:t>
            </a:r>
          </a:p>
          <a:p>
            <a:pPr lvl="1"/>
            <a:r>
              <a:rPr lang="en-US" dirty="0" smtClean="0"/>
              <a:t>Retail Store</a:t>
            </a:r>
          </a:p>
          <a:p>
            <a:pPr lvl="1"/>
            <a:r>
              <a:rPr lang="en-US" dirty="0" smtClean="0"/>
              <a:t>High School</a:t>
            </a:r>
          </a:p>
          <a:p>
            <a:r>
              <a:rPr lang="en-US" dirty="0" smtClean="0"/>
              <a:t>For each various number of floors available</a:t>
            </a:r>
          </a:p>
          <a:p>
            <a:r>
              <a:rPr lang="en-US" dirty="0" smtClean="0"/>
              <a:t>Click        to open detailed information as shown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686731" y="696509"/>
            <a:ext cx="694314" cy="51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45" y="365761"/>
            <a:ext cx="5259020" cy="573530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60" y="4960825"/>
            <a:ext cx="362001" cy="371527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74"/>
    </mc:Choice>
    <mc:Fallback xmlns="">
      <p:transition spd="slow" advTm="37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489" y="1265979"/>
            <a:ext cx="10058400" cy="4653480"/>
          </a:xfrm>
        </p:spPr>
        <p:txBody>
          <a:bodyPr/>
          <a:lstStyle/>
          <a:p>
            <a:r>
              <a:rPr lang="en-US" dirty="0" smtClean="0"/>
              <a:t>In Steps 2 and 3 baselines must be selected including</a:t>
            </a:r>
          </a:p>
          <a:p>
            <a:pPr lvl="1"/>
            <a:r>
              <a:rPr lang="en-US" sz="2000" dirty="0" smtClean="0"/>
              <a:t>Building location</a:t>
            </a:r>
          </a:p>
          <a:p>
            <a:pPr lvl="1"/>
            <a:r>
              <a:rPr lang="en-US" sz="2000" dirty="0" smtClean="0"/>
              <a:t>Building energy standard</a:t>
            </a:r>
          </a:p>
          <a:p>
            <a:pPr lvl="1"/>
            <a:r>
              <a:rPr lang="en-US" sz="2000" dirty="0" smtClean="0"/>
              <a:t>Study period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mpact category weighting scheme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384963" y="1683329"/>
            <a:ext cx="1059872" cy="1350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44835" y="1854229"/>
            <a:ext cx="44556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In Step </a:t>
            </a:r>
            <a:r>
              <a:rPr lang="en-US" sz="2000" dirty="0" smtClean="0"/>
              <a:t>4, will choose </a:t>
            </a:r>
            <a:r>
              <a:rPr lang="en-US" sz="2000" dirty="0"/>
              <a:t>which </a:t>
            </a:r>
            <a:r>
              <a:rPr lang="en-US" sz="2000" dirty="0" smtClean="0"/>
              <a:t>to </a:t>
            </a:r>
            <a:r>
              <a:rPr lang="en-US" sz="2000" dirty="0"/>
              <a:t>make comparisons </a:t>
            </a:r>
            <a:r>
              <a:rPr lang="en-US" sz="2000" dirty="0" smtClean="0"/>
              <a:t>along</a:t>
            </a:r>
            <a:r>
              <a:rPr lang="en-US" sz="2000" dirty="0"/>
              <a:t> </a:t>
            </a:r>
          </a:p>
          <a:p>
            <a:pPr marL="342900" indent="-176213">
              <a:buFont typeface="Arial" panose="020B0604020202020204" pitchFamily="34" charset="0"/>
              <a:buChar char="•"/>
            </a:pPr>
            <a:r>
              <a:rPr lang="en-US" sz="2000" dirty="0" smtClean="0"/>
              <a:t>Only </a:t>
            </a:r>
            <a:r>
              <a:rPr lang="en-US" sz="2000" dirty="0"/>
              <a:t>one can be used as the basis of comparison at a </a:t>
            </a:r>
            <a:r>
              <a:rPr lang="en-US" sz="2000" dirty="0" smtClean="0"/>
              <a:t>time</a:t>
            </a:r>
          </a:p>
          <a:p>
            <a:pPr marL="342900" indent="-176213">
              <a:buFont typeface="Arial" panose="020B0604020202020204" pitchFamily="34" charset="0"/>
              <a:buChar char="•"/>
            </a:pPr>
            <a:r>
              <a:rPr lang="en-US" sz="2000" dirty="0" smtClean="0"/>
              <a:t>All others will take value of base case</a:t>
            </a:r>
            <a:endParaRPr lang="en-US" sz="20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9" y="4703410"/>
            <a:ext cx="5882262" cy="13682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1" y="3601615"/>
            <a:ext cx="7683164" cy="13187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60"/>
    </mc:Choice>
    <mc:Fallback xmlns="">
      <p:transition spd="slow" advTm="70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3" y="365761"/>
            <a:ext cx="11081145" cy="955379"/>
          </a:xfrm>
        </p:spPr>
        <p:txBody>
          <a:bodyPr>
            <a:normAutofit/>
          </a:bodyPr>
          <a:lstStyle/>
          <a:p>
            <a:r>
              <a:rPr lang="en-US" dirty="0" smtClean="0"/>
              <a:t>BIRDS (Step 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03273" y="2473037"/>
            <a:ext cx="694314" cy="5195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8416" t="7817" r="20228" b="2032"/>
          <a:stretch/>
        </p:blipFill>
        <p:spPr>
          <a:xfrm>
            <a:off x="4800600" y="343510"/>
            <a:ext cx="6972300" cy="576259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364543" y="533139"/>
            <a:ext cx="499557" cy="373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376204" y="3167657"/>
            <a:ext cx="40005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12132" y="3154993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ASHRAE 189.1-2009</a:t>
            </a:r>
            <a:endParaRPr lang="en-US" sz="1200" dirty="0"/>
          </a:p>
        </p:txBody>
      </p:sp>
      <p:sp>
        <p:nvSpPr>
          <p:cNvPr id="17" name="Content Placeholder 12"/>
          <p:cNvSpPr>
            <a:spLocks noGrp="1"/>
          </p:cNvSpPr>
          <p:nvPr>
            <p:ph idx="1"/>
          </p:nvPr>
        </p:nvSpPr>
        <p:spPr>
          <a:xfrm>
            <a:off x="469522" y="1462623"/>
            <a:ext cx="4527946" cy="4784964"/>
          </a:xfrm>
        </p:spPr>
        <p:txBody>
          <a:bodyPr>
            <a:normAutofit/>
          </a:bodyPr>
          <a:lstStyle/>
          <a:p>
            <a:r>
              <a:rPr lang="en-US" dirty="0" smtClean="0"/>
              <a:t>Choose baseline value</a:t>
            </a:r>
          </a:p>
          <a:p>
            <a:pPr lvl="1"/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City</a:t>
            </a:r>
          </a:p>
          <a:p>
            <a:pPr lvl="1"/>
            <a:r>
              <a:rPr lang="en-US" dirty="0" smtClean="0"/>
              <a:t>ASHRAE Edition</a:t>
            </a:r>
          </a:p>
          <a:p>
            <a:pPr lvl="1"/>
            <a:r>
              <a:rPr lang="en-US" dirty="0" smtClean="0"/>
              <a:t>Time period (1-40 years)</a:t>
            </a:r>
          </a:p>
          <a:p>
            <a:r>
              <a:rPr lang="en-US" dirty="0" smtClean="0"/>
              <a:t>Can choose alternatives to compare to</a:t>
            </a:r>
          </a:p>
          <a:p>
            <a:pPr lvl="1"/>
            <a:r>
              <a:rPr lang="en-US" dirty="0" smtClean="0"/>
              <a:t>Same selections as baseline </a:t>
            </a:r>
          </a:p>
          <a:p>
            <a:r>
              <a:rPr lang="en-US" dirty="0" smtClean="0"/>
              <a:t>ASHRAE 90.1</a:t>
            </a:r>
            <a:endParaRPr lang="en-US" dirty="0"/>
          </a:p>
          <a:p>
            <a:pPr lvl="1"/>
            <a:r>
              <a:rPr lang="en-US" dirty="0" smtClean="0"/>
              <a:t>Energy </a:t>
            </a:r>
            <a:r>
              <a:rPr lang="en-US" dirty="0"/>
              <a:t>Standard for Buildings Except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Low-Rise </a:t>
            </a:r>
            <a:r>
              <a:rPr lang="en-US" dirty="0"/>
              <a:t>Residential </a:t>
            </a:r>
            <a:r>
              <a:rPr lang="en-US" dirty="0" smtClean="0"/>
              <a:t>Buildings</a:t>
            </a:r>
          </a:p>
          <a:p>
            <a:pPr lvl="1"/>
            <a:r>
              <a:rPr lang="en-US" dirty="0" smtClean="0"/>
              <a:t>Prescriptive or performance based</a:t>
            </a:r>
          </a:p>
          <a:p>
            <a:pPr lvl="1"/>
            <a:r>
              <a:rPr lang="en-US" dirty="0" smtClean="0"/>
              <a:t>Often used as municipal/</a:t>
            </a:r>
            <a:r>
              <a:rPr lang="en-US" dirty="0" smtClean="0">
                <a:hlinkClick r:id="rId6"/>
              </a:rPr>
              <a:t>state</a:t>
            </a:r>
            <a:r>
              <a:rPr lang="en-US" dirty="0" smtClean="0"/>
              <a:t> standard </a:t>
            </a:r>
            <a:br>
              <a:rPr lang="en-US" dirty="0" smtClean="0"/>
            </a:br>
            <a:r>
              <a:rPr lang="en-US" dirty="0" smtClean="0"/>
              <a:t>or part of standards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1"/>
    </mc:Choice>
    <mc:Fallback xmlns="">
      <p:transition spd="slow" advTm="81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3" y="365761"/>
            <a:ext cx="11081145" cy="955379"/>
          </a:xfrm>
        </p:spPr>
        <p:txBody>
          <a:bodyPr>
            <a:normAutofit/>
          </a:bodyPr>
          <a:lstStyle/>
          <a:p>
            <a:r>
              <a:rPr lang="en-US" dirty="0" smtClean="0"/>
              <a:t>BIRDS (Step 3)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9522" y="1397221"/>
            <a:ext cx="3611943" cy="4784964"/>
          </a:xfrm>
        </p:spPr>
        <p:txBody>
          <a:bodyPr>
            <a:normAutofit/>
          </a:bodyPr>
          <a:lstStyle/>
          <a:p>
            <a:r>
              <a:rPr lang="en-US" dirty="0" smtClean="0"/>
              <a:t>12 impact categories</a:t>
            </a:r>
          </a:p>
          <a:p>
            <a:r>
              <a:rPr lang="en-US" dirty="0" smtClean="0"/>
              <a:t>Choose weighting scheme</a:t>
            </a:r>
          </a:p>
          <a:p>
            <a:pPr lvl="1"/>
            <a:r>
              <a:rPr lang="en-US" dirty="0" smtClean="0"/>
              <a:t>BEES Stakeholder Panel</a:t>
            </a:r>
          </a:p>
          <a:p>
            <a:pPr lvl="1"/>
            <a:r>
              <a:rPr lang="en-US" dirty="0" smtClean="0"/>
              <a:t>EPA Advisory Board</a:t>
            </a:r>
          </a:p>
          <a:p>
            <a:pPr lvl="1"/>
            <a:r>
              <a:rPr lang="en-US" dirty="0" smtClean="0"/>
              <a:t>Carbon Footprint Only</a:t>
            </a:r>
          </a:p>
          <a:p>
            <a:pPr lvl="1"/>
            <a:r>
              <a:rPr lang="en-US" dirty="0" smtClean="0"/>
              <a:t>Equal Weights</a:t>
            </a:r>
          </a:p>
          <a:p>
            <a:pPr lvl="1"/>
            <a:r>
              <a:rPr lang="en-US" dirty="0" smtClean="0"/>
              <a:t>Custom Weights</a:t>
            </a:r>
            <a:endParaRPr lang="en-US" dirty="0"/>
          </a:p>
          <a:p>
            <a:r>
              <a:rPr lang="en-US" dirty="0" smtClean="0"/>
              <a:t>This baseline and alternatives is not referring to baseline/ alternatives chosen in Step 2</a:t>
            </a:r>
          </a:p>
          <a:p>
            <a:pPr lvl="1"/>
            <a:r>
              <a:rPr lang="en-US" dirty="0" smtClean="0"/>
              <a:t>Just alternative weighting schemes to apply to all cases </a:t>
            </a:r>
          </a:p>
          <a:p>
            <a:r>
              <a:rPr lang="en-US" dirty="0" smtClean="0"/>
              <a:t>Click      by Pre-defined Weights to see how schemes are developed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581908" y="1533338"/>
            <a:ext cx="499557" cy="373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08" y="756231"/>
            <a:ext cx="7551392" cy="5148353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66" y="5525605"/>
            <a:ext cx="260900" cy="26776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20"/>
    </mc:Choice>
    <mc:Fallback xmlns="">
      <p:transition spd="slow" advTm="78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973" y="365761"/>
            <a:ext cx="11081145" cy="955379"/>
          </a:xfrm>
        </p:spPr>
        <p:txBody>
          <a:bodyPr>
            <a:normAutofit/>
          </a:bodyPr>
          <a:lstStyle/>
          <a:p>
            <a:r>
              <a:rPr lang="en-US" dirty="0" smtClean="0"/>
              <a:t>BIRDS (Step 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8" y="1341921"/>
            <a:ext cx="10973220" cy="467268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γ</a:t>
            </a:r>
            <a:r>
              <a:rPr lang="en-US" cap="none" dirty="0">
                <a:latin typeface="Calibri" panose="020F0502020204030204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2"/>
    </mc:Choice>
    <mc:Fallback xmlns="">
      <p:transition spd="slow" advTm="25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39A28"/>
      </a:accent1>
      <a:accent2>
        <a:srgbClr val="C1DF8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8651</TotalTime>
  <Words>777</Words>
  <Application>Microsoft Office PowerPoint</Application>
  <PresentationFormat>Widescreen</PresentationFormat>
  <Paragraphs>229</Paragraphs>
  <Slides>22</Slides>
  <Notes>21</Notes>
  <HiddenSlides>0</HiddenSlides>
  <MMClips>22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  <vt:variant>
        <vt:lpstr>Custom Shows</vt:lpstr>
      </vt:variant>
      <vt:variant>
        <vt:i4>1</vt:i4>
      </vt:variant>
    </vt:vector>
  </HeadingPairs>
  <TitlesOfParts>
    <vt:vector size="27" baseType="lpstr">
      <vt:lpstr>Arial</vt:lpstr>
      <vt:lpstr>Calibri</vt:lpstr>
      <vt:lpstr>Calibri Light</vt:lpstr>
      <vt:lpstr>Retrospect</vt:lpstr>
      <vt:lpstr>Welcome to the Life Cycle Assessment (LCA) Learning Module Series</vt:lpstr>
      <vt:lpstr>LCA Module Series Groups</vt:lpstr>
      <vt:lpstr>Building LCA Software Tutorial (BIRDS, BEES)</vt:lpstr>
      <vt:lpstr>Building Industry Reporting and Design for Sustainability (BIRDS v1)</vt:lpstr>
      <vt:lpstr>BIRDS (Step 1)</vt:lpstr>
      <vt:lpstr>Baselines</vt:lpstr>
      <vt:lpstr>BIRDS (Step 2)</vt:lpstr>
      <vt:lpstr>BIRDS (Step 3)</vt:lpstr>
      <vt:lpstr>BIRDS (Step 3)</vt:lpstr>
      <vt:lpstr>BIRDS (Step 4)</vt:lpstr>
      <vt:lpstr>BIRDS Results Study Period Global Warming kg CO2-eq</vt:lpstr>
      <vt:lpstr>BIRDS Results Locations All (Weighted) Env. Impact Score</vt:lpstr>
      <vt:lpstr>BIRDS Results Energy Edition Smog kg O3-eq/ft2</vt:lpstr>
      <vt:lpstr>Building for Environmental and Economic Sustainability (BEES)</vt:lpstr>
      <vt:lpstr>BEES Analysis Parameters</vt:lpstr>
      <vt:lpstr>Environmental Weighting Scheme</vt:lpstr>
      <vt:lpstr>Performance weights</vt:lpstr>
      <vt:lpstr>Element Selection</vt:lpstr>
      <vt:lpstr>Product Selection</vt:lpstr>
      <vt:lpstr>Output Type Selection</vt:lpstr>
      <vt:lpstr>BEES Output</vt:lpstr>
      <vt:lpstr>Thank you for completing Module γ2!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 Langfitt</dc:creator>
  <cp:lastModifiedBy>Quinn Langfitt</cp:lastModifiedBy>
  <cp:revision>418</cp:revision>
  <dcterms:created xsi:type="dcterms:W3CDTF">2014-11-14T22:25:32Z</dcterms:created>
  <dcterms:modified xsi:type="dcterms:W3CDTF">2015-12-01T17:55:36Z</dcterms:modified>
</cp:coreProperties>
</file>