
<file path=[Content_Types].xml><?xml version="1.0" encoding="utf-8"?>
<Types xmlns="http://schemas.openxmlformats.org/package/2006/content-types">
  <Default Extension="png" ContentType="image/png"/>
  <Default Extension="tmp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02" r:id="rId2"/>
    <p:sldId id="303" r:id="rId3"/>
    <p:sldId id="327" r:id="rId4"/>
    <p:sldId id="352" r:id="rId5"/>
    <p:sldId id="338" r:id="rId6"/>
    <p:sldId id="347" r:id="rId7"/>
    <p:sldId id="356" r:id="rId8"/>
    <p:sldId id="339" r:id="rId9"/>
    <p:sldId id="353" r:id="rId10"/>
    <p:sldId id="346" r:id="rId11"/>
    <p:sldId id="348" r:id="rId12"/>
    <p:sldId id="344" r:id="rId13"/>
    <p:sldId id="349" r:id="rId14"/>
    <p:sldId id="340" r:id="rId15"/>
    <p:sldId id="354" r:id="rId16"/>
    <p:sldId id="351" r:id="rId17"/>
    <p:sldId id="350" r:id="rId18"/>
    <p:sldId id="341" r:id="rId19"/>
  </p:sldIdLst>
  <p:sldSz cx="12192000" cy="6858000"/>
  <p:notesSz cx="6858000" cy="9144000"/>
  <p:custShowLst>
    <p:custShow name="Wrong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nn Langfitt" initials="QL" lastIdx="21" clrIdx="0">
    <p:extLst>
      <p:ext uri="{19B8F6BF-5375-455C-9EA6-DF929625EA0E}">
        <p15:presenceInfo xmlns:p15="http://schemas.microsoft.com/office/powerpoint/2012/main" userId="fd30b36df98d15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A28"/>
    <a:srgbClr val="C1DF87"/>
    <a:srgbClr val="DAC0A6"/>
    <a:srgbClr val="8D5E30"/>
    <a:srgbClr val="996633"/>
    <a:srgbClr val="A9B1BC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87573" autoAdjust="0"/>
  </p:normalViewPr>
  <p:slideViewPr>
    <p:cSldViewPr snapToGrid="0">
      <p:cViewPr varScale="1">
        <p:scale>
          <a:sx n="77" d="100"/>
          <a:sy n="77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EB65-7773-4AE4-A4AD-FDBFD823D46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8908-2088-48AB-8E5E-AF12DB12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18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8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4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2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3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5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6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97280" y="1624405"/>
            <a:ext cx="10115203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8859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87737"/>
            <a:ext cx="10058400" cy="4653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0655" y="286603"/>
            <a:ext cx="11413863" cy="5877837"/>
          </a:xfrm>
          <a:prstGeom prst="rect">
            <a:avLst/>
          </a:prstGeom>
          <a:noFill/>
          <a:ln w="3175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8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3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180714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flipH="1">
            <a:off x="1807163" y="0"/>
            <a:ext cx="1074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5" y="594359"/>
            <a:ext cx="1672814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93" y="2980510"/>
            <a:ext cx="178037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1.png"/><Relationship Id="rId5" Type="http://schemas.openxmlformats.org/officeDocument/2006/relationships/image" Target="../media/image14.tmp"/><Relationship Id="rId4" Type="http://schemas.openxmlformats.org/officeDocument/2006/relationships/hyperlink" Target="http://www.eiolca.net/tutorial/ScreencastTutorial/video3.sw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1.png"/><Relationship Id="rId4" Type="http://schemas.openxmlformats.org/officeDocument/2006/relationships/hyperlink" Target="http://www.eiolca.net/CorporateUsers/index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tmp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hyperlink" Target="http://www.gabi-software.com/america/support/gabi-learning-center/gabi-6-learning-center/part-3-helpful-gabi-features/" TargetMode="External"/><Relationship Id="rId5" Type="http://schemas.openxmlformats.org/officeDocument/2006/relationships/hyperlink" Target="http://www.gabi-software.com/america/support/gabi-learning-center/gabi-6-learning-center/part-2-scenario-modelling/" TargetMode="External"/><Relationship Id="rId4" Type="http://schemas.openxmlformats.org/officeDocument/2006/relationships/hyperlink" Target="http://www.gabi-software.com/america/support/gabi-learning-center/gabi-6-learning-center/part-1-lca-and-introduction-to-gabi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gif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gif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0.tmp"/><Relationship Id="rId5" Type="http://schemas.openxmlformats.org/officeDocument/2006/relationships/hyperlink" Target="http://eiolca.net/" TargetMode="Externa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67867"/>
            <a:ext cx="11938000" cy="2171700"/>
          </a:xfrm>
        </p:spPr>
        <p:txBody>
          <a:bodyPr>
            <a:noAutofit/>
          </a:bodyPr>
          <a:lstStyle/>
          <a:p>
            <a:pPr algn="ctr"/>
            <a:r>
              <a:rPr lang="en-US" sz="5800" dirty="0" smtClean="0"/>
              <a:t>Welcome to the Life Cycle Assessment (LCA) Learning Module Series</a:t>
            </a:r>
            <a:endParaRPr lang="en-US" sz="5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29238"/>
            <a:ext cx="12192000" cy="1173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Acknowledgements:</a:t>
            </a:r>
          </a:p>
          <a:p>
            <a:pPr algn="ctr"/>
            <a:r>
              <a:rPr lang="en-US" dirty="0" err="1" smtClean="0"/>
              <a:t>CEST</a:t>
            </a:r>
            <a:r>
              <a:rPr lang="en-US" cap="none" dirty="0" err="1" smtClean="0"/>
              <a:t>i</a:t>
            </a:r>
            <a:r>
              <a:rPr lang="en-US" dirty="0" err="1" smtClean="0"/>
              <a:t>CC</a:t>
            </a:r>
            <a:r>
              <a:rPr lang="en-US" dirty="0" smtClean="0"/>
              <a:t>	Washington State University     Fulbright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63700" y="2700338"/>
            <a:ext cx="914400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Liv Haselbach	Quinn Langfitt</a:t>
            </a:r>
          </a:p>
          <a:p>
            <a:endParaRPr lang="en-US" sz="32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93357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current modules email </a:t>
            </a:r>
            <a:r>
              <a:rPr lang="en-US" dirty="0"/>
              <a:t>h</a:t>
            </a:r>
            <a:r>
              <a:rPr lang="en-US" dirty="0" smtClean="0"/>
              <a:t>aselbach@wsu.edu or visit cem.uaf.edu/</a:t>
            </a:r>
            <a:r>
              <a:rPr lang="en-US" dirty="0" err="1" smtClean="0"/>
              <a:t>CESTiCC</a:t>
            </a:r>
            <a:r>
              <a:rPr lang="en-US" dirty="0" smtClean="0"/>
              <a:t>   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EIO-LCA Input (Step 2)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66973" y="1123725"/>
            <a:ext cx="6060398" cy="52226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Semiconductors, Electronic Equipment, and Media Reproduction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Computers, Audio-Video, and Communications Equipment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Resin, Rubber, Artificial Fibers, Agric. </a:t>
            </a:r>
            <a:r>
              <a:rPr lang="en-US" sz="1800" dirty="0" err="1" smtClean="0"/>
              <a:t>Chems</a:t>
            </a:r>
            <a:r>
              <a:rPr lang="en-US" sz="1800" dirty="0" smtClean="0"/>
              <a:t>, and Pharm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Other Metal hardware and Ordinance Manufacturing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Cutlery, Hand tools, Structural and Metal Containers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Trade, Transportation, and Communications Media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Finance, Insurance, Real Estate, Rental and Leasing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Management, Administrative, and Waste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Plastic Rubber, and Nonmetallic mineral products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Paint, Adhesives, Cleaning and Other Chemicals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Arts, Entertainment, Hotels and Food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Vehicles and Other Transportation Equipment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Agriculture, Livestock, Forestry, and Fisheries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Other Services, Except Public Administration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Furniture, Medical Equipment, and Supplies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Lighting, Electrical Components, Batteries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Other Miscellaneous Manufacturing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Education and Health Care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Professional and Technical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Government and Special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Petroleum and Basic Chemical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35036"/>
          <a:stretch/>
        </p:blipFill>
        <p:spPr>
          <a:xfrm>
            <a:off x="7051188" y="581467"/>
            <a:ext cx="4683612" cy="5457825"/>
          </a:xfrm>
          <a:prstGeom prst="rect">
            <a:avLst/>
          </a:prstGeom>
        </p:spPr>
      </p:pic>
      <p:sp>
        <p:nvSpPr>
          <p:cNvPr id="11" name="Content Placeholder 11"/>
          <p:cNvSpPr txBox="1">
            <a:spLocks/>
          </p:cNvSpPr>
          <p:nvPr/>
        </p:nvSpPr>
        <p:spPr>
          <a:xfrm>
            <a:off x="4571363" y="4625525"/>
            <a:ext cx="3505838" cy="14704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700" dirty="0"/>
              <a:t>Textiles, Apparel, and Leather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700" dirty="0" smtClean="0"/>
              <a:t>Food, Beverage, and Tobacco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700" dirty="0" smtClean="0"/>
              <a:t>Wood, Paper, and Printing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700" dirty="0" smtClean="0"/>
              <a:t>Machinery and Engines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700" dirty="0" smtClean="0"/>
              <a:t>Mining and Utilities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700" dirty="0" smtClean="0"/>
              <a:t>Construction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740945" y="2267748"/>
            <a:ext cx="620486" cy="489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07"/>
    </mc:Choice>
    <mc:Fallback xmlns="">
      <p:transition spd="slow" advTm="54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EIO-LCA Input (Step 3)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64743" y="1343829"/>
            <a:ext cx="6060398" cy="45134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"/>
            </a:pPr>
            <a:r>
              <a:rPr lang="en-US" sz="1800" dirty="0" smtClean="0"/>
              <a:t>Amount of economic activity in the sector of interest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"/>
            </a:pPr>
            <a:r>
              <a:rPr lang="en-US" sz="1800" dirty="0" smtClean="0"/>
              <a:t>Based on which type of model was used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Purchaser  (Value of goods of interest)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Producer (Cost to produce goods of interest)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"/>
            </a:pPr>
            <a:r>
              <a:rPr lang="en-US" sz="1800" dirty="0" smtClean="0"/>
              <a:t>In </a:t>
            </a:r>
            <a:r>
              <a:rPr lang="en-US" sz="1800" b="1" dirty="0" smtClean="0"/>
              <a:t>millions</a:t>
            </a:r>
            <a:r>
              <a:rPr lang="en-US" sz="1800" dirty="0" smtClean="0"/>
              <a:t> of dollars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"/>
            </a:pPr>
            <a:r>
              <a:rPr lang="en-US" sz="1800" dirty="0" smtClean="0"/>
              <a:t>Based on linear model, so can scale linearly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"/>
            </a:pPr>
            <a:r>
              <a:rPr lang="en-US" sz="1600" dirty="0" smtClean="0"/>
              <a:t>If interested in small value, input higher value in tool to get enough significant figures and then divide manually to value of interest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"/>
            </a:pPr>
            <a:endParaRPr lang="en-US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35036"/>
          <a:stretch/>
        </p:blipFill>
        <p:spPr>
          <a:xfrm>
            <a:off x="7051188" y="581467"/>
            <a:ext cx="4683612" cy="54578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740945" y="3432891"/>
            <a:ext cx="620486" cy="489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21"/>
    </mc:Choice>
    <mc:Fallback xmlns="">
      <p:transition spd="slow" advTm="94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4" y="248558"/>
            <a:ext cx="11525025" cy="8859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EIO-LCA Inputs (Step 4)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66974" y="1387736"/>
            <a:ext cx="7334026" cy="4708264"/>
          </a:xfrm>
        </p:spPr>
        <p:txBody>
          <a:bodyPr>
            <a:normAutofit/>
          </a:bodyPr>
          <a:lstStyle/>
          <a:p>
            <a:r>
              <a:rPr lang="en-US" dirty="0" smtClean="0"/>
              <a:t>Can output results in a number of ways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r>
              <a:rPr lang="en-US" dirty="0" smtClean="0"/>
              <a:t>Results can be downloaded as Excel file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1771650"/>
            <a:ext cx="2531025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9541313" y="6127750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Carnegie Mellon logo source: cmu.edu</a:t>
            </a:r>
            <a:endParaRPr lang="en-US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35036"/>
          <a:stretch/>
        </p:blipFill>
        <p:spPr>
          <a:xfrm>
            <a:off x="7007307" y="567750"/>
            <a:ext cx="4683612" cy="5457825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6696727" y="3919917"/>
            <a:ext cx="620486" cy="489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384494" y="5410199"/>
            <a:ext cx="436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36149" y="5225533"/>
            <a:ext cx="163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TRACI version 1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07"/>
    </mc:Choice>
    <mc:Fallback xmlns="">
      <p:transition spd="slow" advTm="35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4" y="248558"/>
            <a:ext cx="11525025" cy="8859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EIO-LCA Inputs (Step 5)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66974" y="1568748"/>
            <a:ext cx="5719173" cy="452725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Click Run Model!</a:t>
            </a:r>
          </a:p>
          <a:p>
            <a:r>
              <a:rPr lang="en-US" dirty="0" smtClean="0"/>
              <a:t>Below in the gray box a short description of what is included in the industry of choice is shown</a:t>
            </a:r>
          </a:p>
          <a:p>
            <a:r>
              <a:rPr lang="en-US" dirty="0" smtClean="0"/>
              <a:t>NAISC = National American Industry Classification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541313" y="6127750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Carnegie Mellon logo source: cmu.edu</a:t>
            </a:r>
            <a:endParaRPr lang="en-US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35036"/>
          <a:stretch/>
        </p:blipFill>
        <p:spPr>
          <a:xfrm>
            <a:off x="7007307" y="567750"/>
            <a:ext cx="4683612" cy="5457825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6696727" y="4453317"/>
            <a:ext cx="620486" cy="489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8"/>
    </mc:Choice>
    <mc:Fallback xmlns="">
      <p:transition spd="slow" advTm="16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EIO-LCA Output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874" y="6127506"/>
            <a:ext cx="11949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Carnegie Mellon University Green Design Institute. (2015) </a:t>
            </a:r>
            <a:r>
              <a:rPr lang="en-US" sz="1100" u="sng" dirty="0"/>
              <a:t>Economic Input-Output Life Cycle Assessment (EIO-LCA) US 2002 (428 sectors) Producer model</a:t>
            </a:r>
            <a:r>
              <a:rPr lang="en-US" sz="1100" dirty="0"/>
              <a:t>[Internet], Available from: &lt;http://www.eiolca.net/&gt;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718" y="1009135"/>
            <a:ext cx="10003735" cy="511837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68"/>
    </mc:Choice>
    <mc:Fallback xmlns="">
      <p:transition spd="slow" advTm="67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EIO-LCA Output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874" y="6127506"/>
            <a:ext cx="11949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Carnegie Mellon University Green Design Institute. (2015) </a:t>
            </a:r>
            <a:r>
              <a:rPr lang="en-US" sz="1100" u="sng" dirty="0"/>
              <a:t>Economic Input-Output Life Cycle Assessment (EIO-LCA) US 2002 (428 sectors) Producer model</a:t>
            </a:r>
            <a:r>
              <a:rPr lang="en-US" sz="1100" dirty="0"/>
              <a:t>[Internet], Available from: &lt;http://www.eiolca.net/&gt;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718" y="1009135"/>
            <a:ext cx="10003735" cy="511837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42"/>
    </mc:Choice>
    <mc:Fallback xmlns="">
      <p:transition spd="slow" advTm="38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3" y="1292487"/>
            <a:ext cx="10545509" cy="4653480"/>
          </a:xfrm>
        </p:spPr>
        <p:txBody>
          <a:bodyPr/>
          <a:lstStyle/>
          <a:p>
            <a:r>
              <a:rPr lang="en-US" dirty="0" smtClean="0"/>
              <a:t>For products that are not fully captured by one sector in the model, can create </a:t>
            </a:r>
            <a:r>
              <a:rPr lang="en-US" b="1" dirty="0" smtClean="0"/>
              <a:t>custom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Each sector that contributes to that product is selected and the dollar value of economic activity is entered</a:t>
            </a:r>
          </a:p>
          <a:p>
            <a:r>
              <a:rPr lang="en-US" dirty="0" smtClean="0"/>
              <a:t>If product system is similar to one available, but different in some inputs, can create </a:t>
            </a:r>
            <a:r>
              <a:rPr lang="en-US" b="1" dirty="0" smtClean="0"/>
              <a:t>hybrid</a:t>
            </a:r>
            <a:r>
              <a:rPr lang="en-US" dirty="0" smtClean="0"/>
              <a:t> model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user to change the magnitude of any individual economic tie</a:t>
            </a:r>
          </a:p>
          <a:p>
            <a:r>
              <a:rPr lang="en-US" dirty="0" smtClean="0"/>
              <a:t>These are only for advanced users and requires understanding of economic ties</a:t>
            </a:r>
          </a:p>
          <a:p>
            <a:r>
              <a:rPr lang="en-US" dirty="0" smtClean="0"/>
              <a:t>Detailed video tutorial for custom modelling is </a:t>
            </a:r>
            <a:r>
              <a:rPr lang="en-US" dirty="0"/>
              <a:t>available </a:t>
            </a:r>
            <a:r>
              <a:rPr lang="en-US" dirty="0" smtClean="0"/>
              <a:t>here: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www.eiolca.net/tutorial/ScreencastTutorial/video3.swf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3"/>
          <a:stretch/>
        </p:blipFill>
        <p:spPr>
          <a:xfrm>
            <a:off x="1478074" y="3962748"/>
            <a:ext cx="9573616" cy="2113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28"/>
    </mc:Choice>
    <mc:Fallback xmlns="">
      <p:transition spd="slow" advTm="64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users can use the results for free</a:t>
            </a:r>
          </a:p>
          <a:p>
            <a:r>
              <a:rPr lang="en-US" dirty="0" smtClean="0"/>
              <a:t>Citing should be done in the following format (substitute appropriate dataset):</a:t>
            </a:r>
          </a:p>
          <a:p>
            <a:pPr lvl="1"/>
            <a:r>
              <a:rPr lang="en-US" dirty="0"/>
              <a:t>Carnegie Mellon University Green Design Institute. (2008) Economic Input-Output Life Cycle Assessment (EIO-LCA), US 1997 Industry Benchmark model [Internet], Available from:&lt;http://www.eiolca.net&gt; Accessed 1 January, 2008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Information on corporate use </a:t>
            </a:r>
            <a:r>
              <a:rPr lang="en-US" dirty="0"/>
              <a:t>is available here: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www.eiolca.net/CorporateUsers/index.html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61"/>
    </mc:Choice>
    <mc:Fallback xmlns="">
      <p:transition spd="slow" advTm="18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completing Module </a:t>
            </a:r>
            <a:r>
              <a:rPr lang="el-GR" dirty="0" smtClean="0">
                <a:latin typeface="Calibri" panose="020F0502020204030204" pitchFamily="34" charset="0"/>
              </a:rPr>
              <a:t>γ</a:t>
            </a:r>
            <a:r>
              <a:rPr lang="en-US" dirty="0" smtClean="0">
                <a:latin typeface="Calibri" panose="020F0502020204030204" pitchFamily="34" charset="0"/>
              </a:rPr>
              <a:t>1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18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4"/>
    </mc:Choice>
    <mc:Fallback xmlns="">
      <p:transition spd="slow" advTm="4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 Module Series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G2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2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416407"/>
            <a:ext cx="10896599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EIO-LCA Tutorial and Links to </a:t>
            </a:r>
            <a:r>
              <a:rPr lang="en-US" dirty="0" err="1" smtClean="0"/>
              <a:t>GaBi</a:t>
            </a:r>
            <a:r>
              <a:rPr lang="en-US" dirty="0" smtClean="0"/>
              <a:t> Tutorials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Module </a:t>
            </a:r>
            <a:r>
              <a:rPr lang="el-GR" sz="3200" cap="none" dirty="0" smtClean="0">
                <a:latin typeface="Calibri" panose="020F0502020204030204" pitchFamily="34" charset="0"/>
              </a:rPr>
              <a:t>γ</a:t>
            </a:r>
            <a:r>
              <a:rPr lang="en-US" sz="3200" cap="none" dirty="0">
                <a:latin typeface="Calibri" panose="020F0502020204030204" pitchFamily="34" charset="0"/>
              </a:rPr>
              <a:t>1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3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2"/>
    </mc:Choice>
    <mc:Fallback xmlns="">
      <p:transition spd="slow" advTm="7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</a:t>
            </a:r>
            <a:r>
              <a:rPr lang="en-US" dirty="0" err="1" smtClean="0"/>
              <a:t>GaBi</a:t>
            </a:r>
            <a:r>
              <a:rPr lang="en-US" dirty="0" smtClean="0"/>
              <a:t>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GaBi</a:t>
            </a:r>
            <a:r>
              <a:rPr lang="en-US" dirty="0" smtClean="0"/>
              <a:t> is a full process-based LCA tool for a wide variety of sectors</a:t>
            </a:r>
          </a:p>
          <a:p>
            <a:r>
              <a:rPr lang="en-US" dirty="0" err="1" smtClean="0"/>
              <a:t>Thinkstep</a:t>
            </a:r>
            <a:r>
              <a:rPr lang="en-US" dirty="0" smtClean="0"/>
              <a:t> has already produced detailed video tutorials on use of the tool</a:t>
            </a:r>
          </a:p>
          <a:p>
            <a:r>
              <a:rPr lang="en-US" dirty="0" smtClean="0"/>
              <a:t>Part 1: </a:t>
            </a:r>
            <a:r>
              <a:rPr lang="en-US" dirty="0" smtClean="0">
                <a:hlinkClick r:id="rId4"/>
              </a:rPr>
              <a:t>LCA and introduction to </a:t>
            </a:r>
            <a:r>
              <a:rPr lang="en-US" dirty="0" err="1" smtClean="0">
                <a:hlinkClick r:id="rId4"/>
              </a:rPr>
              <a:t>GaBi</a:t>
            </a:r>
            <a:endParaRPr lang="en-US" dirty="0" smtClean="0"/>
          </a:p>
          <a:p>
            <a:r>
              <a:rPr lang="en-US" dirty="0" smtClean="0"/>
              <a:t>Part 2: </a:t>
            </a:r>
            <a:r>
              <a:rPr lang="en-US" dirty="0" smtClean="0">
                <a:hlinkClick r:id="rId5"/>
              </a:rPr>
              <a:t>Scenario Modelling</a:t>
            </a:r>
            <a:endParaRPr lang="en-US" dirty="0" smtClean="0"/>
          </a:p>
          <a:p>
            <a:r>
              <a:rPr lang="en-US" dirty="0" smtClean="0"/>
              <a:t>Part 3: </a:t>
            </a:r>
            <a:r>
              <a:rPr lang="en-US" dirty="0" smtClean="0">
                <a:hlinkClick r:id="rId6"/>
              </a:rPr>
              <a:t>Helpful </a:t>
            </a:r>
            <a:r>
              <a:rPr lang="en-US" dirty="0" err="1" smtClean="0">
                <a:hlinkClick r:id="rId6"/>
              </a:rPr>
              <a:t>GaBi</a:t>
            </a:r>
            <a:r>
              <a:rPr lang="en-US" dirty="0" smtClean="0">
                <a:hlinkClick r:id="rId6"/>
              </a:rPr>
              <a:t> features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Free trial available to follow along</a:t>
            </a:r>
          </a:p>
          <a:p>
            <a:r>
              <a:rPr lang="en-US" dirty="0" smtClean="0"/>
              <a:t>Educational users can get a special</a:t>
            </a:r>
            <a:br>
              <a:rPr lang="en-US" dirty="0" smtClean="0"/>
            </a:br>
            <a:r>
              <a:rPr lang="en-US" dirty="0" smtClean="0"/>
              <a:t>education version for use in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56" y="3528631"/>
            <a:ext cx="6126454" cy="181458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68"/>
    </mc:Choice>
    <mc:Fallback xmlns="">
      <p:transition spd="slow" advTm="61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4" y="248558"/>
            <a:ext cx="11525025" cy="885981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chemeClr val="tx1"/>
                </a:solidFill>
              </a:rPr>
              <a:t>Economic Input-Output Life Cycle Assessment (EIO-LCA)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66974" y="1321142"/>
            <a:ext cx="10058400" cy="4755807"/>
          </a:xfrm>
        </p:spPr>
        <p:txBody>
          <a:bodyPr>
            <a:normAutofit/>
          </a:bodyPr>
          <a:lstStyle/>
          <a:p>
            <a:r>
              <a:rPr lang="en-US" dirty="0" smtClean="0"/>
              <a:t>Free web-based tool </a:t>
            </a:r>
          </a:p>
          <a:p>
            <a:r>
              <a:rPr lang="en-US" dirty="0" smtClean="0"/>
              <a:t>Produced by Carnegie Mellon University</a:t>
            </a:r>
          </a:p>
          <a:p>
            <a:r>
              <a:rPr lang="en-US" dirty="0" smtClean="0"/>
              <a:t>Calculates results based on economic ties between sectors</a:t>
            </a:r>
          </a:p>
          <a:p>
            <a:r>
              <a:rPr lang="en-US" dirty="0" smtClean="0"/>
              <a:t>Assessment based on economic activity input by the user in a sector</a:t>
            </a:r>
          </a:p>
          <a:p>
            <a:pPr lvl="1"/>
            <a:r>
              <a:rPr lang="en-US" dirty="0" smtClean="0"/>
              <a:t>Producer</a:t>
            </a:r>
          </a:p>
          <a:p>
            <a:pPr lvl="1"/>
            <a:r>
              <a:rPr lang="en-US" dirty="0" smtClean="0"/>
              <a:t>Purchaser</a:t>
            </a:r>
          </a:p>
          <a:p>
            <a:r>
              <a:rPr lang="en-US" dirty="0" smtClean="0"/>
              <a:t>Many datasets to choose from including:</a:t>
            </a:r>
          </a:p>
          <a:p>
            <a:pPr lvl="1"/>
            <a:r>
              <a:rPr lang="en-US" dirty="0" smtClean="0"/>
              <a:t>US National</a:t>
            </a:r>
          </a:p>
          <a:p>
            <a:pPr lvl="1"/>
            <a:r>
              <a:rPr lang="en-US" dirty="0" smtClean="0"/>
              <a:t>Two US States (PA and WV)</a:t>
            </a:r>
          </a:p>
          <a:p>
            <a:pPr lvl="1"/>
            <a:r>
              <a:rPr lang="en-US" dirty="0" smtClean="0"/>
              <a:t>Other countries</a:t>
            </a:r>
          </a:p>
          <a:p>
            <a:r>
              <a:rPr lang="en-US" dirty="0" smtClean="0"/>
              <a:t>Includes product types in a wide variety of industries</a:t>
            </a:r>
          </a:p>
          <a:p>
            <a:pPr lvl="1"/>
            <a:r>
              <a:rPr lang="en-US" dirty="0" smtClean="0"/>
              <a:t>428 in total for US 2002 data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4"/>
          <a:stretch/>
        </p:blipFill>
        <p:spPr>
          <a:xfrm>
            <a:off x="7898922" y="1423264"/>
            <a:ext cx="3657600" cy="962954"/>
          </a:xfrm>
          <a:prstGeom prst="rect">
            <a:avLst/>
          </a:prstGeom>
        </p:spPr>
      </p:pic>
      <p:pic>
        <p:nvPicPr>
          <p:cNvPr id="1026" name="Picture 2" descr="http://mapsof.net/uploads/static-maps/Canada_flag_ma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757" y="3347783"/>
            <a:ext cx="1829485" cy="15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SsuqdKHn58ZNZ_ZWX5--2zKgRibNL_ShZ9yoE3VNiyGnKIVmK8y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1" y="4762222"/>
            <a:ext cx="1616310" cy="135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4/46/Flag_Map_of_the_United_States_(1912_-_1959).png/1280px-Flag_Map_of_the_United_States_(1912_-_1959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67" y="3569084"/>
            <a:ext cx="1591373" cy="99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8/8e/Flag_map_of_Germany.svg/2000px-Flag_map_of_Germany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08" y="5183825"/>
            <a:ext cx="636350" cy="86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8/81/Spain-flag-map-plus-ultr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819" y="5278248"/>
            <a:ext cx="908793" cy="67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53301" y="2989082"/>
            <a:ext cx="369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Producer Models for these Countries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6121242"/>
            <a:ext cx="6943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*Flag maps not to scale           Flag maps other than Canada source: commons.wikimedia.org             Canada: mapsof.net</a:t>
            </a:r>
            <a:endParaRPr lang="en-US" sz="11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02"/>
    </mc:Choice>
    <mc:Fallback xmlns="">
      <p:transition spd="slow" advTm="48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27206" y="2031385"/>
                <a:ext cx="3311435" cy="6932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𝐺𝑊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𝐺𝑊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206" y="2031385"/>
                <a:ext cx="3311435" cy="6932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27206" y="2892791"/>
                <a:ext cx="3311435" cy="6932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206" y="2892791"/>
                <a:ext cx="3311435" cy="6932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27206" y="3818957"/>
                <a:ext cx="3311435" cy="6932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206" y="3818957"/>
                <a:ext cx="3311435" cy="6932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63378" y="4680364"/>
                <a:ext cx="252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78" y="4680364"/>
                <a:ext cx="25255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cdc.gov/niosh/mining/UserFiles/works/statistics/factsheets/2007/Images/fs07nmo_m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"/>
          <a:stretch/>
        </p:blipFill>
        <p:spPr bwMode="auto">
          <a:xfrm>
            <a:off x="693131" y="2402941"/>
            <a:ext cx="5068768" cy="36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12070" y="2021887"/>
                <a:ext cx="388345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𝐺𝑊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𝐺𝑊𝑃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𝑠𝑒𝑐𝑡𝑜𝑟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070" y="2021887"/>
                <a:ext cx="3883458" cy="553998"/>
              </a:xfrm>
              <a:prstGeom prst="rect">
                <a:avLst/>
              </a:prstGeom>
              <a:blipFill rotWithShape="0">
                <a:blip r:embed="rId10"/>
                <a:stretch>
                  <a:fillRect l="-2198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318169" y="1915403"/>
            <a:ext cx="2351316" cy="4037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12070" y="2898430"/>
                <a:ext cx="2257415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𝐸𝑐𝑜𝑛𝑜𝑚𝑖𝑐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𝑎𝑐𝑡𝑖𝑣𝑖𝑡𝑦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𝑠𝑒𝑐𝑡𝑜𝑟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070" y="2898430"/>
                <a:ext cx="2257415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4865"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412070" y="3936059"/>
                <a:ext cx="2257415" cy="852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𝐸𝑐𝑜𝑛𝑜𝑚𝑖𝑐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𝑎𝑐𝑡𝑖𝑣𝑖𝑡𝑦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𝑝𝑟𝑜𝑑𝑢𝑐𝑡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𝑠𝑒𝑐𝑡𝑜𝑟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070" y="3936059"/>
                <a:ext cx="2257415" cy="852413"/>
              </a:xfrm>
              <a:prstGeom prst="rect">
                <a:avLst/>
              </a:prstGeom>
              <a:blipFill rotWithShape="0">
                <a:blip r:embed="rId12"/>
                <a:stretch>
                  <a:fillRect l="-486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412070" y="5059458"/>
                <a:ext cx="2257415" cy="852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𝐺𝑊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𝐺𝑊𝑃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𝑝𝑟𝑜𝑑𝑢𝑐𝑡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𝑠𝑒𝑐𝑡𝑜𝑟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070" y="5059458"/>
                <a:ext cx="2257415" cy="852413"/>
              </a:xfrm>
              <a:prstGeom prst="rect">
                <a:avLst/>
              </a:prstGeom>
              <a:blipFill rotWithShape="0">
                <a:blip r:embed="rId13"/>
                <a:stretch>
                  <a:fillRect l="-486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3436" y="1183599"/>
            <a:ext cx="526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</a:t>
            </a:r>
            <a:r>
              <a:rPr lang="en-US" dirty="0" smtClean="0">
                <a:sym typeface="Wingdings" panose="05000000000000000000" pitchFamily="2" charset="2"/>
              </a:rPr>
              <a:t> Making concrete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Need aggregate, cement, water, electricity, trucks, etc.</a:t>
            </a:r>
            <a:endParaRPr lang="en-US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1132859" y="1506764"/>
            <a:ext cx="979715" cy="323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1622716" y="1829930"/>
            <a:ext cx="1" cy="573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832662" y="6112304"/>
            <a:ext cx="10422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Figure: cdc.gov</a:t>
            </a:r>
            <a:endParaRPr lang="en-US" sz="1100" dirty="0"/>
          </a:p>
        </p:txBody>
      </p:sp>
      <p:pic>
        <p:nvPicPr>
          <p:cNvPr id="24" name="Audio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96"/>
    </mc:Choice>
    <mc:Fallback xmlns="">
      <p:transition spd="slow" advTm="85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27206" y="2031385"/>
                <a:ext cx="3311435" cy="6932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𝐺𝑊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𝐺𝑊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206" y="2031385"/>
                <a:ext cx="3311435" cy="6932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27206" y="2892791"/>
                <a:ext cx="3311435" cy="6932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206" y="2892791"/>
                <a:ext cx="3311435" cy="6932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27206" y="3818957"/>
                <a:ext cx="3311435" cy="6932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206" y="3818957"/>
                <a:ext cx="3311435" cy="6932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63378" y="4680364"/>
                <a:ext cx="252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78" y="4680364"/>
                <a:ext cx="25255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cdc.gov/niosh/mining/UserFiles/works/statistics/factsheets/2007/Images/fs07nmo_m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"/>
          <a:stretch/>
        </p:blipFill>
        <p:spPr bwMode="auto">
          <a:xfrm>
            <a:off x="693131" y="2402941"/>
            <a:ext cx="5068768" cy="36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12070" y="2021887"/>
                <a:ext cx="388345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𝐺𝑊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𝐺𝑊𝑃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𝑠𝑒𝑐𝑡𝑜𝑟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070" y="2021887"/>
                <a:ext cx="3883458" cy="553998"/>
              </a:xfrm>
              <a:prstGeom prst="rect">
                <a:avLst/>
              </a:prstGeom>
              <a:blipFill rotWithShape="0">
                <a:blip r:embed="rId10"/>
                <a:stretch>
                  <a:fillRect l="-2198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318169" y="1915403"/>
            <a:ext cx="2351316" cy="4037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12070" y="2898430"/>
                <a:ext cx="2257415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𝐸𝑐𝑜𝑛𝑜𝑚𝑖𝑐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𝑎𝑐𝑡𝑖𝑣𝑖𝑡𝑦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𝑠𝑒𝑐𝑡𝑜𝑟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070" y="2898430"/>
                <a:ext cx="2257415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4865"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412070" y="3936059"/>
                <a:ext cx="2257415" cy="852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𝐸𝑐𝑜𝑛𝑜𝑚𝑖𝑐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𝑎𝑐𝑡𝑖𝑣𝑖𝑡𝑦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𝑝𝑟𝑜𝑑𝑢𝑐𝑡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𝑠𝑒𝑐𝑡𝑜𝑟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070" y="3936059"/>
                <a:ext cx="2257415" cy="852413"/>
              </a:xfrm>
              <a:prstGeom prst="rect">
                <a:avLst/>
              </a:prstGeom>
              <a:blipFill rotWithShape="0">
                <a:blip r:embed="rId12"/>
                <a:stretch>
                  <a:fillRect l="-486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412070" y="5059458"/>
                <a:ext cx="2257415" cy="852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𝐺𝑊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𝐺𝑊𝑃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𝑝𝑟𝑜𝑑𝑢𝑐𝑡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𝑠𝑒𝑐𝑡𝑜𝑟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070" y="5059458"/>
                <a:ext cx="2257415" cy="852413"/>
              </a:xfrm>
              <a:prstGeom prst="rect">
                <a:avLst/>
              </a:prstGeom>
              <a:blipFill rotWithShape="0">
                <a:blip r:embed="rId13"/>
                <a:stretch>
                  <a:fillRect l="-486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3436" y="1183599"/>
            <a:ext cx="526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</a:t>
            </a:r>
            <a:r>
              <a:rPr lang="en-US" dirty="0" smtClean="0">
                <a:sym typeface="Wingdings" panose="05000000000000000000" pitchFamily="2" charset="2"/>
              </a:rPr>
              <a:t> Making concrete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Need aggregate, cement, water, electricity, trucks, etc.</a:t>
            </a:r>
            <a:endParaRPr lang="en-US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1132859" y="1506764"/>
            <a:ext cx="979715" cy="323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1622716" y="1829930"/>
            <a:ext cx="1" cy="573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832662" y="6112304"/>
            <a:ext cx="10422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Figure: cdc.gov</a:t>
            </a:r>
            <a:endParaRPr lang="en-US" sz="11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42"/>
    </mc:Choice>
    <mc:Fallback xmlns="">
      <p:transition spd="slow" advTm="58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the tool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5"/>
              </a:rPr>
              <a:t>eiolca.net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0"/>
          <a:stretch/>
        </p:blipFill>
        <p:spPr>
          <a:xfrm>
            <a:off x="2051977" y="1874338"/>
            <a:ext cx="9459645" cy="387293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452273" y="2930236"/>
            <a:ext cx="620486" cy="28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12"/>
    </mc:Choice>
    <mc:Fallback xmlns="">
      <p:transition spd="slow" advTm="39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EIO-LCA Input (Step 1)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55986" y="1299510"/>
            <a:ext cx="6060398" cy="45134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"/>
            </a:pPr>
            <a:r>
              <a:rPr lang="en-US" sz="1800" dirty="0" smtClean="0"/>
              <a:t>US National Producer Price Models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US 1992 (485)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US 1992 (97)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US 1997 (491)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US 2002 (428)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"/>
            </a:pPr>
            <a:r>
              <a:rPr lang="en-US" sz="1800" dirty="0"/>
              <a:t>US National </a:t>
            </a:r>
            <a:r>
              <a:rPr lang="en-US" sz="1800" dirty="0" smtClean="0"/>
              <a:t>Purchaser Price Models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US 1997 (483)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US 1992 (428)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"/>
            </a:pPr>
            <a:r>
              <a:rPr lang="en-US" sz="1800" dirty="0" smtClean="0"/>
              <a:t>US State Purchaser Price Models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PA 1997 (491)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WV 1997 (491)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PA+WV 1997 (491)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"/>
            </a:pPr>
            <a:r>
              <a:rPr lang="en-US" sz="1800" dirty="0" smtClean="0"/>
              <a:t>International Purchaser Price Models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Germany (58)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Spain 2000 (73)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Canada 2002 (105)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China 2002 (122)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35036"/>
          <a:stretch/>
        </p:blipFill>
        <p:spPr>
          <a:xfrm>
            <a:off x="7051188" y="581467"/>
            <a:ext cx="4683612" cy="54578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781800" y="1582320"/>
            <a:ext cx="620486" cy="489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56"/>
    </mc:Choice>
    <mc:Fallback xmlns="">
      <p:transition spd="slow" advTm="49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739A28"/>
      </a:accent1>
      <a:accent2>
        <a:srgbClr val="C1DF8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8178</TotalTime>
  <Words>1064</Words>
  <Application>Microsoft Office PowerPoint</Application>
  <PresentationFormat>Widescreen</PresentationFormat>
  <Paragraphs>239</Paragraphs>
  <Slides>18</Slides>
  <Notes>13</Notes>
  <HiddenSlides>0</HiddenSlides>
  <MMClips>18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Wingdings</vt:lpstr>
      <vt:lpstr>Retrospect</vt:lpstr>
      <vt:lpstr>Welcome to the Life Cycle Assessment (LCA) Learning Module Series</vt:lpstr>
      <vt:lpstr>LCA Module Series Groups</vt:lpstr>
      <vt:lpstr>EIO-LCA Tutorial and Links to GaBi Tutorials</vt:lpstr>
      <vt:lpstr>Links to GaBi Tutorials</vt:lpstr>
      <vt:lpstr>Economic Input-Output Life Cycle Assessment (EIO-LCA)</vt:lpstr>
      <vt:lpstr>How it Works</vt:lpstr>
      <vt:lpstr>How it Works</vt:lpstr>
      <vt:lpstr>Getting to the tool</vt:lpstr>
      <vt:lpstr>EIO-LCA Input (Step 1)</vt:lpstr>
      <vt:lpstr>EIO-LCA Input (Step 2)</vt:lpstr>
      <vt:lpstr>EIO-LCA Input (Step 3)</vt:lpstr>
      <vt:lpstr>EIO-LCA Inputs (Step 4)</vt:lpstr>
      <vt:lpstr>EIO-LCA Inputs (Step 5)</vt:lpstr>
      <vt:lpstr>EIO-LCA Output</vt:lpstr>
      <vt:lpstr>EIO-LCA Output</vt:lpstr>
      <vt:lpstr>Custom Models</vt:lpstr>
      <vt:lpstr>Use of Results</vt:lpstr>
      <vt:lpstr>Thank you for completing Module γ1!</vt:lpstr>
      <vt:lpstr>Wrong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 Langfitt</dc:creator>
  <cp:lastModifiedBy>Quinn Langfitt</cp:lastModifiedBy>
  <cp:revision>398</cp:revision>
  <dcterms:created xsi:type="dcterms:W3CDTF">2014-11-14T22:25:32Z</dcterms:created>
  <dcterms:modified xsi:type="dcterms:W3CDTF">2015-10-24T01:49:06Z</dcterms:modified>
</cp:coreProperties>
</file>