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302" r:id="rId2"/>
    <p:sldId id="303" r:id="rId3"/>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278" r:id="rId24"/>
    <p:sldId id="279" r:id="rId25"/>
    <p:sldId id="280" r:id="rId26"/>
    <p:sldId id="342" r:id="rId27"/>
    <p:sldId id="343" r:id="rId28"/>
    <p:sldId id="283" r:id="rId29"/>
    <p:sldId id="284" r:id="rId30"/>
    <p:sldId id="323" r:id="rId31"/>
    <p:sldId id="324" r:id="rId32"/>
    <p:sldId id="325" r:id="rId33"/>
    <p:sldId id="326" r:id="rId34"/>
    <p:sldId id="285" r:id="rId35"/>
  </p:sldIdLst>
  <p:sldSz cx="12192000" cy="6858000"/>
  <p:notesSz cx="6858000" cy="9144000"/>
  <p:custShowLst>
    <p:custShow name="Wrong" id="0">
      <p:sldLst>
        <p:sld r:id="rId35"/>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n Langfitt" initials="QL" lastIdx="21" clrIdx="0">
    <p:extLst>
      <p:ext uri="{19B8F6BF-5375-455C-9EA6-DF929625EA0E}">
        <p15:presenceInfo xmlns:p15="http://schemas.microsoft.com/office/powerpoint/2012/main" userId="fd30b36df98d15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08" autoAdjust="0"/>
    <p:restoredTop sz="83626" autoAdjust="0"/>
  </p:normalViewPr>
  <p:slideViewPr>
    <p:cSldViewPr snapToGrid="0">
      <p:cViewPr varScale="1">
        <p:scale>
          <a:sx n="88" d="100"/>
          <a:sy n="88"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AE3F8-E6C9-4943-B68C-FED0E91018F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A1A85FD9-54D7-49AB-9CFE-36398FC9A5AF}">
      <dgm:prSet phldrT="[Text]"/>
      <dgm:spPr/>
      <dgm:t>
        <a:bodyPr/>
        <a:lstStyle/>
        <a:p>
          <a:r>
            <a:rPr lang="en-US" dirty="0" smtClean="0"/>
            <a:t>Transport LCA Topics of Interest</a:t>
          </a:r>
          <a:endParaRPr lang="en-US" dirty="0"/>
        </a:p>
      </dgm:t>
    </dgm:pt>
    <dgm:pt modelId="{9A995B5D-236C-4195-BF77-64AA85A569C6}" type="parTrans" cxnId="{11F69F41-8FE9-48F7-A13F-A79CBD688F91}">
      <dgm:prSet/>
      <dgm:spPr/>
      <dgm:t>
        <a:bodyPr/>
        <a:lstStyle/>
        <a:p>
          <a:endParaRPr lang="en-US"/>
        </a:p>
      </dgm:t>
    </dgm:pt>
    <dgm:pt modelId="{C65FAE67-89C6-456A-9459-D2CA1B821209}" type="sibTrans" cxnId="{11F69F41-8FE9-48F7-A13F-A79CBD688F91}">
      <dgm:prSet/>
      <dgm:spPr/>
      <dgm:t>
        <a:bodyPr/>
        <a:lstStyle/>
        <a:p>
          <a:endParaRPr lang="en-US"/>
        </a:p>
      </dgm:t>
    </dgm:pt>
    <dgm:pt modelId="{A2CE30F7-9EDC-4C74-961A-99384AB4848D}">
      <dgm:prSet phldrT="[Text]" custT="1"/>
      <dgm:spPr/>
      <dgm:t>
        <a:bodyPr/>
        <a:lstStyle/>
        <a:p>
          <a:r>
            <a:rPr lang="en-US" sz="2200" dirty="0" smtClean="0"/>
            <a:t>Pavement</a:t>
          </a:r>
          <a:endParaRPr lang="en-US" sz="2200" dirty="0"/>
        </a:p>
      </dgm:t>
    </dgm:pt>
    <dgm:pt modelId="{077F3C0B-848B-4247-805B-61779EB790F6}" type="parTrans" cxnId="{0EB888B0-D51D-4D96-A4F1-7EC889E758F0}">
      <dgm:prSet/>
      <dgm:spPr/>
      <dgm:t>
        <a:bodyPr/>
        <a:lstStyle/>
        <a:p>
          <a:endParaRPr lang="en-US"/>
        </a:p>
      </dgm:t>
    </dgm:pt>
    <dgm:pt modelId="{E99B693A-D3C2-422B-B146-2475913CAF2B}" type="sibTrans" cxnId="{0EB888B0-D51D-4D96-A4F1-7EC889E758F0}">
      <dgm:prSet/>
      <dgm:spPr/>
      <dgm:t>
        <a:bodyPr/>
        <a:lstStyle/>
        <a:p>
          <a:endParaRPr lang="en-US"/>
        </a:p>
      </dgm:t>
    </dgm:pt>
    <dgm:pt modelId="{EE7B66C2-E6A0-4C93-A95F-5F3E21776DF7}">
      <dgm:prSet phldrT="[Text]"/>
      <dgm:spPr/>
      <dgm:t>
        <a:bodyPr/>
        <a:lstStyle/>
        <a:p>
          <a:r>
            <a:rPr lang="en-US" dirty="0" smtClean="0"/>
            <a:t>Roadway </a:t>
          </a:r>
          <a:r>
            <a:rPr lang="en-US" dirty="0" err="1" smtClean="0"/>
            <a:t>Maint</a:t>
          </a:r>
          <a:r>
            <a:rPr lang="en-US" dirty="0" smtClean="0"/>
            <a:t>.</a:t>
          </a:r>
          <a:endParaRPr lang="en-US" dirty="0"/>
        </a:p>
      </dgm:t>
    </dgm:pt>
    <dgm:pt modelId="{BDF7F9AE-DA0A-4353-86B6-B28BDF2C4233}" type="parTrans" cxnId="{61501E49-9692-4EA4-8090-66777640018A}">
      <dgm:prSet/>
      <dgm:spPr/>
      <dgm:t>
        <a:bodyPr/>
        <a:lstStyle/>
        <a:p>
          <a:endParaRPr lang="en-US"/>
        </a:p>
      </dgm:t>
    </dgm:pt>
    <dgm:pt modelId="{84E71DD7-2C6C-4680-81A8-4431A171142C}" type="sibTrans" cxnId="{61501E49-9692-4EA4-8090-66777640018A}">
      <dgm:prSet/>
      <dgm:spPr/>
      <dgm:t>
        <a:bodyPr/>
        <a:lstStyle/>
        <a:p>
          <a:endParaRPr lang="en-US"/>
        </a:p>
      </dgm:t>
    </dgm:pt>
    <dgm:pt modelId="{F32C1EF6-A30B-4E6E-997B-C0CFABA8224F}">
      <dgm:prSet phldrT="[Text]"/>
      <dgm:spPr/>
      <dgm:t>
        <a:bodyPr/>
        <a:lstStyle/>
        <a:p>
          <a:r>
            <a:rPr lang="en-US" dirty="0" smtClean="0"/>
            <a:t>Vehicles</a:t>
          </a:r>
          <a:endParaRPr lang="en-US" dirty="0"/>
        </a:p>
      </dgm:t>
    </dgm:pt>
    <dgm:pt modelId="{DC4A7620-809F-4600-BC1C-031465BBBE9F}" type="parTrans" cxnId="{11FA988C-3DC7-40C7-BA35-88234DCA723E}">
      <dgm:prSet/>
      <dgm:spPr/>
      <dgm:t>
        <a:bodyPr/>
        <a:lstStyle/>
        <a:p>
          <a:endParaRPr lang="en-US"/>
        </a:p>
      </dgm:t>
    </dgm:pt>
    <dgm:pt modelId="{41935EEA-4993-4451-8840-E5D0E7194F17}" type="sibTrans" cxnId="{11FA988C-3DC7-40C7-BA35-88234DCA723E}">
      <dgm:prSet/>
      <dgm:spPr/>
      <dgm:t>
        <a:bodyPr/>
        <a:lstStyle/>
        <a:p>
          <a:endParaRPr lang="en-US"/>
        </a:p>
      </dgm:t>
    </dgm:pt>
    <dgm:pt modelId="{B61582CC-AC10-451A-A87E-C72A979F71BE}">
      <dgm:prSet phldrT="[Text]"/>
      <dgm:spPr/>
      <dgm:t>
        <a:bodyPr/>
        <a:lstStyle/>
        <a:p>
          <a:r>
            <a:rPr lang="en-US" dirty="0" smtClean="0"/>
            <a:t>Fuels</a:t>
          </a:r>
          <a:endParaRPr lang="en-US" dirty="0"/>
        </a:p>
      </dgm:t>
    </dgm:pt>
    <dgm:pt modelId="{B11D27E8-298B-4052-9A05-C27AF37683F1}" type="parTrans" cxnId="{108F3AEB-B56F-475E-BE16-CF9A07B14590}">
      <dgm:prSet/>
      <dgm:spPr/>
      <dgm:t>
        <a:bodyPr/>
        <a:lstStyle/>
        <a:p>
          <a:endParaRPr lang="en-US"/>
        </a:p>
      </dgm:t>
    </dgm:pt>
    <dgm:pt modelId="{72C07D60-73A2-4175-9370-F966E0D90F5E}" type="sibTrans" cxnId="{108F3AEB-B56F-475E-BE16-CF9A07B14590}">
      <dgm:prSet/>
      <dgm:spPr/>
      <dgm:t>
        <a:bodyPr/>
        <a:lstStyle/>
        <a:p>
          <a:endParaRPr lang="en-US"/>
        </a:p>
      </dgm:t>
    </dgm:pt>
    <dgm:pt modelId="{F5652883-8C7E-41CC-ACAA-359092E64B13}">
      <dgm:prSet phldrT="[Text]"/>
      <dgm:spPr/>
      <dgm:t>
        <a:bodyPr/>
        <a:lstStyle/>
        <a:p>
          <a:r>
            <a:rPr lang="en-US" dirty="0" smtClean="0"/>
            <a:t>Modal Choice</a:t>
          </a:r>
          <a:endParaRPr lang="en-US" dirty="0"/>
        </a:p>
      </dgm:t>
    </dgm:pt>
    <dgm:pt modelId="{3DCC2366-CA07-45DB-ACFA-DB52A2EDC3BB}" type="sibTrans" cxnId="{C3E07323-EFA7-4599-9122-203B669EA936}">
      <dgm:prSet/>
      <dgm:spPr/>
      <dgm:t>
        <a:bodyPr/>
        <a:lstStyle/>
        <a:p>
          <a:endParaRPr lang="en-US"/>
        </a:p>
      </dgm:t>
    </dgm:pt>
    <dgm:pt modelId="{0E0076D6-B0C8-439D-A7DA-08DC8696F52C}" type="parTrans" cxnId="{C3E07323-EFA7-4599-9122-203B669EA936}">
      <dgm:prSet/>
      <dgm:spPr/>
      <dgm:t>
        <a:bodyPr/>
        <a:lstStyle/>
        <a:p>
          <a:endParaRPr lang="en-US"/>
        </a:p>
      </dgm:t>
    </dgm:pt>
    <dgm:pt modelId="{069A1CA5-B9CA-415C-89D4-472B64FA48FD}">
      <dgm:prSet phldrT="[Text]"/>
      <dgm:spPr/>
      <dgm:t>
        <a:bodyPr/>
        <a:lstStyle/>
        <a:p>
          <a:r>
            <a:rPr lang="en-US" dirty="0" smtClean="0"/>
            <a:t>Infra-structure</a:t>
          </a:r>
          <a:endParaRPr lang="en-US" dirty="0"/>
        </a:p>
      </dgm:t>
    </dgm:pt>
    <dgm:pt modelId="{5D2ECBE0-6240-4A09-82CC-AC40772CECBD}" type="sibTrans" cxnId="{2DA9CD55-5FB6-4E9E-8D26-32F3A62E3B9D}">
      <dgm:prSet/>
      <dgm:spPr/>
      <dgm:t>
        <a:bodyPr/>
        <a:lstStyle/>
        <a:p>
          <a:endParaRPr lang="en-US"/>
        </a:p>
      </dgm:t>
    </dgm:pt>
    <dgm:pt modelId="{85E5548A-A848-4F70-8197-8AD975DA3C77}" type="parTrans" cxnId="{2DA9CD55-5FB6-4E9E-8D26-32F3A62E3B9D}">
      <dgm:prSet/>
      <dgm:spPr/>
      <dgm:t>
        <a:bodyPr/>
        <a:lstStyle/>
        <a:p>
          <a:endParaRPr lang="en-US"/>
        </a:p>
      </dgm:t>
    </dgm:pt>
    <dgm:pt modelId="{11170170-08CA-4C80-AA0A-BD02281A072C}" type="pres">
      <dgm:prSet presAssocID="{D35AE3F8-E6C9-4943-B68C-FED0E91018F2}" presName="Name0" presStyleCnt="0">
        <dgm:presLayoutVars>
          <dgm:chMax val="1"/>
          <dgm:chPref val="1"/>
          <dgm:dir/>
          <dgm:animOne val="branch"/>
          <dgm:animLvl val="lvl"/>
        </dgm:presLayoutVars>
      </dgm:prSet>
      <dgm:spPr/>
      <dgm:t>
        <a:bodyPr/>
        <a:lstStyle/>
        <a:p>
          <a:endParaRPr lang="en-US"/>
        </a:p>
      </dgm:t>
    </dgm:pt>
    <dgm:pt modelId="{11854FC9-05CA-486B-8444-F2F672772108}" type="pres">
      <dgm:prSet presAssocID="{A1A85FD9-54D7-49AB-9CFE-36398FC9A5AF}" presName="Parent" presStyleLbl="node0" presStyleIdx="0" presStyleCnt="1">
        <dgm:presLayoutVars>
          <dgm:chMax val="6"/>
          <dgm:chPref val="6"/>
        </dgm:presLayoutVars>
      </dgm:prSet>
      <dgm:spPr/>
      <dgm:t>
        <a:bodyPr/>
        <a:lstStyle/>
        <a:p>
          <a:endParaRPr lang="en-US"/>
        </a:p>
      </dgm:t>
    </dgm:pt>
    <dgm:pt modelId="{3AEE2CDE-E2CB-44A2-87A3-061BCC98F932}" type="pres">
      <dgm:prSet presAssocID="{A2CE30F7-9EDC-4C74-961A-99384AB4848D}" presName="Accent1" presStyleCnt="0"/>
      <dgm:spPr/>
    </dgm:pt>
    <dgm:pt modelId="{77D67F62-184B-4AEE-B4E5-70BDCCC7872B}" type="pres">
      <dgm:prSet presAssocID="{A2CE30F7-9EDC-4C74-961A-99384AB4848D}" presName="Accent" presStyleLbl="bgShp" presStyleIdx="0" presStyleCnt="6"/>
      <dgm:spPr/>
    </dgm:pt>
    <dgm:pt modelId="{70C34239-58AC-49A3-9A41-B2ED51278C08}" type="pres">
      <dgm:prSet presAssocID="{A2CE30F7-9EDC-4C74-961A-99384AB4848D}" presName="Child1" presStyleLbl="node1" presStyleIdx="0" presStyleCnt="6">
        <dgm:presLayoutVars>
          <dgm:chMax val="0"/>
          <dgm:chPref val="0"/>
          <dgm:bulletEnabled val="1"/>
        </dgm:presLayoutVars>
      </dgm:prSet>
      <dgm:spPr/>
      <dgm:t>
        <a:bodyPr/>
        <a:lstStyle/>
        <a:p>
          <a:endParaRPr lang="en-US"/>
        </a:p>
      </dgm:t>
    </dgm:pt>
    <dgm:pt modelId="{E5DE8653-FF75-40D5-937D-5ACA79097F57}" type="pres">
      <dgm:prSet presAssocID="{EE7B66C2-E6A0-4C93-A95F-5F3E21776DF7}" presName="Accent2" presStyleCnt="0"/>
      <dgm:spPr/>
    </dgm:pt>
    <dgm:pt modelId="{0BF739DE-D1FC-4766-8DF1-9EF79DBD45ED}" type="pres">
      <dgm:prSet presAssocID="{EE7B66C2-E6A0-4C93-A95F-5F3E21776DF7}" presName="Accent" presStyleLbl="bgShp" presStyleIdx="1" presStyleCnt="6"/>
      <dgm:spPr>
        <a:noFill/>
      </dgm:spPr>
    </dgm:pt>
    <dgm:pt modelId="{CE6EFC4B-AC5D-494A-A2F6-C83BBA956E91}" type="pres">
      <dgm:prSet presAssocID="{EE7B66C2-E6A0-4C93-A95F-5F3E21776DF7}" presName="Child2" presStyleLbl="node1" presStyleIdx="1" presStyleCnt="6">
        <dgm:presLayoutVars>
          <dgm:chMax val="0"/>
          <dgm:chPref val="0"/>
          <dgm:bulletEnabled val="1"/>
        </dgm:presLayoutVars>
      </dgm:prSet>
      <dgm:spPr/>
      <dgm:t>
        <a:bodyPr/>
        <a:lstStyle/>
        <a:p>
          <a:endParaRPr lang="en-US"/>
        </a:p>
      </dgm:t>
    </dgm:pt>
    <dgm:pt modelId="{87695AA3-9F45-4D68-B2EA-578B0D6DB38C}" type="pres">
      <dgm:prSet presAssocID="{F32C1EF6-A30B-4E6E-997B-C0CFABA8224F}" presName="Accent3" presStyleCnt="0"/>
      <dgm:spPr/>
    </dgm:pt>
    <dgm:pt modelId="{E714ACCF-4F89-4DA3-BE9E-55E633518522}" type="pres">
      <dgm:prSet presAssocID="{F32C1EF6-A30B-4E6E-997B-C0CFABA8224F}" presName="Accent" presStyleLbl="bgShp" presStyleIdx="2" presStyleCnt="6"/>
      <dgm:spPr>
        <a:noFill/>
      </dgm:spPr>
    </dgm:pt>
    <dgm:pt modelId="{7D28E57C-5DDD-4B54-928F-1C070DF6ED94}" type="pres">
      <dgm:prSet presAssocID="{F32C1EF6-A30B-4E6E-997B-C0CFABA8224F}" presName="Child3" presStyleLbl="node1" presStyleIdx="2" presStyleCnt="6">
        <dgm:presLayoutVars>
          <dgm:chMax val="0"/>
          <dgm:chPref val="0"/>
          <dgm:bulletEnabled val="1"/>
        </dgm:presLayoutVars>
      </dgm:prSet>
      <dgm:spPr/>
      <dgm:t>
        <a:bodyPr/>
        <a:lstStyle/>
        <a:p>
          <a:endParaRPr lang="en-US"/>
        </a:p>
      </dgm:t>
    </dgm:pt>
    <dgm:pt modelId="{87A43CD0-8F0F-44B0-923D-81F5956E24BD}" type="pres">
      <dgm:prSet presAssocID="{B61582CC-AC10-451A-A87E-C72A979F71BE}" presName="Accent4" presStyleCnt="0"/>
      <dgm:spPr/>
    </dgm:pt>
    <dgm:pt modelId="{D99212C7-08C5-443E-BE92-F9CA7B4C9096}" type="pres">
      <dgm:prSet presAssocID="{B61582CC-AC10-451A-A87E-C72A979F71BE}" presName="Accent" presStyleLbl="bgShp" presStyleIdx="3" presStyleCnt="6"/>
      <dgm:spPr>
        <a:noFill/>
      </dgm:spPr>
    </dgm:pt>
    <dgm:pt modelId="{EC0D540A-34E0-47EC-B4EB-1C5E99438D93}" type="pres">
      <dgm:prSet presAssocID="{B61582CC-AC10-451A-A87E-C72A979F71BE}" presName="Child4" presStyleLbl="node1" presStyleIdx="3" presStyleCnt="6">
        <dgm:presLayoutVars>
          <dgm:chMax val="0"/>
          <dgm:chPref val="0"/>
          <dgm:bulletEnabled val="1"/>
        </dgm:presLayoutVars>
      </dgm:prSet>
      <dgm:spPr/>
      <dgm:t>
        <a:bodyPr/>
        <a:lstStyle/>
        <a:p>
          <a:endParaRPr lang="en-US"/>
        </a:p>
      </dgm:t>
    </dgm:pt>
    <dgm:pt modelId="{3248223B-ED44-4191-BF06-8C7AE9B0F4C2}" type="pres">
      <dgm:prSet presAssocID="{F5652883-8C7E-41CC-ACAA-359092E64B13}" presName="Accent5" presStyleCnt="0"/>
      <dgm:spPr/>
    </dgm:pt>
    <dgm:pt modelId="{905CCEB6-2810-4C92-A7A0-E54211214F1B}" type="pres">
      <dgm:prSet presAssocID="{F5652883-8C7E-41CC-ACAA-359092E64B13}" presName="Accent" presStyleLbl="bgShp" presStyleIdx="4" presStyleCnt="6"/>
      <dgm:spPr>
        <a:noFill/>
      </dgm:spPr>
    </dgm:pt>
    <dgm:pt modelId="{26177FCF-7821-4D17-B7AA-5A56723E4770}" type="pres">
      <dgm:prSet presAssocID="{F5652883-8C7E-41CC-ACAA-359092E64B13}" presName="Child5" presStyleLbl="node1" presStyleIdx="4" presStyleCnt="6">
        <dgm:presLayoutVars>
          <dgm:chMax val="0"/>
          <dgm:chPref val="0"/>
          <dgm:bulletEnabled val="1"/>
        </dgm:presLayoutVars>
      </dgm:prSet>
      <dgm:spPr/>
      <dgm:t>
        <a:bodyPr/>
        <a:lstStyle/>
        <a:p>
          <a:endParaRPr lang="en-US"/>
        </a:p>
      </dgm:t>
    </dgm:pt>
    <dgm:pt modelId="{BA16CF19-2B66-471B-BAA4-60BFB558D658}" type="pres">
      <dgm:prSet presAssocID="{069A1CA5-B9CA-415C-89D4-472B64FA48FD}" presName="Accent6" presStyleCnt="0"/>
      <dgm:spPr/>
    </dgm:pt>
    <dgm:pt modelId="{F8E1DEA1-3FE4-4657-8A4C-0B14D81F3E0B}" type="pres">
      <dgm:prSet presAssocID="{069A1CA5-B9CA-415C-89D4-472B64FA48FD}" presName="Accent" presStyleLbl="bgShp" presStyleIdx="5" presStyleCnt="6"/>
      <dgm:spPr>
        <a:noFill/>
      </dgm:spPr>
    </dgm:pt>
    <dgm:pt modelId="{BD7C5D5A-24B0-4042-B606-948AE554AEBB}" type="pres">
      <dgm:prSet presAssocID="{069A1CA5-B9CA-415C-89D4-472B64FA48FD}" presName="Child6" presStyleLbl="node1" presStyleIdx="5" presStyleCnt="6">
        <dgm:presLayoutVars>
          <dgm:chMax val="0"/>
          <dgm:chPref val="0"/>
          <dgm:bulletEnabled val="1"/>
        </dgm:presLayoutVars>
      </dgm:prSet>
      <dgm:spPr/>
      <dgm:t>
        <a:bodyPr/>
        <a:lstStyle/>
        <a:p>
          <a:endParaRPr lang="en-US"/>
        </a:p>
      </dgm:t>
    </dgm:pt>
  </dgm:ptLst>
  <dgm:cxnLst>
    <dgm:cxn modelId="{C3E07323-EFA7-4599-9122-203B669EA936}" srcId="{A1A85FD9-54D7-49AB-9CFE-36398FC9A5AF}" destId="{F5652883-8C7E-41CC-ACAA-359092E64B13}" srcOrd="4" destOrd="0" parTransId="{0E0076D6-B0C8-439D-A7DA-08DC8696F52C}" sibTransId="{3DCC2366-CA07-45DB-ACFA-DB52A2EDC3BB}"/>
    <dgm:cxn modelId="{108F3AEB-B56F-475E-BE16-CF9A07B14590}" srcId="{A1A85FD9-54D7-49AB-9CFE-36398FC9A5AF}" destId="{B61582CC-AC10-451A-A87E-C72A979F71BE}" srcOrd="3" destOrd="0" parTransId="{B11D27E8-298B-4052-9A05-C27AF37683F1}" sibTransId="{72C07D60-73A2-4175-9370-F966E0D90F5E}"/>
    <dgm:cxn modelId="{12CCCAA7-6E37-4BE8-BFD9-AF6633FD3B4A}" type="presOf" srcId="{F32C1EF6-A30B-4E6E-997B-C0CFABA8224F}" destId="{7D28E57C-5DDD-4B54-928F-1C070DF6ED94}" srcOrd="0" destOrd="0" presId="urn:microsoft.com/office/officeart/2011/layout/HexagonRadial"/>
    <dgm:cxn modelId="{E38C4A79-4F80-41A7-BC0B-668BD3D74827}" type="presOf" srcId="{A2CE30F7-9EDC-4C74-961A-99384AB4848D}" destId="{70C34239-58AC-49A3-9A41-B2ED51278C08}" srcOrd="0" destOrd="0" presId="urn:microsoft.com/office/officeart/2011/layout/HexagonRadial"/>
    <dgm:cxn modelId="{4E618ADF-184C-483C-B816-3D85B4A124EE}" type="presOf" srcId="{EE7B66C2-E6A0-4C93-A95F-5F3E21776DF7}" destId="{CE6EFC4B-AC5D-494A-A2F6-C83BBA956E91}" srcOrd="0" destOrd="0" presId="urn:microsoft.com/office/officeart/2011/layout/HexagonRadial"/>
    <dgm:cxn modelId="{0EB888B0-D51D-4D96-A4F1-7EC889E758F0}" srcId="{A1A85FD9-54D7-49AB-9CFE-36398FC9A5AF}" destId="{A2CE30F7-9EDC-4C74-961A-99384AB4848D}" srcOrd="0" destOrd="0" parTransId="{077F3C0B-848B-4247-805B-61779EB790F6}" sibTransId="{E99B693A-D3C2-422B-B146-2475913CAF2B}"/>
    <dgm:cxn modelId="{11FA988C-3DC7-40C7-BA35-88234DCA723E}" srcId="{A1A85FD9-54D7-49AB-9CFE-36398FC9A5AF}" destId="{F32C1EF6-A30B-4E6E-997B-C0CFABA8224F}" srcOrd="2" destOrd="0" parTransId="{DC4A7620-809F-4600-BC1C-031465BBBE9F}" sibTransId="{41935EEA-4993-4451-8840-E5D0E7194F17}"/>
    <dgm:cxn modelId="{89291124-6A94-499F-8518-480081A45E2D}" type="presOf" srcId="{D35AE3F8-E6C9-4943-B68C-FED0E91018F2}" destId="{11170170-08CA-4C80-AA0A-BD02281A072C}" srcOrd="0" destOrd="0" presId="urn:microsoft.com/office/officeart/2011/layout/HexagonRadial"/>
    <dgm:cxn modelId="{AD4E456C-55B3-4CA8-B092-147C58D01372}" type="presOf" srcId="{A1A85FD9-54D7-49AB-9CFE-36398FC9A5AF}" destId="{11854FC9-05CA-486B-8444-F2F672772108}" srcOrd="0" destOrd="0" presId="urn:microsoft.com/office/officeart/2011/layout/HexagonRadial"/>
    <dgm:cxn modelId="{770A76B0-FA66-4AFA-A220-A3194958C5EC}" type="presOf" srcId="{F5652883-8C7E-41CC-ACAA-359092E64B13}" destId="{26177FCF-7821-4D17-B7AA-5A56723E4770}" srcOrd="0" destOrd="0" presId="urn:microsoft.com/office/officeart/2011/layout/HexagonRadial"/>
    <dgm:cxn modelId="{D266D1FA-14AA-4905-882A-0AC6C9C6DED3}" type="presOf" srcId="{069A1CA5-B9CA-415C-89D4-472B64FA48FD}" destId="{BD7C5D5A-24B0-4042-B606-948AE554AEBB}" srcOrd="0" destOrd="0" presId="urn:microsoft.com/office/officeart/2011/layout/HexagonRadial"/>
    <dgm:cxn modelId="{61501E49-9692-4EA4-8090-66777640018A}" srcId="{A1A85FD9-54D7-49AB-9CFE-36398FC9A5AF}" destId="{EE7B66C2-E6A0-4C93-A95F-5F3E21776DF7}" srcOrd="1" destOrd="0" parTransId="{BDF7F9AE-DA0A-4353-86B6-B28BDF2C4233}" sibTransId="{84E71DD7-2C6C-4680-81A8-4431A171142C}"/>
    <dgm:cxn modelId="{2DA9CD55-5FB6-4E9E-8D26-32F3A62E3B9D}" srcId="{A1A85FD9-54D7-49AB-9CFE-36398FC9A5AF}" destId="{069A1CA5-B9CA-415C-89D4-472B64FA48FD}" srcOrd="5" destOrd="0" parTransId="{85E5548A-A848-4F70-8197-8AD975DA3C77}" sibTransId="{5D2ECBE0-6240-4A09-82CC-AC40772CECBD}"/>
    <dgm:cxn modelId="{11F69F41-8FE9-48F7-A13F-A79CBD688F91}" srcId="{D35AE3F8-E6C9-4943-B68C-FED0E91018F2}" destId="{A1A85FD9-54D7-49AB-9CFE-36398FC9A5AF}" srcOrd="0" destOrd="0" parTransId="{9A995B5D-236C-4195-BF77-64AA85A569C6}" sibTransId="{C65FAE67-89C6-456A-9459-D2CA1B821209}"/>
    <dgm:cxn modelId="{8E26F0A8-8631-4447-B7D6-16E8F2C5884F}" type="presOf" srcId="{B61582CC-AC10-451A-A87E-C72A979F71BE}" destId="{EC0D540A-34E0-47EC-B4EB-1C5E99438D93}" srcOrd="0" destOrd="0" presId="urn:microsoft.com/office/officeart/2011/layout/HexagonRadial"/>
    <dgm:cxn modelId="{DBD6B0D9-7FA8-4688-8117-74CDF0A7215A}" type="presParOf" srcId="{11170170-08CA-4C80-AA0A-BD02281A072C}" destId="{11854FC9-05CA-486B-8444-F2F672772108}" srcOrd="0" destOrd="0" presId="urn:microsoft.com/office/officeart/2011/layout/HexagonRadial"/>
    <dgm:cxn modelId="{63EDAAB2-A89A-4433-BD60-1B75D04C77D9}" type="presParOf" srcId="{11170170-08CA-4C80-AA0A-BD02281A072C}" destId="{3AEE2CDE-E2CB-44A2-87A3-061BCC98F932}" srcOrd="1" destOrd="0" presId="urn:microsoft.com/office/officeart/2011/layout/HexagonRadial"/>
    <dgm:cxn modelId="{8416AC97-5C4D-4EB1-B33C-2DAE2B287EA4}" type="presParOf" srcId="{3AEE2CDE-E2CB-44A2-87A3-061BCC98F932}" destId="{77D67F62-184B-4AEE-B4E5-70BDCCC7872B}" srcOrd="0" destOrd="0" presId="urn:microsoft.com/office/officeart/2011/layout/HexagonRadial"/>
    <dgm:cxn modelId="{7387C445-C3EB-492A-B444-75CCF331E679}" type="presParOf" srcId="{11170170-08CA-4C80-AA0A-BD02281A072C}" destId="{70C34239-58AC-49A3-9A41-B2ED51278C08}" srcOrd="2" destOrd="0" presId="urn:microsoft.com/office/officeart/2011/layout/HexagonRadial"/>
    <dgm:cxn modelId="{69D54E5D-40F6-4D7D-98AF-4649BE719B13}" type="presParOf" srcId="{11170170-08CA-4C80-AA0A-BD02281A072C}" destId="{E5DE8653-FF75-40D5-937D-5ACA79097F57}" srcOrd="3" destOrd="0" presId="urn:microsoft.com/office/officeart/2011/layout/HexagonRadial"/>
    <dgm:cxn modelId="{C5B613A7-6042-4F49-A22E-DF03B3E05F9B}" type="presParOf" srcId="{E5DE8653-FF75-40D5-937D-5ACA79097F57}" destId="{0BF739DE-D1FC-4766-8DF1-9EF79DBD45ED}" srcOrd="0" destOrd="0" presId="urn:microsoft.com/office/officeart/2011/layout/HexagonRadial"/>
    <dgm:cxn modelId="{70039222-D08A-4F07-9933-8CB0989FD33A}" type="presParOf" srcId="{11170170-08CA-4C80-AA0A-BD02281A072C}" destId="{CE6EFC4B-AC5D-494A-A2F6-C83BBA956E91}" srcOrd="4" destOrd="0" presId="urn:microsoft.com/office/officeart/2011/layout/HexagonRadial"/>
    <dgm:cxn modelId="{D6E37703-499A-4B07-ADA3-B57A3D59BA86}" type="presParOf" srcId="{11170170-08CA-4C80-AA0A-BD02281A072C}" destId="{87695AA3-9F45-4D68-B2EA-578B0D6DB38C}" srcOrd="5" destOrd="0" presId="urn:microsoft.com/office/officeart/2011/layout/HexagonRadial"/>
    <dgm:cxn modelId="{E9D101CF-6C2C-4872-BA28-4D8ADD5CBCE8}" type="presParOf" srcId="{87695AA3-9F45-4D68-B2EA-578B0D6DB38C}" destId="{E714ACCF-4F89-4DA3-BE9E-55E633518522}" srcOrd="0" destOrd="0" presId="urn:microsoft.com/office/officeart/2011/layout/HexagonRadial"/>
    <dgm:cxn modelId="{647A680E-2D46-4A62-AD99-8D18CC1A77AC}" type="presParOf" srcId="{11170170-08CA-4C80-AA0A-BD02281A072C}" destId="{7D28E57C-5DDD-4B54-928F-1C070DF6ED94}" srcOrd="6" destOrd="0" presId="urn:microsoft.com/office/officeart/2011/layout/HexagonRadial"/>
    <dgm:cxn modelId="{03377A3A-6FBD-405A-AF65-A83ABFCB3AAE}" type="presParOf" srcId="{11170170-08CA-4C80-AA0A-BD02281A072C}" destId="{87A43CD0-8F0F-44B0-923D-81F5956E24BD}" srcOrd="7" destOrd="0" presId="urn:microsoft.com/office/officeart/2011/layout/HexagonRadial"/>
    <dgm:cxn modelId="{A0753255-F196-4272-A1F2-D3F21D110228}" type="presParOf" srcId="{87A43CD0-8F0F-44B0-923D-81F5956E24BD}" destId="{D99212C7-08C5-443E-BE92-F9CA7B4C9096}" srcOrd="0" destOrd="0" presId="urn:microsoft.com/office/officeart/2011/layout/HexagonRadial"/>
    <dgm:cxn modelId="{5C44087B-D946-4A0D-8AE4-F6E2E871C208}" type="presParOf" srcId="{11170170-08CA-4C80-AA0A-BD02281A072C}" destId="{EC0D540A-34E0-47EC-B4EB-1C5E99438D93}" srcOrd="8" destOrd="0" presId="urn:microsoft.com/office/officeart/2011/layout/HexagonRadial"/>
    <dgm:cxn modelId="{9116009E-B92A-4D14-B75B-01E1B58A9E3F}" type="presParOf" srcId="{11170170-08CA-4C80-AA0A-BD02281A072C}" destId="{3248223B-ED44-4191-BF06-8C7AE9B0F4C2}" srcOrd="9" destOrd="0" presId="urn:microsoft.com/office/officeart/2011/layout/HexagonRadial"/>
    <dgm:cxn modelId="{1CF8739C-59D5-4125-AB20-12621A64F02C}" type="presParOf" srcId="{3248223B-ED44-4191-BF06-8C7AE9B0F4C2}" destId="{905CCEB6-2810-4C92-A7A0-E54211214F1B}" srcOrd="0" destOrd="0" presId="urn:microsoft.com/office/officeart/2011/layout/HexagonRadial"/>
    <dgm:cxn modelId="{D1C16E21-91E2-409F-BF66-01962DBC0C8E}" type="presParOf" srcId="{11170170-08CA-4C80-AA0A-BD02281A072C}" destId="{26177FCF-7821-4D17-B7AA-5A56723E4770}" srcOrd="10" destOrd="0" presId="urn:microsoft.com/office/officeart/2011/layout/HexagonRadial"/>
    <dgm:cxn modelId="{C11F4F12-09FA-4000-8AD6-762863B81215}" type="presParOf" srcId="{11170170-08CA-4C80-AA0A-BD02281A072C}" destId="{BA16CF19-2B66-471B-BAA4-60BFB558D658}" srcOrd="11" destOrd="0" presId="urn:microsoft.com/office/officeart/2011/layout/HexagonRadial"/>
    <dgm:cxn modelId="{2E2FBD7C-5631-4859-90DA-E3BF57AAE8FB}" type="presParOf" srcId="{BA16CF19-2B66-471B-BAA4-60BFB558D658}" destId="{F8E1DEA1-3FE4-4657-8A4C-0B14D81F3E0B}" srcOrd="0" destOrd="0" presId="urn:microsoft.com/office/officeart/2011/layout/HexagonRadial"/>
    <dgm:cxn modelId="{D6DE3773-798B-4D98-A42A-2405E7775595}" type="presParOf" srcId="{11170170-08CA-4C80-AA0A-BD02281A072C}" destId="{BD7C5D5A-24B0-4042-B606-948AE554AEBB}"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54FC9-05CA-486B-8444-F2F672772108}">
      <dsp:nvSpPr>
        <dsp:cNvPr id="0" name=""/>
        <dsp:cNvSpPr/>
      </dsp:nvSpPr>
      <dsp:spPr>
        <a:xfrm>
          <a:off x="2952810" y="1748061"/>
          <a:ext cx="2221862" cy="1922001"/>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Transport LCA Topics of Interest</a:t>
          </a:r>
          <a:endParaRPr lang="en-US" sz="2400" kern="1200" dirty="0"/>
        </a:p>
      </dsp:txBody>
      <dsp:txXfrm>
        <a:off x="3321004" y="2066564"/>
        <a:ext cx="1485474" cy="1284995"/>
      </dsp:txXfrm>
    </dsp:sp>
    <dsp:sp modelId="{0BF739DE-D1FC-4766-8DF1-9EF79DBD45ED}">
      <dsp:nvSpPr>
        <dsp:cNvPr id="0" name=""/>
        <dsp:cNvSpPr/>
      </dsp:nvSpPr>
      <dsp:spPr>
        <a:xfrm>
          <a:off x="4344123" y="828514"/>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70C34239-58AC-49A3-9A41-B2ED51278C08}">
      <dsp:nvSpPr>
        <dsp:cNvPr id="0" name=""/>
        <dsp:cNvSpPr/>
      </dsp:nvSpPr>
      <dsp:spPr>
        <a:xfrm>
          <a:off x="3157475" y="0"/>
          <a:ext cx="1820800" cy="1575206"/>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Pavement</a:t>
          </a:r>
          <a:endParaRPr lang="en-US" sz="2200" kern="1200" dirty="0"/>
        </a:p>
      </dsp:txBody>
      <dsp:txXfrm>
        <a:off x="3459220" y="261045"/>
        <a:ext cx="1217310" cy="1053116"/>
      </dsp:txXfrm>
    </dsp:sp>
    <dsp:sp modelId="{E714ACCF-4F89-4DA3-BE9E-55E633518522}">
      <dsp:nvSpPr>
        <dsp:cNvPr id="0" name=""/>
        <dsp:cNvSpPr/>
      </dsp:nvSpPr>
      <dsp:spPr>
        <a:xfrm>
          <a:off x="5322487" y="2178846"/>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CE6EFC4B-AC5D-494A-A2F6-C83BBA956E91}">
      <dsp:nvSpPr>
        <dsp:cNvPr id="0" name=""/>
        <dsp:cNvSpPr/>
      </dsp:nvSpPr>
      <dsp:spPr>
        <a:xfrm>
          <a:off x="4827361" y="968857"/>
          <a:ext cx="1820800" cy="1575206"/>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Roadway </a:t>
          </a:r>
          <a:r>
            <a:rPr lang="en-US" sz="2400" kern="1200" dirty="0" err="1" smtClean="0"/>
            <a:t>Maint</a:t>
          </a:r>
          <a:r>
            <a:rPr lang="en-US" sz="2400" kern="1200" dirty="0" smtClean="0"/>
            <a:t>.</a:t>
          </a:r>
          <a:endParaRPr lang="en-US" sz="2400" kern="1200" dirty="0"/>
        </a:p>
      </dsp:txBody>
      <dsp:txXfrm>
        <a:off x="5129106" y="1229902"/>
        <a:ext cx="1217310" cy="1053116"/>
      </dsp:txXfrm>
    </dsp:sp>
    <dsp:sp modelId="{D99212C7-08C5-443E-BE92-F9CA7B4C9096}">
      <dsp:nvSpPr>
        <dsp:cNvPr id="0" name=""/>
        <dsp:cNvSpPr/>
      </dsp:nvSpPr>
      <dsp:spPr>
        <a:xfrm>
          <a:off x="4642852" y="3703117"/>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7D28E57C-5DDD-4B54-928F-1C070DF6ED94}">
      <dsp:nvSpPr>
        <dsp:cNvPr id="0" name=""/>
        <dsp:cNvSpPr/>
      </dsp:nvSpPr>
      <dsp:spPr>
        <a:xfrm>
          <a:off x="4827361" y="2873519"/>
          <a:ext cx="1820800" cy="1575206"/>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Vehicles</a:t>
          </a:r>
          <a:endParaRPr lang="en-US" sz="2400" kern="1200" dirty="0"/>
        </a:p>
      </dsp:txBody>
      <dsp:txXfrm>
        <a:off x="5129106" y="3134564"/>
        <a:ext cx="1217310" cy="1053116"/>
      </dsp:txXfrm>
    </dsp:sp>
    <dsp:sp modelId="{905CCEB6-2810-4C92-A7A0-E54211214F1B}">
      <dsp:nvSpPr>
        <dsp:cNvPr id="0" name=""/>
        <dsp:cNvSpPr/>
      </dsp:nvSpPr>
      <dsp:spPr>
        <a:xfrm>
          <a:off x="2956944" y="3861342"/>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EC0D540A-34E0-47EC-B4EB-1C5E99438D93}">
      <dsp:nvSpPr>
        <dsp:cNvPr id="0" name=""/>
        <dsp:cNvSpPr/>
      </dsp:nvSpPr>
      <dsp:spPr>
        <a:xfrm>
          <a:off x="3157475" y="3843460"/>
          <a:ext cx="1820800" cy="1575206"/>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Fuels</a:t>
          </a:r>
          <a:endParaRPr lang="en-US" sz="2400" kern="1200" dirty="0"/>
        </a:p>
      </dsp:txBody>
      <dsp:txXfrm>
        <a:off x="3459220" y="4104505"/>
        <a:ext cx="1217310" cy="1053116"/>
      </dsp:txXfrm>
    </dsp:sp>
    <dsp:sp modelId="{F8E1DEA1-3FE4-4657-8A4C-0B14D81F3E0B}">
      <dsp:nvSpPr>
        <dsp:cNvPr id="0" name=""/>
        <dsp:cNvSpPr/>
      </dsp:nvSpPr>
      <dsp:spPr>
        <a:xfrm>
          <a:off x="1962559" y="2511552"/>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26177FCF-7821-4D17-B7AA-5A56723E4770}">
      <dsp:nvSpPr>
        <dsp:cNvPr id="0" name=""/>
        <dsp:cNvSpPr/>
      </dsp:nvSpPr>
      <dsp:spPr>
        <a:xfrm>
          <a:off x="1479837" y="2874602"/>
          <a:ext cx="1820800" cy="1575206"/>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Modal Choice</a:t>
          </a:r>
          <a:endParaRPr lang="en-US" sz="2400" kern="1200" dirty="0"/>
        </a:p>
      </dsp:txBody>
      <dsp:txXfrm>
        <a:off x="1781582" y="3135647"/>
        <a:ext cx="1217310" cy="1053116"/>
      </dsp:txXfrm>
    </dsp:sp>
    <dsp:sp modelId="{BD7C5D5A-24B0-4042-B606-948AE554AEBB}">
      <dsp:nvSpPr>
        <dsp:cNvPr id="0" name=""/>
        <dsp:cNvSpPr/>
      </dsp:nvSpPr>
      <dsp:spPr>
        <a:xfrm>
          <a:off x="1479837" y="966690"/>
          <a:ext cx="1820800" cy="1575206"/>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Infra-structure</a:t>
          </a:r>
          <a:endParaRPr lang="en-US" sz="2400" kern="1200" dirty="0"/>
        </a:p>
      </dsp:txBody>
      <dsp:txXfrm>
        <a:off x="1781582" y="1227735"/>
        <a:ext cx="1217310" cy="105311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10/23/2015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229461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 boxes are for</a:t>
            </a:r>
            <a:r>
              <a:rPr lang="en-US" baseline="0" dirty="0" smtClean="0"/>
              <a:t> </a:t>
            </a:r>
            <a:r>
              <a:rPr lang="en-US" baseline="0" dirty="0" err="1" smtClean="0"/>
              <a:t>intputs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12</a:t>
            </a:fld>
            <a:endParaRPr lang="en-US"/>
          </a:p>
        </p:txBody>
      </p:sp>
    </p:spTree>
    <p:extLst>
      <p:ext uri="{BB962C8B-B14F-4D97-AF65-F5344CB8AC3E}">
        <p14:creationId xmlns:p14="http://schemas.microsoft.com/office/powerpoint/2010/main" val="118423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13</a:t>
            </a:fld>
            <a:endParaRPr lang="en-US"/>
          </a:p>
        </p:txBody>
      </p:sp>
    </p:spTree>
    <p:extLst>
      <p:ext uri="{BB962C8B-B14F-4D97-AF65-F5344CB8AC3E}">
        <p14:creationId xmlns:p14="http://schemas.microsoft.com/office/powerpoint/2010/main" val="424183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a:t>
            </a:r>
            <a:r>
              <a:rPr lang="en-US" baseline="0" dirty="0" smtClean="0"/>
              <a:t> from report made by GHG results, not directly the output of the tool. </a:t>
            </a:r>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14</a:t>
            </a:fld>
            <a:endParaRPr lang="en-US"/>
          </a:p>
        </p:txBody>
      </p:sp>
    </p:spTree>
    <p:extLst>
      <p:ext uri="{BB962C8B-B14F-4D97-AF65-F5344CB8AC3E}">
        <p14:creationId xmlns:p14="http://schemas.microsoft.com/office/powerpoint/2010/main" val="301566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22</a:t>
            </a:fld>
            <a:endParaRPr lang="en-US"/>
          </a:p>
        </p:txBody>
      </p:sp>
    </p:spTree>
    <p:extLst>
      <p:ext uri="{BB962C8B-B14F-4D97-AF65-F5344CB8AC3E}">
        <p14:creationId xmlns:p14="http://schemas.microsoft.com/office/powerpoint/2010/main" val="54902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24</a:t>
            </a:fld>
            <a:endParaRPr lang="en-US"/>
          </a:p>
        </p:txBody>
      </p:sp>
    </p:spTree>
    <p:extLst>
      <p:ext uri="{BB962C8B-B14F-4D97-AF65-F5344CB8AC3E}">
        <p14:creationId xmlns:p14="http://schemas.microsoft.com/office/powerpoint/2010/main" val="160584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26</a:t>
            </a:fld>
            <a:endParaRPr lang="en-US"/>
          </a:p>
        </p:txBody>
      </p:sp>
    </p:spTree>
    <p:extLst>
      <p:ext uri="{BB962C8B-B14F-4D97-AF65-F5344CB8AC3E}">
        <p14:creationId xmlns:p14="http://schemas.microsoft.com/office/powerpoint/2010/main" val="502539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Fuel,</a:t>
            </a:r>
            <a:r>
              <a:rPr lang="en-US" baseline="0" dirty="0" smtClean="0"/>
              <a:t> particularly biofuels or other alternative fuels</a:t>
            </a:r>
          </a:p>
          <a:p>
            <a:r>
              <a:rPr lang="en-US" baseline="0" dirty="0" smtClean="0"/>
              <a:t>Vehicles, particularly alternative tech like electric, hybrid, etc.</a:t>
            </a:r>
          </a:p>
          <a:p>
            <a:r>
              <a:rPr lang="en-US" baseline="0" dirty="0" smtClean="0"/>
              <a:t>Modal assessment like switch car to trains or buses to trains</a:t>
            </a:r>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39627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5</a:t>
            </a:fld>
            <a:endParaRPr lang="en-US"/>
          </a:p>
        </p:txBody>
      </p:sp>
    </p:spTree>
    <p:extLst>
      <p:ext uri="{BB962C8B-B14F-4D97-AF65-F5344CB8AC3E}">
        <p14:creationId xmlns:p14="http://schemas.microsoft.com/office/powerpoint/2010/main" val="416337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6</a:t>
            </a:fld>
            <a:endParaRPr lang="en-US"/>
          </a:p>
        </p:txBody>
      </p:sp>
    </p:spTree>
    <p:extLst>
      <p:ext uri="{BB962C8B-B14F-4D97-AF65-F5344CB8AC3E}">
        <p14:creationId xmlns:p14="http://schemas.microsoft.com/office/powerpoint/2010/main" val="259287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7</a:t>
            </a:fld>
            <a:endParaRPr lang="en-US"/>
          </a:p>
        </p:txBody>
      </p:sp>
    </p:spTree>
    <p:extLst>
      <p:ext uri="{BB962C8B-B14F-4D97-AF65-F5344CB8AC3E}">
        <p14:creationId xmlns:p14="http://schemas.microsoft.com/office/powerpoint/2010/main" val="143022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8</a:t>
            </a:fld>
            <a:endParaRPr lang="en-US"/>
          </a:p>
        </p:txBody>
      </p:sp>
    </p:spTree>
    <p:extLst>
      <p:ext uri="{BB962C8B-B14F-4D97-AF65-F5344CB8AC3E}">
        <p14:creationId xmlns:p14="http://schemas.microsoft.com/office/powerpoint/2010/main" val="1112836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a:t>
            </a:fld>
            <a:endParaRPr lang="en-US"/>
          </a:p>
        </p:txBody>
      </p:sp>
    </p:spTree>
    <p:extLst>
      <p:ext uri="{BB962C8B-B14F-4D97-AF65-F5344CB8AC3E}">
        <p14:creationId xmlns:p14="http://schemas.microsoft.com/office/powerpoint/2010/main" val="415010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a:t>
            </a:fld>
            <a:endParaRPr lang="en-US"/>
          </a:p>
        </p:txBody>
      </p:sp>
    </p:spTree>
    <p:extLst>
      <p:ext uri="{BB962C8B-B14F-4D97-AF65-F5344CB8AC3E}">
        <p14:creationId xmlns:p14="http://schemas.microsoft.com/office/powerpoint/2010/main" val="209400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11</a:t>
            </a:fld>
            <a:endParaRPr lang="en-US"/>
          </a:p>
        </p:txBody>
      </p:sp>
    </p:spTree>
    <p:extLst>
      <p:ext uri="{BB962C8B-B14F-4D97-AF65-F5344CB8AC3E}">
        <p14:creationId xmlns:p14="http://schemas.microsoft.com/office/powerpoint/2010/main" val="117416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18071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H="1">
            <a:off x="1807163" y="0"/>
            <a:ext cx="107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045" y="594359"/>
            <a:ext cx="1672814" cy="2286000"/>
          </a:xfrm>
        </p:spPr>
        <p:txBody>
          <a:bodyPr anchor="b">
            <a:normAutofit/>
          </a:bodyPr>
          <a:lstStyle>
            <a:lvl1pPr>
              <a:defRPr sz="3600" b="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6793" y="2980510"/>
            <a:ext cx="178037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LCA Module A2</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pn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724436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953" y="105382"/>
            <a:ext cx="10781268" cy="885981"/>
          </a:xfrm>
        </p:spPr>
        <p:txBody>
          <a:bodyPr>
            <a:normAutofit/>
          </a:bodyPr>
          <a:lstStyle/>
          <a:p>
            <a:r>
              <a:rPr lang="en-US" dirty="0"/>
              <a:t>GREET </a:t>
            </a:r>
            <a:r>
              <a:rPr lang="en-US" dirty="0" smtClean="0"/>
              <a:t>Use: </a:t>
            </a:r>
            <a:r>
              <a:rPr lang="en-US" dirty="0"/>
              <a:t>Well-to-Wheel </a:t>
            </a:r>
            <a:r>
              <a:rPr lang="en-US" dirty="0" smtClean="0"/>
              <a:t>LNG in Car</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10</a:t>
            </a:fld>
            <a:endParaRPr lang="en-US"/>
          </a:p>
        </p:txBody>
      </p:sp>
      <p:pic>
        <p:nvPicPr>
          <p:cNvPr id="9" name="Picture 8"/>
          <p:cNvPicPr>
            <a:picLocks noChangeAspect="1"/>
          </p:cNvPicPr>
          <p:nvPr/>
        </p:nvPicPr>
        <p:blipFill>
          <a:blip r:embed="rId5"/>
          <a:stretch>
            <a:fillRect/>
          </a:stretch>
        </p:blipFill>
        <p:spPr>
          <a:xfrm>
            <a:off x="1371599" y="853987"/>
            <a:ext cx="9840883" cy="5264872"/>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1888879615"/>
      </p:ext>
    </p:extLst>
  </p:cSld>
  <p:clrMapOvr>
    <a:masterClrMapping/>
  </p:clrMapOvr>
  <mc:AlternateContent xmlns:mc="http://schemas.openxmlformats.org/markup-compatibility/2006" xmlns:p14="http://schemas.microsoft.com/office/powerpoint/2010/main">
    <mc:Choice Requires="p14">
      <p:transition spd="slow" p14:dur="2000" advTm="67581"/>
    </mc:Choice>
    <mc:Fallback xmlns="">
      <p:transition spd="slow" advTm="6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FEC</a:t>
            </a:r>
            <a:endParaRPr lang="en-US" dirty="0"/>
          </a:p>
        </p:txBody>
      </p:sp>
      <p:sp>
        <p:nvSpPr>
          <p:cNvPr id="12" name="Content Placeholder 11"/>
          <p:cNvSpPr>
            <a:spLocks noGrp="1"/>
          </p:cNvSpPr>
          <p:nvPr>
            <p:ph idx="1"/>
          </p:nvPr>
        </p:nvSpPr>
        <p:spPr/>
        <p:txBody>
          <a:bodyPr/>
          <a:lstStyle/>
          <a:p>
            <a:r>
              <a:rPr lang="en-US" b="1" dirty="0" smtClean="0"/>
              <a:t>F</a:t>
            </a:r>
            <a:r>
              <a:rPr lang="en-US" dirty="0" smtClean="0"/>
              <a:t>uel and </a:t>
            </a:r>
            <a:r>
              <a:rPr lang="en-US" b="1" dirty="0" smtClean="0"/>
              <a:t>E</a:t>
            </a:r>
            <a:r>
              <a:rPr lang="en-US" dirty="0" smtClean="0"/>
              <a:t>missions </a:t>
            </a:r>
            <a:r>
              <a:rPr lang="en-US" b="1" dirty="0" smtClean="0"/>
              <a:t>C</a:t>
            </a:r>
            <a:r>
              <a:rPr lang="en-US" dirty="0" smtClean="0"/>
              <a:t>alculator</a:t>
            </a:r>
          </a:p>
          <a:p>
            <a:r>
              <a:rPr lang="en-US" dirty="0" smtClean="0"/>
              <a:t>Spreadsheet-based </a:t>
            </a:r>
            <a:r>
              <a:rPr lang="en-US" dirty="0"/>
              <a:t>tool produced by Georgia Tech</a:t>
            </a:r>
          </a:p>
          <a:p>
            <a:r>
              <a:rPr lang="en-US" dirty="0"/>
              <a:t>Similar to type of data from GREET except</a:t>
            </a:r>
          </a:p>
          <a:p>
            <a:pPr lvl="1"/>
            <a:r>
              <a:rPr lang="en-US" dirty="0"/>
              <a:t>Focused on bus and rail</a:t>
            </a:r>
          </a:p>
          <a:p>
            <a:pPr lvl="1"/>
            <a:r>
              <a:rPr lang="en-US" dirty="0"/>
              <a:t>Specific to location</a:t>
            </a:r>
          </a:p>
          <a:p>
            <a:pPr lvl="1"/>
            <a:r>
              <a:rPr lang="en-US" dirty="0"/>
              <a:t>Specific to duty cycle</a:t>
            </a:r>
          </a:p>
          <a:p>
            <a:r>
              <a:rPr lang="en-US" dirty="0"/>
              <a:t>Can compare vehicles/fuels based on their actual operating characteristics and environment</a:t>
            </a:r>
          </a:p>
          <a:p>
            <a:r>
              <a:rPr lang="en-US" dirty="0"/>
              <a:t>Especially useful to transit agencies for vehicle type, fuel, and route selection </a:t>
            </a:r>
            <a:r>
              <a:rPr lang="en-US" dirty="0" smtClean="0"/>
              <a:t>decisions</a:t>
            </a:r>
          </a:p>
          <a:p>
            <a:r>
              <a:rPr lang="en-US" dirty="0" smtClean="0"/>
              <a:t>Still in “beta” phase, so not all of the data/operations have been checked for error and bugs</a:t>
            </a:r>
          </a:p>
          <a:p>
            <a:r>
              <a:rPr lang="en-US" dirty="0" smtClean="0"/>
              <a:t>Working towards making it a web-based tool with expanded capabilities</a:t>
            </a:r>
          </a:p>
          <a:p>
            <a:r>
              <a:rPr lang="en-US" dirty="0" smtClean="0"/>
              <a:t>Program </a:t>
            </a:r>
            <a:r>
              <a:rPr lang="en-US" dirty="0"/>
              <a:t>website: http://fec.ce.gatech.edu/</a:t>
            </a:r>
          </a:p>
          <a:p>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11</a:t>
            </a:fld>
            <a:endParaRPr lang="en-US"/>
          </a:p>
        </p:txBody>
      </p:sp>
      <p:pic>
        <p:nvPicPr>
          <p:cNvPr id="2054" name="Picture 6" descr="Georgia-Tech-College-of-Engineering2.png (377×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648" y="1387737"/>
            <a:ext cx="3590925" cy="1028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2"/>
          <p:cNvSpPr/>
          <p:nvPr/>
        </p:nvSpPr>
        <p:spPr>
          <a:xfrm>
            <a:off x="9668854" y="6136322"/>
            <a:ext cx="2238113" cy="261610"/>
          </a:xfrm>
          <a:prstGeom prst="rect">
            <a:avLst/>
          </a:prstGeom>
        </p:spPr>
        <p:txBody>
          <a:bodyPr wrap="none">
            <a:spAutoFit/>
          </a:bodyPr>
          <a:lstStyle/>
          <a:p>
            <a:r>
              <a:rPr lang="en-US" sz="1100" dirty="0" smtClean="0"/>
              <a:t>Logo source: mocvdtechnology.com</a:t>
            </a:r>
            <a:endParaRPr lang="en-US" sz="11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4"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957799214"/>
      </p:ext>
    </p:extLst>
  </p:cSld>
  <p:clrMapOvr>
    <a:masterClrMapping/>
  </p:clrMapOvr>
  <mc:AlternateContent xmlns:mc="http://schemas.openxmlformats.org/markup-compatibility/2006" xmlns:p14="http://schemas.microsoft.com/office/powerpoint/2010/main">
    <mc:Choice Requires="p14">
      <p:transition spd="slow" p14:dur="2000" advTm="95700"/>
    </mc:Choice>
    <mc:Fallback xmlns="">
      <p:transition spd="slow" advTm="9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FEC - Input</a:t>
            </a:r>
            <a:endParaRPr lang="en-US" dirty="0"/>
          </a:p>
        </p:txBody>
      </p:sp>
      <p:pic>
        <p:nvPicPr>
          <p:cNvPr id="7" name="Content Placeholder 6"/>
          <p:cNvPicPr>
            <a:picLocks noGrp="1" noChangeAspect="1"/>
          </p:cNvPicPr>
          <p:nvPr>
            <p:ph idx="1"/>
          </p:nvPr>
        </p:nvPicPr>
        <p:blipFill rotWithShape="1">
          <a:blip r:embed="rId5"/>
          <a:srcRect b="41583"/>
          <a:stretch/>
        </p:blipFill>
        <p:spPr>
          <a:xfrm>
            <a:off x="652163" y="1189387"/>
            <a:ext cx="10957192" cy="2868264"/>
          </a:xfrm>
          <a:prstGeom prst="rect">
            <a:avLst/>
          </a:prstGeom>
        </p:spPr>
      </p:pic>
      <p:sp>
        <p:nvSpPr>
          <p:cNvPr id="6" name="Slide Number Placeholder 5"/>
          <p:cNvSpPr>
            <a:spLocks noGrp="1"/>
          </p:cNvSpPr>
          <p:nvPr>
            <p:ph type="sldNum" sz="quarter" idx="12"/>
          </p:nvPr>
        </p:nvSpPr>
        <p:spPr/>
        <p:txBody>
          <a:bodyPr/>
          <a:lstStyle/>
          <a:p>
            <a:fld id="{0A514951-337F-4C55-96DD-3945EF272A02}" type="slidenum">
              <a:rPr lang="en-US" smtClean="0"/>
              <a:pPr/>
              <a:t>12</a:t>
            </a:fld>
            <a:endParaRPr lang="en-US" dirty="0"/>
          </a:p>
        </p:txBody>
      </p:sp>
      <p:sp>
        <p:nvSpPr>
          <p:cNvPr id="11" name="Rectangle 10"/>
          <p:cNvSpPr/>
          <p:nvPr/>
        </p:nvSpPr>
        <p:spPr>
          <a:xfrm>
            <a:off x="2581275" y="3209925"/>
            <a:ext cx="1371600" cy="875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2027320" y="4085211"/>
            <a:ext cx="563480" cy="1991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27320" y="3209925"/>
            <a:ext cx="553955" cy="991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52875" y="4085211"/>
            <a:ext cx="676500" cy="2019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2875" y="3209925"/>
            <a:ext cx="676500" cy="991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stretch>
            <a:fillRect/>
          </a:stretch>
        </p:blipFill>
        <p:spPr>
          <a:xfrm>
            <a:off x="2027320" y="4201443"/>
            <a:ext cx="2602055" cy="1875507"/>
          </a:xfrm>
          <a:prstGeom prst="rect">
            <a:avLst/>
          </a:prstGeom>
          <a:ln>
            <a:solidFill>
              <a:schemeClr val="tx1"/>
            </a:solidFill>
          </a:ln>
        </p:spPr>
      </p:pic>
      <p:sp>
        <p:nvSpPr>
          <p:cNvPr id="16"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8"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694242464"/>
      </p:ext>
    </p:extLst>
  </p:cSld>
  <p:clrMapOvr>
    <a:masterClrMapping/>
  </p:clrMapOvr>
  <mc:AlternateContent xmlns:mc="http://schemas.openxmlformats.org/markup-compatibility/2006" xmlns:p14="http://schemas.microsoft.com/office/powerpoint/2010/main">
    <mc:Choice Requires="p14">
      <p:transition spd="slow" p14:dur="2000" advTm="87658"/>
    </mc:Choice>
    <mc:Fallback xmlns="">
      <p:transition spd="slow" advTm="8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FEC Duty Cycle Comparison</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13</a:t>
            </a:fld>
            <a:endParaRPr lang="en-US"/>
          </a:p>
        </p:txBody>
      </p:sp>
      <p:sp>
        <p:nvSpPr>
          <p:cNvPr id="4" name="TextBox 3"/>
          <p:cNvSpPr txBox="1"/>
          <p:nvPr/>
        </p:nvSpPr>
        <p:spPr>
          <a:xfrm>
            <a:off x="4546600" y="6154443"/>
            <a:ext cx="7442201" cy="230832"/>
          </a:xfrm>
          <a:prstGeom prst="rect">
            <a:avLst/>
          </a:prstGeom>
          <a:noFill/>
        </p:spPr>
        <p:txBody>
          <a:bodyPr wrap="square" rtlCol="0">
            <a:spAutoFit/>
          </a:bodyPr>
          <a:lstStyle/>
          <a:p>
            <a:r>
              <a:rPr lang="en-US" sz="900" dirty="0" smtClean="0"/>
              <a:t>Graph: Xu</a:t>
            </a:r>
            <a:r>
              <a:rPr lang="en-US" sz="900" dirty="0"/>
              <a:t>, Y. (2014). “Fuel and Emissions Calculator for Transit Bus and Rail Technologies.” National Center for Sustainable Transportation Webinar Series</a:t>
            </a:r>
            <a:r>
              <a:rPr lang="en-US" sz="900" dirty="0" smtClean="0"/>
              <a:t>.   </a:t>
            </a:r>
            <a:endParaRPr lang="en-US" dirty="0"/>
          </a:p>
        </p:txBody>
      </p:sp>
      <p:pic>
        <p:nvPicPr>
          <p:cNvPr id="9" name="Picture 8"/>
          <p:cNvPicPr>
            <a:picLocks noChangeAspect="1"/>
          </p:cNvPicPr>
          <p:nvPr/>
        </p:nvPicPr>
        <p:blipFill>
          <a:blip r:embed="rId5"/>
          <a:stretch>
            <a:fillRect/>
          </a:stretch>
        </p:blipFill>
        <p:spPr>
          <a:xfrm>
            <a:off x="7649286" y="2074961"/>
            <a:ext cx="4037094" cy="3976710"/>
          </a:xfrm>
          <a:prstGeom prst="rect">
            <a:avLst/>
          </a:prstGeom>
          <a:ln>
            <a:solidFill>
              <a:schemeClr val="tx1"/>
            </a:solidFill>
          </a:ln>
        </p:spPr>
      </p:pic>
      <p:sp>
        <p:nvSpPr>
          <p:cNvPr id="11" name="Rectangle 10"/>
          <p:cNvSpPr/>
          <p:nvPr/>
        </p:nvSpPr>
        <p:spPr>
          <a:xfrm>
            <a:off x="431816" y="5501470"/>
            <a:ext cx="6508738" cy="646331"/>
          </a:xfrm>
          <a:prstGeom prst="rect">
            <a:avLst/>
          </a:prstGeom>
        </p:spPr>
        <p:txBody>
          <a:bodyPr wrap="square">
            <a:spAutoFit/>
          </a:bodyPr>
          <a:lstStyle/>
          <a:p>
            <a:r>
              <a:rPr lang="en-US" sz="1200" dirty="0" smtClean="0"/>
              <a:t>Xu, Y., D. Lee, F. </a:t>
            </a:r>
            <a:r>
              <a:rPr lang="en-US" sz="1200" dirty="0" err="1" smtClean="0"/>
              <a:t>Gbologah</a:t>
            </a:r>
            <a:r>
              <a:rPr lang="en-US" sz="1200" dirty="0" smtClean="0"/>
              <a:t>, G. </a:t>
            </a:r>
            <a:r>
              <a:rPr lang="en-US" sz="1200" dirty="0" err="1" smtClean="0"/>
              <a:t>Cernjul</a:t>
            </a:r>
            <a:r>
              <a:rPr lang="en-US" sz="1200" dirty="0" smtClean="0"/>
              <a:t>, V. </a:t>
            </a:r>
            <a:r>
              <a:rPr lang="en-US" sz="1200" dirty="0" err="1" smtClean="0"/>
              <a:t>Elango</a:t>
            </a:r>
            <a:r>
              <a:rPr lang="en-US" sz="1200" dirty="0" smtClean="0"/>
              <a:t>, M. Rodgers, R. </a:t>
            </a:r>
            <a:r>
              <a:rPr lang="en-US" sz="1200" dirty="0" err="1" smtClean="0"/>
              <a:t>Guensler</a:t>
            </a:r>
            <a:r>
              <a:rPr lang="en-US" sz="1200" dirty="0" smtClean="0"/>
              <a:t> (2013). “Load-Based Life-Cycle Greenhouse Gas Emissions Calculator for Transit Buses; An Atlanta, GA Case Study.” 2nd T&amp;DI Green Streets, Highways and Development Conference, Austin, TX, USA. November 3-6, 2013.</a:t>
            </a:r>
            <a:endParaRPr lang="en-US" sz="1200" dirty="0"/>
          </a:p>
        </p:txBody>
      </p:sp>
      <p:pic>
        <p:nvPicPr>
          <p:cNvPr id="13" name="Picture 12"/>
          <p:cNvPicPr>
            <a:picLocks noChangeAspect="1"/>
          </p:cNvPicPr>
          <p:nvPr/>
        </p:nvPicPr>
        <p:blipFill rotWithShape="1">
          <a:blip r:embed="rId6"/>
          <a:srcRect l="1179"/>
          <a:stretch/>
        </p:blipFill>
        <p:spPr>
          <a:xfrm>
            <a:off x="511816" y="1191088"/>
            <a:ext cx="6962409" cy="4301366"/>
          </a:xfrm>
          <a:prstGeom prst="rect">
            <a:avLst/>
          </a:prstGeom>
          <a:ln>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4"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5"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805177727"/>
      </p:ext>
    </p:extLst>
  </p:cSld>
  <p:clrMapOvr>
    <a:masterClrMapping/>
  </p:clrMapOvr>
  <mc:AlternateContent xmlns:mc="http://schemas.openxmlformats.org/markup-compatibility/2006" xmlns:p14="http://schemas.microsoft.com/office/powerpoint/2010/main">
    <mc:Choice Requires="p14">
      <p:transition spd="slow" p14:dur="2000" advTm="55287"/>
    </mc:Choice>
    <mc:Fallback xmlns="">
      <p:transition spd="slow" advTm="5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FEC - Output</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14</a:t>
            </a:fld>
            <a:endParaRPr lang="en-US"/>
          </a:p>
        </p:txBody>
      </p:sp>
      <p:sp>
        <p:nvSpPr>
          <p:cNvPr id="11" name="Rectangle 10"/>
          <p:cNvSpPr/>
          <p:nvPr/>
        </p:nvSpPr>
        <p:spPr>
          <a:xfrm>
            <a:off x="4154459" y="6141084"/>
            <a:ext cx="7808941" cy="246221"/>
          </a:xfrm>
          <a:prstGeom prst="rect">
            <a:avLst/>
          </a:prstGeom>
        </p:spPr>
        <p:txBody>
          <a:bodyPr wrap="square">
            <a:spAutoFit/>
          </a:bodyPr>
          <a:lstStyle/>
          <a:p>
            <a:r>
              <a:rPr lang="en-US" sz="1000" dirty="0" smtClean="0"/>
              <a:t>Xu, Y. (2014). “Fuel </a:t>
            </a:r>
            <a:r>
              <a:rPr lang="en-US" sz="1000" dirty="0"/>
              <a:t>and Emissions </a:t>
            </a:r>
            <a:r>
              <a:rPr lang="en-US" sz="1000" dirty="0" smtClean="0"/>
              <a:t>Calculator for Transit </a:t>
            </a:r>
            <a:r>
              <a:rPr lang="en-US" sz="1000" dirty="0"/>
              <a:t>Bus and Rail Technologies.” National Center for Sustainable Transportation Webinar </a:t>
            </a:r>
            <a:r>
              <a:rPr lang="en-US" sz="1000" dirty="0" smtClean="0"/>
              <a:t>Series.</a:t>
            </a:r>
            <a:endParaRPr lang="en-US" sz="1000" dirty="0"/>
          </a:p>
        </p:txBody>
      </p:sp>
      <p:pic>
        <p:nvPicPr>
          <p:cNvPr id="3" name="Picture 2"/>
          <p:cNvPicPr>
            <a:picLocks noChangeAspect="1"/>
          </p:cNvPicPr>
          <p:nvPr/>
        </p:nvPicPr>
        <p:blipFill rotWithShape="1">
          <a:blip r:embed="rId5"/>
          <a:srcRect r="24537"/>
          <a:stretch/>
        </p:blipFill>
        <p:spPr>
          <a:xfrm>
            <a:off x="586086" y="1129857"/>
            <a:ext cx="9165365" cy="3819829"/>
          </a:xfrm>
          <a:prstGeom prst="rect">
            <a:avLst/>
          </a:prstGeom>
          <a:ln>
            <a:solidFill>
              <a:schemeClr val="tx1"/>
            </a:solidFill>
          </a:ln>
        </p:spPr>
      </p:pic>
      <p:pic>
        <p:nvPicPr>
          <p:cNvPr id="12" name="Picture 11"/>
          <p:cNvPicPr>
            <a:picLocks noChangeAspect="1"/>
          </p:cNvPicPr>
          <p:nvPr/>
        </p:nvPicPr>
        <p:blipFill>
          <a:blip r:embed="rId6"/>
          <a:stretch>
            <a:fillRect/>
          </a:stretch>
        </p:blipFill>
        <p:spPr>
          <a:xfrm>
            <a:off x="6383188" y="3220278"/>
            <a:ext cx="5205839" cy="2848326"/>
          </a:xfrm>
          <a:prstGeom prst="rect">
            <a:avLst/>
          </a:prstGeom>
          <a:ln>
            <a:solidFill>
              <a:schemeClr val="tx1"/>
            </a:solidFill>
          </a:ln>
        </p:spPr>
      </p:pic>
      <p:sp>
        <p:nvSpPr>
          <p:cNvPr id="4" name="TextBox 3"/>
          <p:cNvSpPr txBox="1"/>
          <p:nvPr/>
        </p:nvSpPr>
        <p:spPr>
          <a:xfrm>
            <a:off x="688489" y="5362639"/>
            <a:ext cx="4718398" cy="646331"/>
          </a:xfrm>
          <a:prstGeom prst="rect">
            <a:avLst/>
          </a:prstGeom>
          <a:noFill/>
        </p:spPr>
        <p:txBody>
          <a:bodyPr wrap="square" rtlCol="0">
            <a:spAutoFit/>
          </a:bodyPr>
          <a:lstStyle/>
          <a:p>
            <a:r>
              <a:rPr lang="en-US" dirty="0" smtClean="0"/>
              <a:t>Also broken down by upstream fuel emissions, on-road emissions, and per route</a:t>
            </a:r>
            <a:endParaRPr lang="en-US" dirty="0"/>
          </a:p>
        </p:txBody>
      </p:sp>
      <p:cxnSp>
        <p:nvCxnSpPr>
          <p:cNvPr id="14" name="Straight Arrow Connector 13"/>
          <p:cNvCxnSpPr/>
          <p:nvPr/>
        </p:nvCxnSpPr>
        <p:spPr>
          <a:xfrm flipV="1">
            <a:off x="2575971" y="5049395"/>
            <a:ext cx="0" cy="313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5"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6"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385512453"/>
      </p:ext>
    </p:extLst>
  </p:cSld>
  <p:clrMapOvr>
    <a:masterClrMapping/>
  </p:clrMapOvr>
  <mc:AlternateContent xmlns:mc="http://schemas.openxmlformats.org/markup-compatibility/2006" xmlns:p14="http://schemas.microsoft.com/office/powerpoint/2010/main">
    <mc:Choice Requires="p14">
      <p:transition spd="slow" p14:dur="2000" advTm="57260"/>
    </mc:Choice>
    <mc:Fallback xmlns="">
      <p:transition spd="slow" advTm="5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PaLATE</a:t>
            </a:r>
            <a:endParaRPr lang="en-US" dirty="0"/>
          </a:p>
        </p:txBody>
      </p:sp>
      <p:sp>
        <p:nvSpPr>
          <p:cNvPr id="3" name="Content Placeholder 2"/>
          <p:cNvSpPr>
            <a:spLocks noGrp="1"/>
          </p:cNvSpPr>
          <p:nvPr>
            <p:ph idx="1"/>
          </p:nvPr>
        </p:nvSpPr>
        <p:spPr>
          <a:xfrm>
            <a:off x="666974" y="1387737"/>
            <a:ext cx="11081078" cy="4653480"/>
          </a:xfrm>
        </p:spPr>
        <p:txBody>
          <a:bodyPr>
            <a:normAutofit/>
          </a:bodyPr>
          <a:lstStyle/>
          <a:p>
            <a:r>
              <a:rPr lang="en-US" dirty="0"/>
              <a:t>The </a:t>
            </a:r>
            <a:r>
              <a:rPr lang="en-US" b="1" dirty="0"/>
              <a:t>Pa</a:t>
            </a:r>
            <a:r>
              <a:rPr lang="en-US" dirty="0"/>
              <a:t>vement </a:t>
            </a:r>
            <a:r>
              <a:rPr lang="en-US" b="1" dirty="0"/>
              <a:t>L</a:t>
            </a:r>
            <a:r>
              <a:rPr lang="en-US" dirty="0"/>
              <a:t>ife-Cycle </a:t>
            </a:r>
            <a:r>
              <a:rPr lang="en-US" b="1" dirty="0"/>
              <a:t>A</a:t>
            </a:r>
            <a:r>
              <a:rPr lang="en-US" dirty="0"/>
              <a:t>ssessment </a:t>
            </a:r>
            <a:r>
              <a:rPr lang="en-US" b="1" dirty="0"/>
              <a:t>T</a:t>
            </a:r>
            <a:r>
              <a:rPr lang="en-US" dirty="0"/>
              <a:t>ool for </a:t>
            </a:r>
            <a:r>
              <a:rPr lang="en-US" b="1" dirty="0"/>
              <a:t>E</a:t>
            </a:r>
            <a:r>
              <a:rPr lang="en-US" dirty="0"/>
              <a:t>nvironmental and Economic </a:t>
            </a:r>
            <a:r>
              <a:rPr lang="en-US" dirty="0" smtClean="0"/>
              <a:t>Effects</a:t>
            </a:r>
          </a:p>
          <a:p>
            <a:r>
              <a:rPr lang="en-US" dirty="0"/>
              <a:t>Excel-based tool for LCA of environmental and economic effects of pavements and roads</a:t>
            </a:r>
          </a:p>
          <a:p>
            <a:r>
              <a:rPr lang="en-US" dirty="0"/>
              <a:t>P</a:t>
            </a:r>
            <a:r>
              <a:rPr lang="en-US" dirty="0" smtClean="0"/>
              <a:t>avement LCA tool developed specifically for the US</a:t>
            </a:r>
            <a:endParaRPr lang="en-US" dirty="0"/>
          </a:p>
          <a:p>
            <a:r>
              <a:rPr lang="en-US" dirty="0" smtClean="0"/>
              <a:t>By </a:t>
            </a:r>
            <a:r>
              <a:rPr lang="en-US" dirty="0"/>
              <a:t>UC Berkeley: </a:t>
            </a:r>
            <a:r>
              <a:rPr lang="en-US" dirty="0" smtClean="0"/>
              <a:t>Free and currently </a:t>
            </a:r>
            <a:r>
              <a:rPr lang="en-US" dirty="0"/>
              <a:t>being </a:t>
            </a:r>
            <a:r>
              <a:rPr lang="en-US" dirty="0" smtClean="0"/>
              <a:t>updated</a:t>
            </a:r>
          </a:p>
          <a:p>
            <a:r>
              <a:rPr lang="en-US" dirty="0" smtClean="0"/>
              <a:t>For use by: pavement </a:t>
            </a:r>
            <a:r>
              <a:rPr lang="en-US" dirty="0"/>
              <a:t>designers, transportation agency decision-makers, civil engineers, and </a:t>
            </a:r>
            <a:r>
              <a:rPr lang="en-US" dirty="0" smtClean="0"/>
              <a:t>researchers</a:t>
            </a:r>
          </a:p>
          <a:p>
            <a:r>
              <a:rPr lang="en-US" dirty="0" smtClean="0"/>
              <a:t>Outputs mostly LCI results, rather than LCIA results</a:t>
            </a:r>
          </a:p>
          <a:p>
            <a:pPr lvl="1"/>
            <a:r>
              <a:rPr lang="en-US" dirty="0" smtClean="0"/>
              <a:t>Many </a:t>
            </a:r>
            <a:r>
              <a:rPr lang="en-US" dirty="0"/>
              <a:t>environmental impacts </a:t>
            </a:r>
            <a:r>
              <a:rPr lang="en-US" dirty="0" smtClean="0"/>
              <a:t>are not addressed</a:t>
            </a:r>
          </a:p>
          <a:p>
            <a:pPr lvl="1"/>
            <a:r>
              <a:rPr lang="en-US" dirty="0" smtClean="0"/>
              <a:t>All </a:t>
            </a:r>
            <a:r>
              <a:rPr lang="en-US" dirty="0"/>
              <a:t>except </a:t>
            </a:r>
            <a:r>
              <a:rPr lang="en-US" dirty="0" smtClean="0"/>
              <a:t>leachates </a:t>
            </a:r>
            <a:r>
              <a:rPr lang="en-US" dirty="0"/>
              <a:t>are mostly related to energy </a:t>
            </a:r>
            <a:r>
              <a:rPr lang="en-US" dirty="0" smtClean="0"/>
              <a:t>use</a:t>
            </a:r>
          </a:p>
          <a:p>
            <a:r>
              <a:rPr lang="en-US" dirty="0" smtClean="0"/>
              <a:t>More information and how </a:t>
            </a:r>
            <a:r>
              <a:rPr lang="en-US" dirty="0"/>
              <a:t>to get it at: </a:t>
            </a:r>
            <a:r>
              <a:rPr lang="en-US" dirty="0" smtClean="0"/>
              <a:t>www.ce.berkeley.edu</a:t>
            </a:r>
            <a:r>
              <a:rPr lang="en-US" dirty="0"/>
              <a:t>/~horvath/palate.html</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15</a:t>
            </a:fld>
            <a:endParaRPr lang="en-US" dirty="0"/>
          </a:p>
        </p:txBody>
      </p:sp>
      <p:pic>
        <p:nvPicPr>
          <p:cNvPr id="7" name="Picture 6"/>
          <p:cNvPicPr>
            <a:picLocks noChangeAspect="1"/>
          </p:cNvPicPr>
          <p:nvPr/>
        </p:nvPicPr>
        <p:blipFill>
          <a:blip r:embed="rId4"/>
          <a:stretch>
            <a:fillRect/>
          </a:stretch>
        </p:blipFill>
        <p:spPr>
          <a:xfrm>
            <a:off x="7785603" y="370007"/>
            <a:ext cx="3954693" cy="775885"/>
          </a:xfrm>
          <a:prstGeom prst="rect">
            <a:avLst/>
          </a:prstGeom>
        </p:spPr>
      </p:pic>
      <p:sp>
        <p:nvSpPr>
          <p:cNvPr id="8" name="Rectangle 7"/>
          <p:cNvSpPr/>
          <p:nvPr/>
        </p:nvSpPr>
        <p:spPr>
          <a:xfrm>
            <a:off x="8740356" y="6131271"/>
            <a:ext cx="3140603" cy="261610"/>
          </a:xfrm>
          <a:prstGeom prst="rect">
            <a:avLst/>
          </a:prstGeom>
        </p:spPr>
        <p:txBody>
          <a:bodyPr wrap="none">
            <a:spAutoFit/>
          </a:bodyPr>
          <a:lstStyle/>
          <a:p>
            <a:r>
              <a:rPr lang="en-US" sz="1100" dirty="0" smtClean="0"/>
              <a:t>Logo source: ce.berkeley.edu</a:t>
            </a:r>
            <a:r>
              <a:rPr lang="en-US" sz="1100" dirty="0"/>
              <a:t>/~horvath/palate.html</a:t>
            </a:r>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808273991"/>
      </p:ext>
    </p:extLst>
  </p:cSld>
  <p:clrMapOvr>
    <a:masterClrMapping/>
  </p:clrMapOvr>
  <mc:AlternateContent xmlns:mc="http://schemas.openxmlformats.org/markup-compatibility/2006" xmlns:p14="http://schemas.microsoft.com/office/powerpoint/2010/main">
    <mc:Choice Requires="p14">
      <p:transition spd="slow" p14:dur="2000" advTm="72705"/>
    </mc:Choice>
    <mc:Fallback xmlns="">
      <p:transition spd="slow" advTm="7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PaLATE</a:t>
            </a:r>
            <a:r>
              <a:rPr lang="en-US" dirty="0" smtClean="0"/>
              <a:t> - Input</a:t>
            </a:r>
            <a:endParaRPr lang="en-US" dirty="0"/>
          </a:p>
        </p:txBody>
      </p:sp>
      <p:sp>
        <p:nvSpPr>
          <p:cNvPr id="3" name="Content Placeholder 2"/>
          <p:cNvSpPr>
            <a:spLocks noGrp="1"/>
          </p:cNvSpPr>
          <p:nvPr>
            <p:ph idx="1"/>
          </p:nvPr>
        </p:nvSpPr>
        <p:spPr>
          <a:xfrm>
            <a:off x="8508988" y="1387737"/>
            <a:ext cx="3159551" cy="4653480"/>
          </a:xfrm>
        </p:spPr>
        <p:txBody>
          <a:bodyPr/>
          <a:lstStyle/>
          <a:p>
            <a:r>
              <a:rPr lang="en-US" dirty="0" smtClean="0"/>
              <a:t>Inputs include:</a:t>
            </a:r>
          </a:p>
          <a:p>
            <a:pPr lvl="1"/>
            <a:r>
              <a:rPr lang="en-US" dirty="0" smtClean="0"/>
              <a:t>Roadway design parameters</a:t>
            </a:r>
          </a:p>
          <a:p>
            <a:pPr lvl="1"/>
            <a:r>
              <a:rPr lang="en-US" dirty="0" smtClean="0"/>
              <a:t>Construction materials</a:t>
            </a:r>
          </a:p>
          <a:p>
            <a:pPr lvl="2"/>
            <a:r>
              <a:rPr lang="en-US" sz="1600" dirty="0" smtClean="0"/>
              <a:t>Transport distances and modes</a:t>
            </a:r>
          </a:p>
          <a:p>
            <a:pPr lvl="1"/>
            <a:r>
              <a:rPr lang="en-US" dirty="0" smtClean="0"/>
              <a:t>Maintenance materials</a:t>
            </a:r>
          </a:p>
          <a:p>
            <a:pPr lvl="2"/>
            <a:r>
              <a:rPr lang="en-US" sz="1600" dirty="0"/>
              <a:t>Transport distances and </a:t>
            </a:r>
            <a:r>
              <a:rPr lang="en-US" sz="1600" dirty="0" smtClean="0"/>
              <a:t>modes</a:t>
            </a:r>
          </a:p>
          <a:p>
            <a:pPr lvl="1"/>
            <a:r>
              <a:rPr lang="en-US" dirty="0" smtClean="0"/>
              <a:t>Construction equipment</a:t>
            </a:r>
          </a:p>
          <a:p>
            <a:pPr lvl="2"/>
            <a:r>
              <a:rPr lang="en-US" sz="1600" dirty="0" smtClean="0"/>
              <a:t>Onsite and offsite</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16</a:t>
            </a:fld>
            <a:endParaRPr lang="en-US" dirty="0"/>
          </a:p>
        </p:txBody>
      </p:sp>
      <p:pic>
        <p:nvPicPr>
          <p:cNvPr id="1026" name="Picture 2" descr="http://www.ce.berkeley.edu/~horvath/images/image004.jpg"/>
          <p:cNvPicPr>
            <a:picLocks noChangeAspect="1" noChangeArrowheads="1"/>
          </p:cNvPicPr>
          <p:nvPr/>
        </p:nvPicPr>
        <p:blipFill rotWithShape="1">
          <a:blip r:embed="rId4">
            <a:extLst>
              <a:ext uri="{28A0092B-C50C-407E-A947-70E740481C1C}">
                <a14:useLocalDpi xmlns:a14="http://schemas.microsoft.com/office/drawing/2010/main" val="0"/>
              </a:ext>
            </a:extLst>
          </a:blip>
          <a:srcRect t="15526" b="6734"/>
          <a:stretch/>
        </p:blipFill>
        <p:spPr bwMode="auto">
          <a:xfrm>
            <a:off x="597751" y="1387737"/>
            <a:ext cx="7719186" cy="43372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695928" y="6127390"/>
            <a:ext cx="3183885" cy="261610"/>
          </a:xfrm>
          <a:prstGeom prst="rect">
            <a:avLst/>
          </a:prstGeom>
        </p:spPr>
        <p:txBody>
          <a:bodyPr wrap="none">
            <a:spAutoFit/>
          </a:bodyPr>
          <a:lstStyle/>
          <a:p>
            <a:r>
              <a:rPr lang="en-US" sz="1100" dirty="0" smtClean="0"/>
              <a:t>Source: www.ce.berkeley.edu</a:t>
            </a:r>
            <a:r>
              <a:rPr lang="en-US" sz="1100" dirty="0"/>
              <a:t>/~horvath/palate.html</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2"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3813855330"/>
      </p:ext>
    </p:extLst>
  </p:cSld>
  <p:clrMapOvr>
    <a:masterClrMapping/>
  </p:clrMapOvr>
  <mc:AlternateContent xmlns:mc="http://schemas.openxmlformats.org/markup-compatibility/2006" xmlns:p14="http://schemas.microsoft.com/office/powerpoint/2010/main">
    <mc:Choice Requires="p14">
      <p:transition spd="slow" p14:dur="2000" advTm="29869"/>
    </mc:Choice>
    <mc:Fallback xmlns="">
      <p:transition spd="slow" advTm="2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PaLATE</a:t>
            </a:r>
            <a:r>
              <a:rPr lang="en-US" dirty="0" smtClean="0"/>
              <a:t> - Output</a:t>
            </a:r>
            <a:endParaRPr lang="en-US" dirty="0"/>
          </a:p>
        </p:txBody>
      </p:sp>
      <p:sp>
        <p:nvSpPr>
          <p:cNvPr id="3" name="Content Placeholder 2"/>
          <p:cNvSpPr>
            <a:spLocks noGrp="1"/>
          </p:cNvSpPr>
          <p:nvPr>
            <p:ph idx="1"/>
          </p:nvPr>
        </p:nvSpPr>
        <p:spPr>
          <a:xfrm>
            <a:off x="8508989" y="1379247"/>
            <a:ext cx="3288800" cy="4653480"/>
          </a:xfrm>
        </p:spPr>
        <p:txBody>
          <a:bodyPr/>
          <a:lstStyle/>
          <a:p>
            <a:r>
              <a:rPr lang="en-US" dirty="0" smtClean="0"/>
              <a:t>Palate outputs the following:</a:t>
            </a:r>
          </a:p>
          <a:p>
            <a:pPr lvl="1"/>
            <a:r>
              <a:rPr lang="en-US" dirty="0" smtClean="0"/>
              <a:t>Inventory data</a:t>
            </a:r>
          </a:p>
          <a:p>
            <a:pPr lvl="2"/>
            <a:r>
              <a:rPr lang="en-US" dirty="0" smtClean="0"/>
              <a:t>Energy use</a:t>
            </a:r>
          </a:p>
          <a:p>
            <a:pPr lvl="2"/>
            <a:r>
              <a:rPr lang="en-US" dirty="0" smtClean="0"/>
              <a:t>CO</a:t>
            </a:r>
            <a:r>
              <a:rPr lang="en-US" baseline="-25000" dirty="0" smtClean="0"/>
              <a:t>2</a:t>
            </a:r>
            <a:endParaRPr lang="en-US" dirty="0" smtClean="0"/>
          </a:p>
          <a:p>
            <a:pPr lvl="2"/>
            <a:r>
              <a:rPr lang="en-US" dirty="0" smtClean="0"/>
              <a:t>NO</a:t>
            </a:r>
            <a:r>
              <a:rPr lang="en-US" baseline="-25000" dirty="0" smtClean="0"/>
              <a:t>x</a:t>
            </a:r>
            <a:endParaRPr lang="en-US" dirty="0"/>
          </a:p>
          <a:p>
            <a:pPr lvl="2"/>
            <a:r>
              <a:rPr lang="en-US" dirty="0" smtClean="0"/>
              <a:t>PM</a:t>
            </a:r>
            <a:r>
              <a:rPr lang="en-US" baseline="-25000" dirty="0" smtClean="0"/>
              <a:t>10</a:t>
            </a:r>
            <a:endParaRPr lang="en-US" dirty="0" smtClean="0"/>
          </a:p>
          <a:p>
            <a:pPr lvl="2"/>
            <a:r>
              <a:rPr lang="en-US" dirty="0" smtClean="0"/>
              <a:t>SO</a:t>
            </a:r>
            <a:r>
              <a:rPr lang="en-US" baseline="-25000" dirty="0" smtClean="0"/>
              <a:t>2</a:t>
            </a:r>
          </a:p>
          <a:p>
            <a:pPr lvl="2"/>
            <a:r>
              <a:rPr lang="en-US" dirty="0" smtClean="0"/>
              <a:t>CO</a:t>
            </a:r>
            <a:endParaRPr lang="en-US" dirty="0"/>
          </a:p>
          <a:p>
            <a:pPr lvl="2"/>
            <a:r>
              <a:rPr lang="en-US" dirty="0" smtClean="0"/>
              <a:t>Hg</a:t>
            </a:r>
          </a:p>
          <a:p>
            <a:pPr lvl="2"/>
            <a:r>
              <a:rPr lang="en-US" dirty="0" err="1" smtClean="0"/>
              <a:t>Pb</a:t>
            </a:r>
            <a:endParaRPr lang="en-US" dirty="0" smtClean="0"/>
          </a:p>
          <a:p>
            <a:pPr lvl="1"/>
            <a:r>
              <a:rPr lang="en-US" dirty="0" smtClean="0"/>
              <a:t>Impact category indicators</a:t>
            </a:r>
          </a:p>
          <a:p>
            <a:pPr lvl="2"/>
            <a:r>
              <a:rPr lang="en-US" dirty="0" smtClean="0"/>
              <a:t>Global warming potential</a:t>
            </a:r>
          </a:p>
          <a:p>
            <a:pPr lvl="2"/>
            <a:r>
              <a:rPr lang="en-US" dirty="0" smtClean="0"/>
              <a:t>Human toxicity potential (focused on from leachate inventory)</a:t>
            </a:r>
          </a:p>
          <a:p>
            <a:pPr lvl="1"/>
            <a:r>
              <a:rPr lang="en-US" dirty="0" smtClean="0"/>
              <a:t>Life cycle costs</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17</a:t>
            </a:fld>
            <a:endParaRPr lang="en-US" dirty="0"/>
          </a:p>
        </p:txBody>
      </p:sp>
      <p:pic>
        <p:nvPicPr>
          <p:cNvPr id="7" name="Picture 6"/>
          <p:cNvPicPr>
            <a:picLocks noChangeAspect="1"/>
          </p:cNvPicPr>
          <p:nvPr/>
        </p:nvPicPr>
        <p:blipFill rotWithShape="1">
          <a:blip r:embed="rId4"/>
          <a:srcRect t="16368" b="6193"/>
          <a:stretch/>
        </p:blipFill>
        <p:spPr>
          <a:xfrm>
            <a:off x="515601" y="1391478"/>
            <a:ext cx="7866524" cy="439309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2"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1445235404"/>
      </p:ext>
    </p:extLst>
  </p:cSld>
  <p:clrMapOvr>
    <a:masterClrMapping/>
  </p:clrMapOvr>
  <mc:AlternateContent xmlns:mc="http://schemas.openxmlformats.org/markup-compatibility/2006" xmlns:p14="http://schemas.microsoft.com/office/powerpoint/2010/main">
    <mc:Choice Requires="p14">
      <p:transition spd="slow" p14:dur="2000" advTm="62421"/>
    </mc:Choice>
    <mc:Fallback xmlns="">
      <p:transition spd="slow" advTm="62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for Highways</a:t>
            </a:r>
            <a:endParaRPr lang="en-US" dirty="0"/>
          </a:p>
        </p:txBody>
      </p:sp>
      <p:sp>
        <p:nvSpPr>
          <p:cNvPr id="3" name="Content Placeholder 2"/>
          <p:cNvSpPr>
            <a:spLocks noGrp="1"/>
          </p:cNvSpPr>
          <p:nvPr>
            <p:ph idx="1"/>
          </p:nvPr>
        </p:nvSpPr>
        <p:spPr>
          <a:xfrm>
            <a:off x="666973" y="1387737"/>
            <a:ext cx="11001565" cy="4653480"/>
          </a:xfrm>
        </p:spPr>
        <p:txBody>
          <a:bodyPr>
            <a:normAutofit/>
          </a:bodyPr>
          <a:lstStyle/>
          <a:p>
            <a:r>
              <a:rPr lang="en-US" dirty="0" smtClean="0"/>
              <a:t>Athena Impact Estimator for Highways</a:t>
            </a:r>
          </a:p>
          <a:p>
            <a:r>
              <a:rPr lang="en-US" dirty="0"/>
              <a:t>Free, download-based tool</a:t>
            </a:r>
          </a:p>
          <a:p>
            <a:r>
              <a:rPr lang="en-US" dirty="0" smtClean="0"/>
              <a:t>Analyzing </a:t>
            </a:r>
            <a:r>
              <a:rPr lang="en-US" dirty="0"/>
              <a:t>initial paving materials, highway use, maintenance, </a:t>
            </a:r>
            <a:r>
              <a:rPr lang="en-US" dirty="0" smtClean="0"/>
              <a:t>end-of-life using LCA</a:t>
            </a:r>
            <a:endParaRPr lang="en-US" dirty="0"/>
          </a:p>
          <a:p>
            <a:r>
              <a:rPr lang="en-US" dirty="0" smtClean="0"/>
              <a:t>Currently </a:t>
            </a:r>
            <a:r>
              <a:rPr lang="en-US" dirty="0"/>
              <a:t>only for Canadian </a:t>
            </a:r>
            <a:r>
              <a:rPr lang="en-US" dirty="0" smtClean="0"/>
              <a:t>Provinces</a:t>
            </a:r>
          </a:p>
          <a:p>
            <a:r>
              <a:rPr lang="en-US" dirty="0" smtClean="0"/>
              <a:t>Designed to make LCA of pavement more accessible to transportation engineers and pavement designers</a:t>
            </a:r>
          </a:p>
          <a:p>
            <a:r>
              <a:rPr lang="en-US" dirty="0" smtClean="0"/>
              <a:t>Based on fairly simple inputs on roadway parameters, materials, distance of transport, energy use, etc.</a:t>
            </a:r>
          </a:p>
          <a:p>
            <a:pPr lvl="1"/>
            <a:r>
              <a:rPr lang="en-US" dirty="0" smtClean="0"/>
              <a:t>Can alter more detailed inputs for more control or leave with the default recommended values</a:t>
            </a:r>
          </a:p>
          <a:p>
            <a:r>
              <a:rPr lang="en-US" dirty="0" smtClean="0"/>
              <a:t>Mostly based on national averages, with some regional data for distances and electrical grid</a:t>
            </a:r>
          </a:p>
          <a:p>
            <a:r>
              <a:rPr lang="en-US" dirty="0"/>
              <a:t>Download from Website</a:t>
            </a:r>
          </a:p>
          <a:p>
            <a:pPr marL="457200" lvl="1" indent="0">
              <a:buNone/>
            </a:pPr>
            <a:r>
              <a:rPr lang="en-US" dirty="0"/>
              <a:t>http://www.athenasmi.org/our-software-data/impact-estimator-for-highways/ </a:t>
            </a:r>
          </a:p>
          <a:p>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18</a:t>
            </a:fld>
            <a:endParaRPr lang="en-US" dirty="0"/>
          </a:p>
        </p:txBody>
      </p:sp>
      <p:pic>
        <p:nvPicPr>
          <p:cNvPr id="3074" name="Picture 2" descr="Impact Estimator for High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8989" y="551497"/>
            <a:ext cx="3000625" cy="8362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137538" y="6121472"/>
            <a:ext cx="1763624" cy="261610"/>
          </a:xfrm>
          <a:prstGeom prst="rect">
            <a:avLst/>
          </a:prstGeom>
        </p:spPr>
        <p:txBody>
          <a:bodyPr wrap="none">
            <a:spAutoFit/>
          </a:bodyPr>
          <a:lstStyle/>
          <a:p>
            <a:r>
              <a:rPr lang="en-US" sz="1100" dirty="0" smtClean="0"/>
              <a:t>Logo source: athenasmi.org</a:t>
            </a:r>
            <a:endParaRPr lang="en-US" sz="11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3"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1323201459"/>
      </p:ext>
    </p:extLst>
  </p:cSld>
  <p:clrMapOvr>
    <a:masterClrMapping/>
  </p:clrMapOvr>
  <mc:AlternateContent xmlns:mc="http://schemas.openxmlformats.org/markup-compatibility/2006" xmlns:p14="http://schemas.microsoft.com/office/powerpoint/2010/main">
    <mc:Choice Requires="p14">
      <p:transition spd="slow" p14:dur="2000" advTm="75493"/>
    </mc:Choice>
    <mc:Fallback xmlns="">
      <p:transition spd="slow" advTm="7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for Highways - Input</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19</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212" y="1161827"/>
            <a:ext cx="8590227" cy="492694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2976" t="10462"/>
          <a:stretch/>
        </p:blipFill>
        <p:spPr>
          <a:xfrm>
            <a:off x="560420" y="2106722"/>
            <a:ext cx="3545989" cy="398205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2"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3920283614"/>
      </p:ext>
    </p:extLst>
  </p:cSld>
  <p:clrMapOvr>
    <a:masterClrMapping/>
  </p:clrMapOvr>
  <mc:AlternateContent xmlns:mc="http://schemas.openxmlformats.org/markup-compatibility/2006" xmlns:p14="http://schemas.microsoft.com/office/powerpoint/2010/main">
    <mc:Choice Requires="p14">
      <p:transition spd="slow" p14:dur="2000" advTm="58781"/>
    </mc:Choice>
    <mc:Fallback xmlns="">
      <p:transition spd="slow" advTm="5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4944528"/>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for Highways - Output</a:t>
            </a:r>
            <a:endParaRPr lang="en-US"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6792" y="1330325"/>
            <a:ext cx="3420846" cy="4652963"/>
          </a:xfrm>
        </p:spPr>
      </p:pic>
      <p:sp>
        <p:nvSpPr>
          <p:cNvPr id="6" name="Slide Number Placeholder 5"/>
          <p:cNvSpPr>
            <a:spLocks noGrp="1"/>
          </p:cNvSpPr>
          <p:nvPr>
            <p:ph type="sldNum" sz="quarter" idx="12"/>
          </p:nvPr>
        </p:nvSpPr>
        <p:spPr/>
        <p:txBody>
          <a:bodyPr/>
          <a:lstStyle/>
          <a:p>
            <a:fld id="{0A514951-337F-4C55-96DD-3945EF272A02}" type="slidenum">
              <a:rPr lang="en-US" smtClean="0"/>
              <a:pPr/>
              <a:t>20</a:t>
            </a:fld>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316" y="1406524"/>
            <a:ext cx="7519735" cy="4270375"/>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2"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425552776"/>
      </p:ext>
    </p:extLst>
  </p:cSld>
  <p:clrMapOvr>
    <a:masterClrMapping/>
  </p:clrMapOvr>
  <mc:AlternateContent xmlns:mc="http://schemas.openxmlformats.org/markup-compatibility/2006" xmlns:p14="http://schemas.microsoft.com/office/powerpoint/2010/main">
    <mc:Choice Requires="p14">
      <p:transition spd="slow" p14:dur="2000" advTm="99202"/>
    </mc:Choice>
    <mc:Fallback xmlns="">
      <p:transition spd="slow" advTm="9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 for Highways </a:t>
            </a:r>
            <a:r>
              <a:rPr lang="en-US" dirty="0" smtClean="0"/>
              <a:t>– Output Table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21</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138" y="1453980"/>
            <a:ext cx="11176385" cy="31370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26" y="2795588"/>
            <a:ext cx="1116837" cy="1685926"/>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227354390"/>
      </p:ext>
    </p:extLst>
  </p:cSld>
  <p:clrMapOvr>
    <a:masterClrMapping/>
  </p:clrMapOvr>
  <mc:AlternateContent xmlns:mc="http://schemas.openxmlformats.org/markup-compatibility/2006" xmlns:p14="http://schemas.microsoft.com/office/powerpoint/2010/main">
    <mc:Choice Requires="p14">
      <p:transition spd="slow" p14:dur="2000" advTm="95606"/>
    </mc:Choice>
    <mc:Fallback xmlns="">
      <p:transition spd="slow" advTm="9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completing Module G3!</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9"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941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1" y="1122363"/>
            <a:ext cx="11211339" cy="2387600"/>
          </a:xfrm>
        </p:spPr>
        <p:txBody>
          <a:bodyPr/>
          <a:lstStyle/>
          <a:p>
            <a:r>
              <a:rPr lang="en-US" dirty="0" smtClean="0"/>
              <a:t>Self-Assessment Quiz</a:t>
            </a:r>
            <a:endParaRPr lang="en-US" dirty="0"/>
          </a:p>
        </p:txBody>
      </p:sp>
      <p:sp>
        <p:nvSpPr>
          <p:cNvPr id="3" name="Subtitle 2"/>
          <p:cNvSpPr>
            <a:spLocks noGrp="1"/>
          </p:cNvSpPr>
          <p:nvPr>
            <p:ph type="subTitle" idx="1"/>
          </p:nvPr>
        </p:nvSpPr>
        <p:spPr>
          <a:xfrm>
            <a:off x="1100050" y="4455621"/>
            <a:ext cx="10863350" cy="1143000"/>
          </a:xfrm>
        </p:spPr>
        <p:txBody>
          <a:bodyPr/>
          <a:lstStyle/>
          <a:p>
            <a:r>
              <a:rPr lang="en-US" cap="none" dirty="0" smtClean="0">
                <a:latin typeface="Calibri" panose="020F0502020204030204" pitchFamily="34" charset="0"/>
              </a:rPr>
              <a:t>MODULE G3: Transportation LCA Software Tools</a:t>
            </a:r>
            <a:endParaRPr lang="en-US" dirty="0"/>
          </a:p>
        </p:txBody>
      </p:sp>
    </p:spTree>
    <p:extLst>
      <p:ext uri="{BB962C8B-B14F-4D97-AF65-F5344CB8AC3E}">
        <p14:creationId xmlns:p14="http://schemas.microsoft.com/office/powerpoint/2010/main" val="121144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3" y="756709"/>
            <a:ext cx="11253857" cy="1325563"/>
          </a:xfrm>
        </p:spPr>
        <p:txBody>
          <a:bodyPr>
            <a:normAutofit fontScale="90000"/>
          </a:bodyPr>
          <a:lstStyle/>
          <a:p>
            <a:r>
              <a:rPr lang="en-US" dirty="0" smtClean="0"/>
              <a:t>What type of assessment results are often termed “LCA” in the transportation sector, but do not complete the ISO requirements on LCA?</a:t>
            </a:r>
            <a:endParaRPr lang="en-US" dirty="0"/>
          </a:p>
        </p:txBody>
      </p:sp>
      <p:sp>
        <p:nvSpPr>
          <p:cNvPr id="4" name="Rectangle 3">
            <a:hlinkClick r:id="" action="ppaction://customshow?id=0&amp;return=true"/>
          </p:cNvPr>
          <p:cNvSpPr/>
          <p:nvPr/>
        </p:nvSpPr>
        <p:spPr>
          <a:xfrm>
            <a:off x="658743" y="250746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p:cNvPr>
          <p:cNvSpPr/>
          <p:nvPr/>
        </p:nvSpPr>
        <p:spPr>
          <a:xfrm>
            <a:off x="658743" y="373906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58743" y="2084614"/>
            <a:ext cx="10813222"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367365" y="2538067"/>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Life cycle costs</a:t>
            </a:r>
            <a:endParaRPr lang="en-US" sz="2200" dirty="0"/>
          </a:p>
        </p:txBody>
      </p:sp>
      <p:sp>
        <p:nvSpPr>
          <p:cNvPr id="14" name="Content Placeholder 2"/>
          <p:cNvSpPr txBox="1">
            <a:spLocks/>
          </p:cNvSpPr>
          <p:nvPr/>
        </p:nvSpPr>
        <p:spPr>
          <a:xfrm>
            <a:off x="1367364" y="3739063"/>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Life cycle greenhouse gas and regulated emissions, and energy use</a:t>
            </a:r>
            <a:endParaRPr lang="en-US" sz="2200" dirty="0"/>
          </a:p>
          <a:p>
            <a:pPr marL="0" indent="0">
              <a:lnSpc>
                <a:spcPct val="100000"/>
              </a:lnSpc>
              <a:buFont typeface="Calibri" panose="020F0502020204030204" pitchFamily="34" charset="0"/>
              <a:buNone/>
            </a:pPr>
            <a:endParaRPr lang="en-US" dirty="0" smtClean="0"/>
          </a:p>
        </p:txBody>
      </p:sp>
      <p:sp>
        <p:nvSpPr>
          <p:cNvPr id="13" name="Rectangle 12">
            <a:hlinkClick r:id="" action="ppaction://customshow?id=0&amp;return=true"/>
          </p:cNvPr>
          <p:cNvSpPr/>
          <p:nvPr/>
        </p:nvSpPr>
        <p:spPr>
          <a:xfrm>
            <a:off x="658743" y="49271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367364" y="4984434"/>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Ridership forecasting</a:t>
            </a:r>
            <a:endParaRPr lang="en-US" sz="2200" dirty="0"/>
          </a:p>
        </p:txBody>
      </p:sp>
    </p:spTree>
    <p:extLst>
      <p:ext uri="{BB962C8B-B14F-4D97-AF65-F5344CB8AC3E}">
        <p14:creationId xmlns:p14="http://schemas.microsoft.com/office/powerpoint/2010/main" val="15025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100051" y="4455620"/>
            <a:ext cx="10058400" cy="1729279"/>
          </a:xfrm>
        </p:spPr>
        <p:txBody>
          <a:bodyPr>
            <a:noAutofit/>
          </a:bodyPr>
          <a:lstStyle/>
          <a:p>
            <a:r>
              <a:rPr lang="en-US" sz="2200" cap="none" dirty="0" smtClean="0">
                <a:latin typeface="+mn-lt"/>
              </a:rPr>
              <a:t>Inventories of greenhouse gases, regulated emissions, and energy use are often called LCA in transportation (and other sector) studies, but fail to quantify a large range of impacts with impact category indicators, so do not complete the requirements of the ISO standard. The other options listed are common assessments, but would not be called “LCA”.</a:t>
            </a:r>
            <a:endParaRPr lang="en-US" sz="2200" cap="none" dirty="0">
              <a:latin typeface="+mn-lt"/>
            </a:endParaRPr>
          </a:p>
        </p:txBody>
      </p:sp>
    </p:spTree>
    <p:extLst>
      <p:ext uri="{BB962C8B-B14F-4D97-AF65-F5344CB8AC3E}">
        <p14:creationId xmlns:p14="http://schemas.microsoft.com/office/powerpoint/2010/main" val="297353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3" y="365125"/>
            <a:ext cx="11253857" cy="1325563"/>
          </a:xfrm>
        </p:spPr>
        <p:txBody>
          <a:bodyPr>
            <a:normAutofit fontScale="90000"/>
          </a:bodyPr>
          <a:lstStyle/>
          <a:p>
            <a:r>
              <a:rPr lang="en-US" dirty="0" smtClean="0"/>
              <a:t>Which of these tools is focused on assessments of bus and rail systems?</a:t>
            </a:r>
            <a:endParaRPr lang="en-US" dirty="0"/>
          </a:p>
        </p:txBody>
      </p:sp>
      <p:sp>
        <p:nvSpPr>
          <p:cNvPr id="3" name="Content Placeholder 2"/>
          <p:cNvSpPr>
            <a:spLocks noGrp="1"/>
          </p:cNvSpPr>
          <p:nvPr>
            <p:ph idx="1"/>
          </p:nvPr>
        </p:nvSpPr>
        <p:spPr>
          <a:xfrm>
            <a:off x="1367364" y="5348109"/>
            <a:ext cx="9897533" cy="1028700"/>
          </a:xfrm>
        </p:spPr>
        <p:txBody>
          <a:bodyPr>
            <a:normAutofit/>
          </a:bodyPr>
          <a:lstStyle/>
          <a:p>
            <a:pPr marL="0" indent="0">
              <a:buNone/>
            </a:pPr>
            <a:r>
              <a:rPr lang="en-US" sz="2200" dirty="0"/>
              <a:t>Athena IE for </a:t>
            </a:r>
            <a:r>
              <a:rPr lang="en-US" sz="2200" dirty="0" smtClean="0"/>
              <a:t>Highways</a:t>
            </a:r>
            <a:endParaRPr lang="en-US" sz="2200" dirty="0"/>
          </a:p>
        </p:txBody>
      </p:sp>
      <p:sp>
        <p:nvSpPr>
          <p:cNvPr id="4" name="Rectangle 3">
            <a:hlinkClick r:id="" action="ppaction://customshow?id=0&amp;return=true"/>
          </p:cNvPr>
          <p:cNvSpPr/>
          <p:nvPr/>
        </p:nvSpPr>
        <p:spPr>
          <a:xfrm>
            <a:off x="658743" y="222727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58743" y="530158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p:cNvPr>
          <p:cNvSpPr/>
          <p:nvPr/>
        </p:nvSpPr>
        <p:spPr>
          <a:xfrm>
            <a:off x="658743" y="325204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29478" y="1786440"/>
            <a:ext cx="10813222"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GREET</a:t>
            </a:r>
            <a:endParaRPr lang="en-US" sz="2200" dirty="0"/>
          </a:p>
        </p:txBody>
      </p:sp>
      <p:sp>
        <p:nvSpPr>
          <p:cNvPr id="14" name="Content Placeholder 2"/>
          <p:cNvSpPr txBox="1">
            <a:spLocks/>
          </p:cNvSpPr>
          <p:nvPr/>
        </p:nvSpPr>
        <p:spPr>
          <a:xfrm>
            <a:off x="1367364" y="3252045"/>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FEC</a:t>
            </a:r>
            <a:endParaRPr lang="en-US" sz="2200" dirty="0"/>
          </a:p>
          <a:p>
            <a:pPr marL="0" indent="0">
              <a:lnSpc>
                <a:spcPct val="100000"/>
              </a:lnSpc>
              <a:buFont typeface="Calibri" panose="020F0502020204030204" pitchFamily="34" charset="0"/>
              <a:buNone/>
            </a:pPr>
            <a:endParaRPr lang="en-US" dirty="0" smtClean="0"/>
          </a:p>
        </p:txBody>
      </p:sp>
      <p:sp>
        <p:nvSpPr>
          <p:cNvPr id="13" name="Rectangle 12">
            <a:hlinkClick r:id="" action="ppaction://customshow?id=0&amp;return=true"/>
          </p:cNvPr>
          <p:cNvSpPr/>
          <p:nvPr/>
        </p:nvSpPr>
        <p:spPr>
          <a:xfrm>
            <a:off x="658743" y="4276816"/>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367364" y="4334126"/>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err="1" smtClean="0"/>
              <a:t>PaLATE</a:t>
            </a:r>
            <a:endParaRPr lang="en-US" sz="2200" dirty="0"/>
          </a:p>
        </p:txBody>
      </p:sp>
    </p:spTree>
    <p:extLst>
      <p:ext uri="{BB962C8B-B14F-4D97-AF65-F5344CB8AC3E}">
        <p14:creationId xmlns:p14="http://schemas.microsoft.com/office/powerpoint/2010/main" val="2878267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100051" y="4455620"/>
            <a:ext cx="10058400" cy="1729279"/>
          </a:xfrm>
        </p:spPr>
        <p:txBody>
          <a:bodyPr>
            <a:noAutofit/>
          </a:bodyPr>
          <a:lstStyle/>
          <a:p>
            <a:r>
              <a:rPr lang="en-US" sz="2800" cap="none" dirty="0" smtClean="0">
                <a:latin typeface="+mn-lt"/>
              </a:rPr>
              <a:t>The FEC (Fuel and Emissions Calculator) is designed to assess bus and rail decisions based on factors like engine type, fuel used, duty cycle, and operating location.</a:t>
            </a:r>
            <a:endParaRPr lang="en-US" sz="2800" cap="none" dirty="0">
              <a:latin typeface="+mn-lt"/>
            </a:endParaRPr>
          </a:p>
        </p:txBody>
      </p:sp>
    </p:spTree>
    <p:extLst>
      <p:ext uri="{BB962C8B-B14F-4D97-AF65-F5344CB8AC3E}">
        <p14:creationId xmlns:p14="http://schemas.microsoft.com/office/powerpoint/2010/main" val="240088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600714" cy="1221016"/>
          </a:xfrm>
        </p:spPr>
        <p:txBody>
          <a:bodyPr>
            <a:normAutofit fontScale="90000"/>
          </a:bodyPr>
          <a:lstStyle/>
          <a:p>
            <a:r>
              <a:rPr lang="en-US" dirty="0" smtClean="0"/>
              <a:t>Which of these tools for pavement/highway LCA was developed specifically for the United States?</a:t>
            </a: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200" dirty="0"/>
          </a:p>
        </p:txBody>
      </p:sp>
      <p:sp>
        <p:nvSpPr>
          <p:cNvPr id="12" name="Content Placeholder 2"/>
          <p:cNvSpPr>
            <a:spLocks noGrp="1"/>
          </p:cNvSpPr>
          <p:nvPr>
            <p:ph idx="1"/>
          </p:nvPr>
        </p:nvSpPr>
        <p:spPr>
          <a:xfrm>
            <a:off x="1367364" y="5348109"/>
            <a:ext cx="9897533" cy="1028700"/>
          </a:xfrm>
        </p:spPr>
        <p:txBody>
          <a:bodyPr>
            <a:normAutofit/>
          </a:bodyPr>
          <a:lstStyle/>
          <a:p>
            <a:pPr marL="0" indent="0">
              <a:buNone/>
            </a:pPr>
            <a:r>
              <a:rPr lang="en-US" sz="2200" dirty="0" smtClean="0"/>
              <a:t>None of the above</a:t>
            </a:r>
            <a:endParaRPr lang="en-US" sz="2200" dirty="0"/>
          </a:p>
        </p:txBody>
      </p:sp>
      <p:sp>
        <p:nvSpPr>
          <p:cNvPr id="13" name="Rectangle 12">
            <a:hlinkClick r:id="rId2" action="ppaction://hlinksldjump"/>
          </p:cNvPr>
          <p:cNvSpPr/>
          <p:nvPr/>
        </p:nvSpPr>
        <p:spPr>
          <a:xfrm>
            <a:off x="658743" y="222727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 action="ppaction://customshow?id=0&amp;return=true"/>
          </p:cNvPr>
          <p:cNvSpPr/>
          <p:nvPr/>
        </p:nvSpPr>
        <p:spPr>
          <a:xfrm>
            <a:off x="658743" y="530158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 action="ppaction://customshow?id=0&amp;return=true"/>
          </p:cNvPr>
          <p:cNvSpPr/>
          <p:nvPr/>
        </p:nvSpPr>
        <p:spPr>
          <a:xfrm>
            <a:off x="658743" y="325204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err="1" smtClean="0"/>
              <a:t>PaLATE</a:t>
            </a:r>
            <a:r>
              <a:rPr lang="en-US" sz="2200" dirty="0" smtClean="0"/>
              <a:t> (Pavement Life Cycle Assessment Tool for Environmental and Economic Effects) </a:t>
            </a:r>
            <a:endParaRPr lang="en-US" sz="2200" dirty="0"/>
          </a:p>
        </p:txBody>
      </p:sp>
      <p:sp>
        <p:nvSpPr>
          <p:cNvPr id="24" name="Content Placeholder 2"/>
          <p:cNvSpPr txBox="1">
            <a:spLocks/>
          </p:cNvSpPr>
          <p:nvPr/>
        </p:nvSpPr>
        <p:spPr>
          <a:xfrm>
            <a:off x="1367364" y="3252045"/>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Athena Impact Estimator for Highways</a:t>
            </a:r>
            <a:endParaRPr lang="en-US" sz="2200" dirty="0"/>
          </a:p>
          <a:p>
            <a:pPr marL="0" indent="0">
              <a:lnSpc>
                <a:spcPct val="100000"/>
              </a:lnSpc>
              <a:buFont typeface="Calibri" panose="020F0502020204030204" pitchFamily="34" charset="0"/>
              <a:buNone/>
            </a:pPr>
            <a:endParaRPr lang="en-US" dirty="0" smtClean="0"/>
          </a:p>
        </p:txBody>
      </p:sp>
      <p:sp>
        <p:nvSpPr>
          <p:cNvPr id="25" name="Rectangle 24">
            <a:hlinkClick r:id="" action="ppaction://customshow?id=0&amp;return=true"/>
          </p:cNvPr>
          <p:cNvSpPr/>
          <p:nvPr/>
        </p:nvSpPr>
        <p:spPr>
          <a:xfrm>
            <a:off x="658743" y="4276816"/>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p:cNvSpPr txBox="1">
            <a:spLocks/>
          </p:cNvSpPr>
          <p:nvPr/>
        </p:nvSpPr>
        <p:spPr>
          <a:xfrm>
            <a:off x="1367364" y="4334126"/>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All of the above</a:t>
            </a:r>
            <a:endParaRPr lang="en-US" sz="2200" dirty="0"/>
          </a:p>
        </p:txBody>
      </p:sp>
    </p:spTree>
    <p:extLst>
      <p:ext uri="{BB962C8B-B14F-4D97-AF65-F5344CB8AC3E}">
        <p14:creationId xmlns:p14="http://schemas.microsoft.com/office/powerpoint/2010/main" val="230211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err="1" smtClean="0"/>
              <a:t>PaLATE</a:t>
            </a:r>
            <a:r>
              <a:rPr lang="en-US" sz="2800" cap="none" dirty="0" smtClean="0"/>
              <a:t> was designed by the University of California-</a:t>
            </a:r>
            <a:r>
              <a:rPr lang="en-US" sz="2800" cap="none" dirty="0" err="1" smtClean="0"/>
              <a:t>Berekely</a:t>
            </a:r>
            <a:r>
              <a:rPr lang="en-US" sz="2800" cap="none" dirty="0"/>
              <a:t> </a:t>
            </a:r>
            <a:r>
              <a:rPr lang="en-US" sz="2800" cap="none" dirty="0" smtClean="0"/>
              <a:t>and was developed for the United States. </a:t>
            </a:r>
            <a:r>
              <a:rPr lang="en-US" sz="2800" cap="none" dirty="0" err="1" smtClean="0"/>
              <a:t>Athenia</a:t>
            </a:r>
            <a:r>
              <a:rPr lang="en-US" sz="2800" cap="none" dirty="0" smtClean="0"/>
              <a:t> IE for Highways was developed for Canada.</a:t>
            </a:r>
            <a:endParaRPr lang="en-US" sz="2800" dirty="0"/>
          </a:p>
        </p:txBody>
      </p:sp>
    </p:spTree>
    <p:extLst>
      <p:ext uri="{BB962C8B-B14F-4D97-AF65-F5344CB8AC3E}">
        <p14:creationId xmlns:p14="http://schemas.microsoft.com/office/powerpoint/2010/main" val="155803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122363"/>
            <a:ext cx="9851570" cy="2387600"/>
          </a:xfrm>
        </p:spPr>
        <p:txBody>
          <a:bodyPr>
            <a:normAutofit/>
          </a:bodyPr>
          <a:lstStyle/>
          <a:p>
            <a:r>
              <a:rPr lang="en-US" dirty="0" smtClean="0"/>
              <a:t>Transportation LCA Software Tools</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a:latin typeface="Calibri" panose="020F0502020204030204" pitchFamily="34" charset="0"/>
              </a:rPr>
              <a:t>G</a:t>
            </a:r>
            <a:r>
              <a:rPr lang="en-US" sz="3200" cap="none" dirty="0" smtClean="0">
                <a:latin typeface="Calibri" panose="020F0502020204030204" pitchFamily="34" charset="0"/>
              </a:rPr>
              <a:t>3</a:t>
            </a:r>
            <a:endParaRPr lang="en-US" sz="3200" dirty="0"/>
          </a:p>
        </p:txBody>
      </p:sp>
      <p:sp>
        <p:nvSpPr>
          <p:cNvPr id="4" name="Date Placeholder 3"/>
          <p:cNvSpPr>
            <a:spLocks noGrp="1"/>
          </p:cNvSpPr>
          <p:nvPr>
            <p:ph type="dt" sz="half" idx="10"/>
          </p:nvPr>
        </p:nvSpPr>
        <p:spPr/>
        <p:txBody>
          <a:bodyPr/>
          <a:lstStyle/>
          <a:p>
            <a:r>
              <a:rPr lang="en-US" dirty="0" smtClean="0"/>
              <a:t>10/2015</a:t>
            </a:r>
            <a:endParaRPr lang="en-US" dirty="0"/>
          </a:p>
        </p:txBody>
      </p:sp>
      <p:sp>
        <p:nvSpPr>
          <p:cNvPr id="5" name="Footer Placeholder 4"/>
          <p:cNvSpPr>
            <a:spLocks noGrp="1"/>
          </p:cNvSpPr>
          <p:nvPr>
            <p:ph type="ftr" sz="quarter" idx="11"/>
          </p:nvPr>
        </p:nvSpPr>
        <p:spPr/>
        <p:txBody>
          <a:bodyPr/>
          <a:lstStyle/>
          <a:p>
            <a:r>
              <a:rPr lang="en-US" dirty="0" smtClean="0"/>
              <a:t>LCA Module G3</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5720335"/>
      </p:ext>
    </p:extLst>
  </p:cSld>
  <p:clrMapOvr>
    <a:masterClrMapping/>
  </p:clrMapOvr>
  <mc:AlternateContent xmlns:mc="http://schemas.openxmlformats.org/markup-compatibility/2006" xmlns:p14="http://schemas.microsoft.com/office/powerpoint/2010/main">
    <mc:Choice Requires="p14">
      <p:transition spd="slow" p14:dur="2000" advTm="7048"/>
    </mc:Choice>
    <mc:Fallback xmlns="">
      <p:transition spd="slow" advTm="7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What types of vehicles is GREET capable of doing life cycle assessments on?</a:t>
            </a: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367364" y="5348109"/>
            <a:ext cx="10176936" cy="1028700"/>
          </a:xfrm>
        </p:spPr>
        <p:txBody>
          <a:bodyPr>
            <a:normAutofit/>
          </a:bodyPr>
          <a:lstStyle/>
          <a:p>
            <a:pPr marL="0" indent="0">
              <a:buNone/>
            </a:pPr>
            <a:r>
              <a:rPr lang="en-US" sz="2200" dirty="0" smtClean="0"/>
              <a:t>Alterative technology passenger vehicles </a:t>
            </a:r>
            <a:r>
              <a:rPr lang="en-US" sz="2200" i="1" dirty="0" smtClean="0"/>
              <a:t>only</a:t>
            </a:r>
            <a:r>
              <a:rPr lang="en-US" sz="2200" dirty="0" smtClean="0"/>
              <a:t> (such as fuel cell and natural gas vehicles) </a:t>
            </a:r>
            <a:endParaRPr lang="en-US" sz="2200" dirty="0"/>
          </a:p>
        </p:txBody>
      </p:sp>
      <p:sp>
        <p:nvSpPr>
          <p:cNvPr id="14" name="Rectangle 13">
            <a:hlinkClick r:id="" action="ppaction://customshow?id=0&amp;return=true"/>
          </p:cNvPr>
          <p:cNvSpPr/>
          <p:nvPr/>
        </p:nvSpPr>
        <p:spPr>
          <a:xfrm>
            <a:off x="658743" y="222727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 action="ppaction://customshow?id=0&amp;return=true"/>
          </p:cNvPr>
          <p:cNvSpPr/>
          <p:nvPr/>
        </p:nvSpPr>
        <p:spPr>
          <a:xfrm>
            <a:off x="658743" y="530158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Rectangle 15">
            <a:hlinkClick r:id="" action="ppaction://customshow?id=0&amp;return=true"/>
          </p:cNvPr>
          <p:cNvSpPr/>
          <p:nvPr/>
        </p:nvSpPr>
        <p:spPr>
          <a:xfrm>
            <a:off x="658743" y="325204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200" dirty="0"/>
          </a:p>
        </p:txBody>
      </p:sp>
      <p:sp>
        <p:nvSpPr>
          <p:cNvPr id="18" name="Content Placeholder 2"/>
          <p:cNvSpPr txBox="1">
            <a:spLocks/>
          </p:cNvSpPr>
          <p:nvPr/>
        </p:nvSpPr>
        <p:spPr>
          <a:xfrm>
            <a:off x="1367364" y="3252045"/>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Internal combustion engine passenger vehicles </a:t>
            </a:r>
            <a:r>
              <a:rPr lang="en-US" sz="2200" i="1" dirty="0" smtClean="0"/>
              <a:t>only</a:t>
            </a:r>
            <a:r>
              <a:rPr lang="en-US" sz="2200" dirty="0" smtClean="0"/>
              <a:t> </a:t>
            </a:r>
            <a:endParaRPr lang="en-US" sz="2200" dirty="0"/>
          </a:p>
          <a:p>
            <a:pPr marL="0" indent="0">
              <a:lnSpc>
                <a:spcPct val="100000"/>
              </a:lnSpc>
              <a:buFont typeface="Calibri" panose="020F0502020204030204" pitchFamily="34" charset="0"/>
              <a:buNone/>
            </a:pPr>
            <a:endParaRPr lang="en-US" dirty="0" smtClean="0"/>
          </a:p>
        </p:txBody>
      </p:sp>
      <p:sp>
        <p:nvSpPr>
          <p:cNvPr id="19" name="Rectangle 18">
            <a:hlinkClick r:id="rId2" action="ppaction://hlinksldjump"/>
          </p:cNvPr>
          <p:cNvSpPr/>
          <p:nvPr/>
        </p:nvSpPr>
        <p:spPr>
          <a:xfrm>
            <a:off x="658743" y="4276816"/>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1367364" y="4334126"/>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Passenger vehicles with a wide range of engine types, fuel types, and fuel pathways </a:t>
            </a:r>
            <a:endParaRPr lang="en-US" sz="2200" dirty="0"/>
          </a:p>
        </p:txBody>
      </p:sp>
      <p:sp>
        <p:nvSpPr>
          <p:cNvPr id="21" name="Content Placeholder 2"/>
          <p:cNvSpPr txBox="1">
            <a:spLocks/>
          </p:cNvSpPr>
          <p:nvPr/>
        </p:nvSpPr>
        <p:spPr>
          <a:xfrm>
            <a:off x="1367363" y="2257876"/>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Buses under various engine technologies, fuels, duty cycles, and locations</a:t>
            </a:r>
            <a:endParaRPr lang="en-US" sz="2200" dirty="0"/>
          </a:p>
          <a:p>
            <a:pPr marL="0" indent="0">
              <a:lnSpc>
                <a:spcPct val="100000"/>
              </a:lnSpc>
              <a:buFont typeface="Calibri" panose="020F0502020204030204" pitchFamily="34" charset="0"/>
              <a:buNone/>
            </a:pPr>
            <a:endParaRPr lang="en-US" dirty="0" smtClean="0"/>
          </a:p>
        </p:txBody>
      </p:sp>
    </p:spTree>
    <p:extLst>
      <p:ext uri="{BB962C8B-B14F-4D97-AF65-F5344CB8AC3E}">
        <p14:creationId xmlns:p14="http://schemas.microsoft.com/office/powerpoint/2010/main" val="334406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1" y="4384746"/>
            <a:ext cx="9405541" cy="2033814"/>
          </a:xfrm>
        </p:spPr>
        <p:txBody>
          <a:bodyPr>
            <a:normAutofit/>
          </a:bodyPr>
          <a:lstStyle/>
          <a:p>
            <a:r>
              <a:rPr lang="en-US" sz="2800" cap="none" dirty="0" smtClean="0">
                <a:latin typeface="+mn-lt"/>
              </a:rPr>
              <a:t>GREET can analyze over 50 types of passenger vehicles and over 100 fuel production pathways (including both standard and alternative technologies for each). The FEC is a different tool and that is the one which can analyze buses.</a:t>
            </a:r>
            <a:endParaRPr lang="en-US" sz="2800" dirty="0"/>
          </a:p>
        </p:txBody>
      </p:sp>
    </p:spTree>
    <p:extLst>
      <p:ext uri="{BB962C8B-B14F-4D97-AF65-F5344CB8AC3E}">
        <p14:creationId xmlns:p14="http://schemas.microsoft.com/office/powerpoint/2010/main" val="133305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Which type of output is Athena Impact Estimator for Highways capable of producing?</a:t>
            </a: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367361" y="5074450"/>
            <a:ext cx="9897533" cy="447049"/>
          </a:xfrm>
        </p:spPr>
        <p:txBody>
          <a:bodyPr>
            <a:normAutofit/>
          </a:bodyPr>
          <a:lstStyle/>
          <a:p>
            <a:pPr marL="0" indent="0">
              <a:buNone/>
            </a:pPr>
            <a:r>
              <a:rPr lang="en-US" sz="2200" dirty="0" smtClean="0"/>
              <a:t>All of the above</a:t>
            </a:r>
            <a:endParaRPr lang="en-US" sz="2200" dirty="0"/>
          </a:p>
        </p:txBody>
      </p:sp>
      <p:sp>
        <p:nvSpPr>
          <p:cNvPr id="14" name="Rectangle 13">
            <a:hlinkClick r:id="" action="ppaction://customshow?id=0&amp;return=true"/>
          </p:cNvPr>
          <p:cNvSpPr/>
          <p:nvPr/>
        </p:nvSpPr>
        <p:spPr>
          <a:xfrm>
            <a:off x="658743" y="193427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2" action="ppaction://hlinksldjump"/>
          </p:cNvPr>
          <p:cNvSpPr/>
          <p:nvPr/>
        </p:nvSpPr>
        <p:spPr>
          <a:xfrm>
            <a:off x="658743" y="505521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Rectangle 15">
            <a:hlinkClick r:id="" action="ppaction://customshow?id=0&amp;return=true"/>
          </p:cNvPr>
          <p:cNvSpPr/>
          <p:nvPr/>
        </p:nvSpPr>
        <p:spPr>
          <a:xfrm>
            <a:off x="658743" y="294918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1367364" y="1992058"/>
            <a:ext cx="9897533" cy="3994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Bill of materials</a:t>
            </a:r>
            <a:endParaRPr lang="en-US" sz="2200" dirty="0"/>
          </a:p>
        </p:txBody>
      </p:sp>
      <p:sp>
        <p:nvSpPr>
          <p:cNvPr id="18" name="Content Placeholder 2"/>
          <p:cNvSpPr txBox="1">
            <a:spLocks/>
          </p:cNvSpPr>
          <p:nvPr/>
        </p:nvSpPr>
        <p:spPr>
          <a:xfrm>
            <a:off x="1367363" y="2994419"/>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Impact category indicator results (“summary measures”)</a:t>
            </a:r>
            <a:endParaRPr lang="en-US" sz="2200" dirty="0"/>
          </a:p>
          <a:p>
            <a:pPr marL="0" indent="0">
              <a:lnSpc>
                <a:spcPct val="100000"/>
              </a:lnSpc>
              <a:buFont typeface="Calibri" panose="020F0502020204030204" pitchFamily="34" charset="0"/>
              <a:buNone/>
            </a:pPr>
            <a:endParaRPr lang="en-US" dirty="0" smtClean="0"/>
          </a:p>
        </p:txBody>
      </p:sp>
      <p:sp>
        <p:nvSpPr>
          <p:cNvPr id="19" name="Rectangle 18">
            <a:hlinkClick r:id="" action="ppaction://customshow?id=0&amp;return=true"/>
          </p:cNvPr>
          <p:cNvSpPr/>
          <p:nvPr/>
        </p:nvSpPr>
        <p:spPr>
          <a:xfrm>
            <a:off x="658743" y="4007640"/>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1367362" y="4061983"/>
            <a:ext cx="9897533" cy="53279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Inventories of environmental uses and releases</a:t>
            </a:r>
            <a:endParaRPr lang="en-US" sz="2200" dirty="0"/>
          </a:p>
        </p:txBody>
      </p:sp>
    </p:spTree>
    <p:extLst>
      <p:ext uri="{BB962C8B-B14F-4D97-AF65-F5344CB8AC3E}">
        <p14:creationId xmlns:p14="http://schemas.microsoft.com/office/powerpoint/2010/main" val="217930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latin typeface="+mn-lt"/>
              </a:rPr>
              <a:t>Athena Impact Estimator for Highways can output results in a number of formats including impact category indicators, environmental release and use inventories, and a bill of materials.</a:t>
            </a:r>
            <a:endParaRPr lang="en-US" sz="2800" dirty="0"/>
          </a:p>
        </p:txBody>
      </p:sp>
    </p:spTree>
    <p:extLst>
      <p:ext uri="{BB962C8B-B14F-4D97-AF65-F5344CB8AC3E}">
        <p14:creationId xmlns:p14="http://schemas.microsoft.com/office/powerpoint/2010/main" val="303718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Sorry that’s Incorrect</a:t>
            </a:r>
            <a:endParaRPr lang="en-US" dirty="0"/>
          </a:p>
        </p:txBody>
      </p:sp>
      <p:sp>
        <p:nvSpPr>
          <p:cNvPr id="5" name="Subtitle 4"/>
          <p:cNvSpPr>
            <a:spLocks noGrp="1"/>
          </p:cNvSpPr>
          <p:nvPr>
            <p:ph type="subTitle" idx="1"/>
          </p:nvPr>
        </p:nvSpPr>
        <p:spPr/>
        <p:txBody>
          <a:bodyPr>
            <a:normAutofit/>
          </a:bodyPr>
          <a:lstStyle/>
          <a:p>
            <a:r>
              <a:rPr lang="en-US" sz="3800" dirty="0" smtClean="0"/>
              <a:t>Please try again!</a:t>
            </a:r>
            <a:endParaRPr lang="en-US" sz="3800" dirty="0"/>
          </a:p>
        </p:txBody>
      </p:sp>
    </p:spTree>
    <p:extLst>
      <p:ext uri="{BB962C8B-B14F-4D97-AF65-F5344CB8AC3E}">
        <p14:creationId xmlns:p14="http://schemas.microsoft.com/office/powerpoint/2010/main" val="64603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058400" cy="1599253"/>
          </a:xfrm>
        </p:spPr>
        <p:txBody>
          <a:bodyPr>
            <a:normAutofit/>
          </a:bodyPr>
          <a:lstStyle/>
          <a:p>
            <a:r>
              <a:rPr lang="en-US" dirty="0" smtClean="0"/>
              <a:t>Transportation LCA</a:t>
            </a:r>
            <a:br>
              <a:rPr lang="en-US" dirty="0" smtClean="0"/>
            </a:br>
            <a:r>
              <a:rPr lang="en-US" dirty="0" smtClean="0"/>
              <a:t>Common Topics</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4</a:t>
            </a:fld>
            <a:endParaRPr lang="en-US"/>
          </a:p>
        </p:txBody>
      </p:sp>
      <p:graphicFrame>
        <p:nvGraphicFramePr>
          <p:cNvPr id="4" name="Diagram 3"/>
          <p:cNvGraphicFramePr/>
          <p:nvPr>
            <p:extLst/>
          </p:nvPr>
        </p:nvGraphicFramePr>
        <p:xfrm>
          <a:off x="3084483" y="532649"/>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itle 1"/>
          <p:cNvSpPr txBox="1">
            <a:spLocks/>
          </p:cNvSpPr>
          <p:nvPr/>
        </p:nvSpPr>
        <p:spPr>
          <a:xfrm>
            <a:off x="688489" y="5416952"/>
            <a:ext cx="10058400" cy="53436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000" dirty="0" smtClean="0"/>
              <a:t>*Not an exhaustive list of topics</a:t>
            </a:r>
            <a:endParaRPr lang="en-US" sz="20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3"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515391335"/>
      </p:ext>
    </p:extLst>
  </p:cSld>
  <p:clrMapOvr>
    <a:masterClrMapping/>
  </p:clrMapOvr>
  <mc:AlternateContent xmlns:mc="http://schemas.openxmlformats.org/markup-compatibility/2006" xmlns:p14="http://schemas.microsoft.com/office/powerpoint/2010/main">
    <mc:Choice Requires="p14">
      <p:transition spd="slow" p14:dur="2000" advTm="66670"/>
    </mc:Choice>
    <mc:Fallback xmlns="">
      <p:transition spd="slow" advTm="6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LCA</a:t>
            </a:r>
            <a:endParaRPr lang="en-US" dirty="0"/>
          </a:p>
        </p:txBody>
      </p:sp>
      <p:sp>
        <p:nvSpPr>
          <p:cNvPr id="3" name="Content Placeholder 2"/>
          <p:cNvSpPr>
            <a:spLocks noGrp="1"/>
          </p:cNvSpPr>
          <p:nvPr>
            <p:ph idx="1"/>
          </p:nvPr>
        </p:nvSpPr>
        <p:spPr>
          <a:xfrm>
            <a:off x="666973" y="1387736"/>
            <a:ext cx="11035031" cy="4568563"/>
          </a:xfrm>
        </p:spPr>
        <p:txBody>
          <a:bodyPr>
            <a:normAutofit/>
          </a:bodyPr>
          <a:lstStyle/>
          <a:p>
            <a:r>
              <a:rPr lang="en-US" dirty="0" smtClean="0"/>
              <a:t>Many transportation “life cycle assessments” are not truly LCAs by the ISO standard</a:t>
            </a:r>
          </a:p>
          <a:p>
            <a:pPr lvl="1"/>
            <a:r>
              <a:rPr lang="en-US" dirty="0" smtClean="0"/>
              <a:t>Many studies only inventory regulated emissions, greenhouse gases, and energy</a:t>
            </a:r>
          </a:p>
          <a:p>
            <a:pPr lvl="1"/>
            <a:r>
              <a:rPr lang="en-US" dirty="0" smtClean="0"/>
              <a:t>Sometimes reported as the quantities of emissions, sometimes as impact category indicators</a:t>
            </a:r>
          </a:p>
          <a:p>
            <a:pPr lvl="1"/>
            <a:r>
              <a:rPr lang="en-US" dirty="0" smtClean="0"/>
              <a:t>Why are these limited inventories common? </a:t>
            </a:r>
          </a:p>
          <a:p>
            <a:pPr lvl="2"/>
            <a:r>
              <a:rPr lang="en-US" sz="1600" dirty="0" smtClean="0"/>
              <a:t>Many database tools are focused on these types of emissions since they are generally what is mandated in regulations</a:t>
            </a:r>
          </a:p>
          <a:p>
            <a:pPr lvl="2"/>
            <a:r>
              <a:rPr lang="en-US" sz="1600" dirty="0" smtClean="0">
                <a:sym typeface="Wingdings" panose="05000000000000000000" pitchFamily="2" charset="2"/>
              </a:rPr>
              <a:t>Therefore, easy data accessibility for these data points compared to a more exhaustive LCI</a:t>
            </a:r>
            <a:endParaRPr lang="en-US" sz="1600" dirty="0" smtClean="0"/>
          </a:p>
          <a:p>
            <a:pPr lvl="1"/>
            <a:r>
              <a:rPr lang="en-US" b="1" dirty="0" smtClean="0"/>
              <a:t>This is </a:t>
            </a:r>
            <a:r>
              <a:rPr lang="en-US" b="1" u="sng" dirty="0" smtClean="0"/>
              <a:t>not</a:t>
            </a:r>
            <a:r>
              <a:rPr lang="en-US" b="1" dirty="0" smtClean="0"/>
              <a:t> to say that there aren’t transportation LCAs with full inventories</a:t>
            </a:r>
            <a:r>
              <a:rPr lang="en-US" b="1" dirty="0"/>
              <a:t> </a:t>
            </a:r>
            <a:r>
              <a:rPr lang="en-US" b="1" dirty="0" smtClean="0"/>
              <a:t>and impact category characterization</a:t>
            </a:r>
            <a:endParaRPr lang="en-US" b="1"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5</a:t>
            </a:fld>
            <a:endParaRPr lang="en-US"/>
          </a:p>
        </p:txBody>
      </p:sp>
      <p:sp>
        <p:nvSpPr>
          <p:cNvPr id="5" name="Rounded Rectangle 4"/>
          <p:cNvSpPr/>
          <p:nvPr/>
        </p:nvSpPr>
        <p:spPr>
          <a:xfrm>
            <a:off x="1048086" y="4045354"/>
            <a:ext cx="1796392"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a:t>
            </a:r>
            <a:r>
              <a:rPr lang="en-US" sz="1600" baseline="-25000" dirty="0" smtClean="0"/>
              <a:t>2</a:t>
            </a:r>
            <a:r>
              <a:rPr lang="en-US" sz="1600" dirty="0" smtClean="0"/>
              <a:t> </a:t>
            </a:r>
          </a:p>
          <a:p>
            <a:pPr algn="ctr"/>
            <a:r>
              <a:rPr lang="en-US" sz="1600" dirty="0" smtClean="0"/>
              <a:t>(carbon dioxide)</a:t>
            </a:r>
            <a:endParaRPr lang="en-US" sz="1600" dirty="0"/>
          </a:p>
        </p:txBody>
      </p:sp>
      <p:sp>
        <p:nvSpPr>
          <p:cNvPr id="9" name="Rounded Rectangle 8"/>
          <p:cNvSpPr/>
          <p:nvPr/>
        </p:nvSpPr>
        <p:spPr>
          <a:xfrm>
            <a:off x="1048086" y="5304578"/>
            <a:ext cx="1796392"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CH</a:t>
            </a:r>
            <a:r>
              <a:rPr lang="en-US" sz="1600" baseline="-25000" dirty="0" smtClean="0"/>
              <a:t>4</a:t>
            </a:r>
            <a:r>
              <a:rPr lang="en-US" sz="1600" dirty="0" smtClean="0"/>
              <a:t> </a:t>
            </a:r>
          </a:p>
          <a:p>
            <a:pPr algn="ctr"/>
            <a:r>
              <a:rPr lang="en-US" sz="1600" dirty="0" smtClean="0"/>
              <a:t>(methane)</a:t>
            </a:r>
            <a:endParaRPr lang="en-US" sz="1600" dirty="0"/>
          </a:p>
        </p:txBody>
      </p:sp>
      <p:sp>
        <p:nvSpPr>
          <p:cNvPr id="10" name="Rounded Rectangle 9"/>
          <p:cNvSpPr/>
          <p:nvPr/>
        </p:nvSpPr>
        <p:spPr>
          <a:xfrm>
            <a:off x="1048086" y="4674966"/>
            <a:ext cx="1796392"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a:t>
            </a:r>
            <a:r>
              <a:rPr lang="en-US" sz="1600" baseline="-25000" dirty="0" smtClean="0"/>
              <a:t>2</a:t>
            </a:r>
            <a:r>
              <a:rPr lang="en-US" sz="1600" dirty="0" smtClean="0"/>
              <a:t>O </a:t>
            </a:r>
          </a:p>
          <a:p>
            <a:pPr algn="ctr"/>
            <a:r>
              <a:rPr lang="en-US" sz="1600" dirty="0" smtClean="0"/>
              <a:t>(nitrous oxide)</a:t>
            </a:r>
            <a:endParaRPr lang="en-US" sz="1600" dirty="0"/>
          </a:p>
        </p:txBody>
      </p:sp>
      <p:sp>
        <p:nvSpPr>
          <p:cNvPr id="11" name="Rounded Rectangle 10"/>
          <p:cNvSpPr/>
          <p:nvPr/>
        </p:nvSpPr>
        <p:spPr>
          <a:xfrm>
            <a:off x="5691880" y="4045354"/>
            <a:ext cx="1898636"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a:t>
            </a:r>
            <a:r>
              <a:rPr lang="en-US" sz="1600" dirty="0" smtClean="0"/>
              <a:t>O</a:t>
            </a:r>
            <a:r>
              <a:rPr lang="en-US" sz="1600" baseline="-25000" dirty="0" smtClean="0"/>
              <a:t>2</a:t>
            </a:r>
            <a:r>
              <a:rPr lang="en-US" sz="1600" dirty="0" smtClean="0"/>
              <a:t> </a:t>
            </a:r>
          </a:p>
          <a:p>
            <a:pPr algn="ctr"/>
            <a:r>
              <a:rPr lang="en-US" sz="1600" dirty="0" smtClean="0"/>
              <a:t>(sulfur dioxide)</a:t>
            </a:r>
            <a:endParaRPr lang="en-US" sz="1600" dirty="0"/>
          </a:p>
        </p:txBody>
      </p:sp>
      <p:sp>
        <p:nvSpPr>
          <p:cNvPr id="12" name="Rounded Rectangle 11"/>
          <p:cNvSpPr/>
          <p:nvPr/>
        </p:nvSpPr>
        <p:spPr>
          <a:xfrm>
            <a:off x="5691880" y="5304578"/>
            <a:ext cx="1898636"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a:t>
            </a:r>
          </a:p>
          <a:p>
            <a:pPr algn="ctr"/>
            <a:r>
              <a:rPr lang="en-US" sz="1600" dirty="0" smtClean="0"/>
              <a:t>(carbon monoxide)</a:t>
            </a:r>
            <a:endParaRPr lang="en-US" sz="1600" dirty="0"/>
          </a:p>
        </p:txBody>
      </p:sp>
      <p:sp>
        <p:nvSpPr>
          <p:cNvPr id="13" name="Rounded Rectangle 12"/>
          <p:cNvSpPr/>
          <p:nvPr/>
        </p:nvSpPr>
        <p:spPr>
          <a:xfrm>
            <a:off x="5691880" y="4674966"/>
            <a:ext cx="1898636"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a:t>
            </a:r>
            <a:r>
              <a:rPr lang="en-US" sz="1600" baseline="-25000" dirty="0" smtClean="0"/>
              <a:t>x</a:t>
            </a:r>
            <a:endParaRPr lang="en-US" sz="1600" dirty="0" smtClean="0"/>
          </a:p>
          <a:p>
            <a:pPr algn="ctr"/>
            <a:r>
              <a:rPr lang="en-US" sz="1600" dirty="0" smtClean="0"/>
              <a:t>(nitrogen oxides)</a:t>
            </a:r>
            <a:endParaRPr lang="en-US" sz="1600" dirty="0"/>
          </a:p>
        </p:txBody>
      </p:sp>
      <p:sp>
        <p:nvSpPr>
          <p:cNvPr id="14" name="Rounded Rectangle 13"/>
          <p:cNvSpPr/>
          <p:nvPr/>
        </p:nvSpPr>
        <p:spPr>
          <a:xfrm>
            <a:off x="7681929" y="4045354"/>
            <a:ext cx="1898636" cy="544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VOCs</a:t>
            </a:r>
          </a:p>
          <a:p>
            <a:pPr algn="ctr"/>
            <a:r>
              <a:rPr lang="en-US" sz="1600" dirty="0" smtClean="0"/>
              <a:t>(volatile organics)</a:t>
            </a:r>
            <a:endParaRPr lang="en-US" sz="1600" dirty="0"/>
          </a:p>
        </p:txBody>
      </p:sp>
      <p:sp>
        <p:nvSpPr>
          <p:cNvPr id="15" name="Rounded Rectangle 14"/>
          <p:cNvSpPr/>
          <p:nvPr/>
        </p:nvSpPr>
        <p:spPr>
          <a:xfrm>
            <a:off x="7681929" y="4674967"/>
            <a:ext cx="1898636"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a:t>
            </a:r>
          </a:p>
          <a:p>
            <a:pPr algn="ctr"/>
            <a:r>
              <a:rPr lang="en-US" sz="1600" dirty="0" smtClean="0"/>
              <a:t>(particulate matter)</a:t>
            </a:r>
            <a:endParaRPr lang="en-US" sz="1600" dirty="0"/>
          </a:p>
        </p:txBody>
      </p:sp>
      <p:sp>
        <p:nvSpPr>
          <p:cNvPr id="16" name="Rounded Rectangle 15"/>
          <p:cNvSpPr/>
          <p:nvPr/>
        </p:nvSpPr>
        <p:spPr>
          <a:xfrm>
            <a:off x="7681929" y="5304579"/>
            <a:ext cx="1898636" cy="544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Pb</a:t>
            </a:r>
            <a:r>
              <a:rPr lang="en-US" sz="1600" dirty="0" smtClean="0"/>
              <a:t> (lead) </a:t>
            </a:r>
          </a:p>
          <a:p>
            <a:pPr algn="ctr"/>
            <a:r>
              <a:rPr lang="en-US" sz="1600" dirty="0" smtClean="0"/>
              <a:t>(less common)</a:t>
            </a:r>
            <a:endParaRPr lang="en-US" sz="1600" dirty="0"/>
          </a:p>
        </p:txBody>
      </p:sp>
      <p:sp>
        <p:nvSpPr>
          <p:cNvPr id="17" name="Right Brace 16"/>
          <p:cNvSpPr/>
          <p:nvPr/>
        </p:nvSpPr>
        <p:spPr>
          <a:xfrm>
            <a:off x="2728731" y="3889094"/>
            <a:ext cx="509286" cy="20787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Left Bracket 17"/>
          <p:cNvSpPr/>
          <p:nvPr/>
        </p:nvSpPr>
        <p:spPr>
          <a:xfrm>
            <a:off x="917089" y="3889094"/>
            <a:ext cx="225911" cy="2078780"/>
          </a:xfrm>
          <a:prstGeom prst="leftBracket">
            <a:avLst>
              <a:gd name="adj" fmla="val 167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a:off x="9417854" y="3889094"/>
            <a:ext cx="509286" cy="20787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ket 19"/>
          <p:cNvSpPr/>
          <p:nvPr/>
        </p:nvSpPr>
        <p:spPr>
          <a:xfrm>
            <a:off x="5586912" y="3889094"/>
            <a:ext cx="225911" cy="2078780"/>
          </a:xfrm>
          <a:prstGeom prst="leftBracket">
            <a:avLst>
              <a:gd name="adj" fmla="val 167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3260075" y="4466819"/>
            <a:ext cx="1370599" cy="923330"/>
          </a:xfrm>
          <a:prstGeom prst="rect">
            <a:avLst/>
          </a:prstGeom>
          <a:noFill/>
        </p:spPr>
        <p:txBody>
          <a:bodyPr wrap="square" rtlCol="0">
            <a:spAutoFit/>
          </a:bodyPr>
          <a:lstStyle/>
          <a:p>
            <a:r>
              <a:rPr lang="en-US" dirty="0" smtClean="0"/>
              <a:t>Common Greenhouse Gases</a:t>
            </a:r>
            <a:endParaRPr lang="en-US" dirty="0"/>
          </a:p>
        </p:txBody>
      </p:sp>
      <p:sp>
        <p:nvSpPr>
          <p:cNvPr id="22" name="TextBox 21"/>
          <p:cNvSpPr txBox="1"/>
          <p:nvPr/>
        </p:nvSpPr>
        <p:spPr>
          <a:xfrm>
            <a:off x="9927140" y="4605318"/>
            <a:ext cx="1370599" cy="646331"/>
          </a:xfrm>
          <a:prstGeom prst="rect">
            <a:avLst/>
          </a:prstGeom>
          <a:noFill/>
        </p:spPr>
        <p:txBody>
          <a:bodyPr wrap="square" rtlCol="0">
            <a:spAutoFit/>
          </a:bodyPr>
          <a:lstStyle/>
          <a:p>
            <a:r>
              <a:rPr lang="en-US" dirty="0" smtClean="0"/>
              <a:t>Regulated Emissions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24"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25"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348811354"/>
      </p:ext>
    </p:extLst>
  </p:cSld>
  <p:clrMapOvr>
    <a:masterClrMapping/>
  </p:clrMapOvr>
  <mc:AlternateContent xmlns:mc="http://schemas.openxmlformats.org/markup-compatibility/2006" xmlns:p14="http://schemas.microsoft.com/office/powerpoint/2010/main">
    <mc:Choice Requires="p14">
      <p:transition spd="slow" p14:dur="2000" advTm="113206"/>
    </mc:Choice>
    <mc:Fallback xmlns="">
      <p:transition spd="slow" advTm="11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1046312" cy="885981"/>
          </a:xfrm>
        </p:spPr>
        <p:txBody>
          <a:bodyPr>
            <a:normAutofit/>
          </a:bodyPr>
          <a:lstStyle/>
          <a:p>
            <a:r>
              <a:rPr lang="en-US" dirty="0" smtClean="0"/>
              <a:t>Some Transportation “LCA” Software </a:t>
            </a:r>
            <a:r>
              <a:rPr lang="en-US" dirty="0"/>
              <a:t>Tools</a:t>
            </a:r>
          </a:p>
        </p:txBody>
      </p:sp>
      <p:sp>
        <p:nvSpPr>
          <p:cNvPr id="7" name="Slide Number Placeholder 6"/>
          <p:cNvSpPr>
            <a:spLocks noGrp="1"/>
          </p:cNvSpPr>
          <p:nvPr>
            <p:ph type="sldNum" sz="quarter" idx="12"/>
          </p:nvPr>
        </p:nvSpPr>
        <p:spPr/>
        <p:txBody>
          <a:bodyPr/>
          <a:lstStyle/>
          <a:p>
            <a:fld id="{0A514951-337F-4C55-96DD-3945EF272A02}" type="slidenum">
              <a:rPr lang="en-US" smtClean="0"/>
              <a:pPr/>
              <a:t>6</a:t>
            </a:fld>
            <a:endParaRPr lang="en-US"/>
          </a:p>
        </p:txBody>
      </p:sp>
      <p:sp>
        <p:nvSpPr>
          <p:cNvPr id="3" name="Content Placeholder 2"/>
          <p:cNvSpPr>
            <a:spLocks noGrp="1"/>
          </p:cNvSpPr>
          <p:nvPr>
            <p:ph idx="1"/>
          </p:nvPr>
        </p:nvSpPr>
        <p:spPr>
          <a:xfrm>
            <a:off x="666974" y="1387737"/>
            <a:ext cx="8257107" cy="4653480"/>
          </a:xfrm>
        </p:spPr>
        <p:txBody>
          <a:bodyPr>
            <a:normAutofit/>
          </a:bodyPr>
          <a:lstStyle/>
          <a:p>
            <a:pPr marL="576072" indent="-457200">
              <a:spcBef>
                <a:spcPts val="1000"/>
              </a:spcBef>
              <a:spcAft>
                <a:spcPts val="2400"/>
              </a:spcAft>
              <a:buFont typeface="Wingdings" panose="05000000000000000000" pitchFamily="2" charset="2"/>
              <a:buChar char="Ø"/>
            </a:pPr>
            <a:r>
              <a:rPr lang="en-US" sz="3000" dirty="0" smtClean="0"/>
              <a:t>The Greenhouse Gas, Regulated Emissions, and Energy Use in Transportation Model (GREET)</a:t>
            </a:r>
            <a:endParaRPr lang="en-US" sz="3000" dirty="0"/>
          </a:p>
          <a:p>
            <a:pPr marL="576072" indent="-457200">
              <a:spcBef>
                <a:spcPts val="1000"/>
              </a:spcBef>
              <a:spcAft>
                <a:spcPts val="2400"/>
              </a:spcAft>
              <a:buFont typeface="Wingdings" panose="05000000000000000000" pitchFamily="2" charset="2"/>
              <a:buChar char="Ø"/>
            </a:pPr>
            <a:r>
              <a:rPr lang="en-US" sz="3000" dirty="0" smtClean="0"/>
              <a:t>Fuel and Emissions Calculator (FEC)</a:t>
            </a:r>
            <a:endParaRPr lang="en-US" sz="3000" dirty="0"/>
          </a:p>
          <a:p>
            <a:pPr marL="576072" indent="-457200">
              <a:spcBef>
                <a:spcPts val="1000"/>
              </a:spcBef>
              <a:spcAft>
                <a:spcPts val="2400"/>
              </a:spcAft>
              <a:buFont typeface="Wingdings" panose="05000000000000000000" pitchFamily="2" charset="2"/>
              <a:buChar char="Ø"/>
            </a:pPr>
            <a:r>
              <a:rPr lang="en-US" sz="3200" dirty="0" smtClean="0"/>
              <a:t>The Pavement Life-Cycle Assessment Tool for Environmental and Economic Effects (</a:t>
            </a:r>
            <a:r>
              <a:rPr lang="en-US" sz="3000" dirty="0" err="1" smtClean="0"/>
              <a:t>PaLATE</a:t>
            </a:r>
            <a:r>
              <a:rPr lang="en-US" sz="3000" dirty="0" smtClean="0"/>
              <a:t>)</a:t>
            </a:r>
          </a:p>
          <a:p>
            <a:pPr marL="576072" indent="-457200">
              <a:spcBef>
                <a:spcPts val="1000"/>
              </a:spcBef>
              <a:spcAft>
                <a:spcPts val="2400"/>
              </a:spcAft>
              <a:buFont typeface="Wingdings" panose="05000000000000000000" pitchFamily="2" charset="2"/>
              <a:buChar char="Ø"/>
            </a:pPr>
            <a:r>
              <a:rPr lang="en-US" sz="3000" dirty="0" smtClean="0"/>
              <a:t>Athena Impact Estimator for Highways</a:t>
            </a:r>
            <a:endParaRPr lang="en-US" sz="3000" dirty="0"/>
          </a:p>
          <a:p>
            <a:pPr marL="210312">
              <a:spcBef>
                <a:spcPts val="1000"/>
              </a:spcBef>
            </a:pPr>
            <a:endParaRPr lang="en-US" sz="3000" dirty="0"/>
          </a:p>
          <a:p>
            <a:endParaRPr lang="en-US" dirty="0"/>
          </a:p>
        </p:txBody>
      </p:sp>
      <p:pic>
        <p:nvPicPr>
          <p:cNvPr id="9" name="Picture 8"/>
          <p:cNvPicPr>
            <a:picLocks noChangeAspect="1"/>
          </p:cNvPicPr>
          <p:nvPr/>
        </p:nvPicPr>
        <p:blipFill>
          <a:blip r:embed="rId5"/>
          <a:stretch>
            <a:fillRect/>
          </a:stretch>
        </p:blipFill>
        <p:spPr>
          <a:xfrm>
            <a:off x="9480802" y="1553053"/>
            <a:ext cx="1903845" cy="676668"/>
          </a:xfrm>
          <a:prstGeom prst="rect">
            <a:avLst/>
          </a:prstGeom>
        </p:spPr>
      </p:pic>
      <p:pic>
        <p:nvPicPr>
          <p:cNvPr id="10" name="Picture 6" descr="Georgia-Tech-College-of-Engineering2.png (377×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5491" y="2565739"/>
            <a:ext cx="2114469" cy="605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10"/>
          <p:cNvPicPr>
            <a:picLocks noChangeAspect="1"/>
          </p:cNvPicPr>
          <p:nvPr/>
        </p:nvPicPr>
        <p:blipFill>
          <a:blip r:embed="rId7"/>
          <a:stretch>
            <a:fillRect/>
          </a:stretch>
        </p:blipFill>
        <p:spPr>
          <a:xfrm>
            <a:off x="8924081" y="3723091"/>
            <a:ext cx="2810720" cy="551445"/>
          </a:xfrm>
          <a:prstGeom prst="rect">
            <a:avLst/>
          </a:prstGeom>
          <a:ln>
            <a:noFill/>
          </a:ln>
          <a:effectLst/>
        </p:spPr>
      </p:pic>
      <p:pic>
        <p:nvPicPr>
          <p:cNvPr id="12" name="Picture 2" descr="Impact Estimator for Highw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3771" y="4754629"/>
            <a:ext cx="2197905" cy="61253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3"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378182331"/>
      </p:ext>
    </p:extLst>
  </p:cSld>
  <p:clrMapOvr>
    <a:masterClrMapping/>
  </p:clrMapOvr>
  <mc:AlternateContent xmlns:mc="http://schemas.openxmlformats.org/markup-compatibility/2006" xmlns:p14="http://schemas.microsoft.com/office/powerpoint/2010/main">
    <mc:Choice Requires="p14">
      <p:transition spd="slow" p14:dur="2000" advTm="94796"/>
    </mc:Choice>
    <mc:Fallback xmlns="">
      <p:transition spd="slow" advTm="9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90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GREET</a:t>
            </a:r>
            <a:endParaRPr lang="en-US" dirty="0"/>
          </a:p>
        </p:txBody>
      </p:sp>
      <p:sp>
        <p:nvSpPr>
          <p:cNvPr id="12" name="Content Placeholder 11"/>
          <p:cNvSpPr>
            <a:spLocks noGrp="1"/>
          </p:cNvSpPr>
          <p:nvPr>
            <p:ph idx="1"/>
          </p:nvPr>
        </p:nvSpPr>
        <p:spPr>
          <a:xfrm>
            <a:off x="666973" y="1387737"/>
            <a:ext cx="9739769" cy="4653480"/>
          </a:xfrm>
        </p:spPr>
        <p:txBody>
          <a:bodyPr/>
          <a:lstStyle/>
          <a:p>
            <a:r>
              <a:rPr lang="en-US" b="1" dirty="0"/>
              <a:t>G</a:t>
            </a:r>
            <a:r>
              <a:rPr lang="en-US" dirty="0"/>
              <a:t>reenhouse gas, </a:t>
            </a:r>
            <a:r>
              <a:rPr lang="en-US" b="1" dirty="0"/>
              <a:t>R</a:t>
            </a:r>
            <a:r>
              <a:rPr lang="en-US" dirty="0"/>
              <a:t>egulated </a:t>
            </a:r>
            <a:r>
              <a:rPr lang="en-US" b="1" dirty="0"/>
              <a:t>E</a:t>
            </a:r>
            <a:r>
              <a:rPr lang="en-US" dirty="0"/>
              <a:t>missions, and </a:t>
            </a:r>
            <a:r>
              <a:rPr lang="en-US" b="1" dirty="0"/>
              <a:t>E</a:t>
            </a:r>
            <a:r>
              <a:rPr lang="en-US" dirty="0"/>
              <a:t>nergy use in </a:t>
            </a:r>
            <a:r>
              <a:rPr lang="en-US" b="1" dirty="0"/>
              <a:t>T</a:t>
            </a:r>
            <a:r>
              <a:rPr lang="en-US" dirty="0"/>
              <a:t>ransportation</a:t>
            </a:r>
          </a:p>
          <a:p>
            <a:r>
              <a:rPr lang="en-US" dirty="0"/>
              <a:t>Developed by Argonne National Lab in 1996, supported by DOE</a:t>
            </a:r>
          </a:p>
          <a:p>
            <a:r>
              <a:rPr lang="en-US" dirty="0" smtClean="0"/>
              <a:t>Life </a:t>
            </a:r>
            <a:r>
              <a:rPr lang="en-US" dirty="0"/>
              <a:t>cycle model in that it takes into account the full system life </a:t>
            </a:r>
            <a:r>
              <a:rPr lang="en-US" dirty="0" smtClean="0"/>
              <a:t>cycle of vehicles and fuels (Well-to-wheel and well-to-pump options)</a:t>
            </a:r>
            <a:endParaRPr lang="en-US" dirty="0"/>
          </a:p>
          <a:p>
            <a:r>
              <a:rPr lang="en-US" dirty="0"/>
              <a:t>Over 100 fuel production pathways and 50 vehicle types</a:t>
            </a:r>
          </a:p>
          <a:p>
            <a:r>
              <a:rPr lang="en-US" dirty="0" smtClean="0"/>
              <a:t>Not a true </a:t>
            </a:r>
            <a:r>
              <a:rPr lang="en-US" dirty="0"/>
              <a:t>LCA tool by ISO 14040 because it does not characterize emissions as environmental impacts</a:t>
            </a:r>
          </a:p>
          <a:p>
            <a:pPr lvl="1"/>
            <a:r>
              <a:rPr lang="en-US" dirty="0"/>
              <a:t>Useful as a standalone tool </a:t>
            </a:r>
          </a:p>
          <a:p>
            <a:pPr lvl="1"/>
            <a:r>
              <a:rPr lang="en-US" dirty="0"/>
              <a:t>Frequently used as a data source </a:t>
            </a:r>
            <a:br>
              <a:rPr lang="en-US" dirty="0"/>
            </a:br>
            <a:r>
              <a:rPr lang="en-US" dirty="0"/>
              <a:t>for transportation LCAs</a:t>
            </a:r>
          </a:p>
          <a:p>
            <a:r>
              <a:rPr lang="en-US" dirty="0"/>
              <a:t>Available at: https://greet.es.anl.gov/</a:t>
            </a:r>
          </a:p>
          <a:p>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7</a:t>
            </a:fld>
            <a:endParaRPr lang="en-US"/>
          </a:p>
        </p:txBody>
      </p:sp>
      <p:pic>
        <p:nvPicPr>
          <p:cNvPr id="13" name="Picture 12"/>
          <p:cNvPicPr>
            <a:picLocks noChangeAspect="1"/>
          </p:cNvPicPr>
          <p:nvPr/>
        </p:nvPicPr>
        <p:blipFill>
          <a:blip r:embed="rId5"/>
          <a:stretch>
            <a:fillRect/>
          </a:stretch>
        </p:blipFill>
        <p:spPr>
          <a:xfrm>
            <a:off x="6749210" y="4150884"/>
            <a:ext cx="4463273" cy="1586344"/>
          </a:xfrm>
          <a:prstGeom prst="rect">
            <a:avLst/>
          </a:prstGeom>
        </p:spPr>
      </p:pic>
      <p:sp>
        <p:nvSpPr>
          <p:cNvPr id="3" name="Rectangle 2"/>
          <p:cNvSpPr/>
          <p:nvPr/>
        </p:nvSpPr>
        <p:spPr>
          <a:xfrm>
            <a:off x="10062012" y="6119696"/>
            <a:ext cx="1851789" cy="261610"/>
          </a:xfrm>
          <a:prstGeom prst="rect">
            <a:avLst/>
          </a:prstGeom>
        </p:spPr>
        <p:txBody>
          <a:bodyPr wrap="none">
            <a:spAutoFit/>
          </a:bodyPr>
          <a:lstStyle/>
          <a:p>
            <a:r>
              <a:rPr lang="en-US" sz="1100" dirty="0" smtClean="0"/>
              <a:t>Logo source: greet.es.anl.gov</a:t>
            </a:r>
            <a:endParaRPr lang="en-US" sz="11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4"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sp>
        <p:nvSpPr>
          <p:cNvPr id="15"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4143263914"/>
      </p:ext>
    </p:extLst>
  </p:cSld>
  <p:clrMapOvr>
    <a:masterClrMapping/>
  </p:clrMapOvr>
  <mc:AlternateContent xmlns:mc="http://schemas.openxmlformats.org/markup-compatibility/2006" xmlns:p14="http://schemas.microsoft.com/office/powerpoint/2010/main">
    <mc:Choice Requires="p14">
      <p:transition spd="slow" p14:dur="2000" advTm="67689"/>
    </mc:Choice>
    <mc:Fallback xmlns="">
      <p:transition spd="slow" advTm="6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952" y="230153"/>
            <a:ext cx="10781268" cy="885981"/>
          </a:xfrm>
        </p:spPr>
        <p:txBody>
          <a:bodyPr>
            <a:normAutofit/>
          </a:bodyPr>
          <a:lstStyle/>
          <a:p>
            <a:r>
              <a:rPr lang="en-US" dirty="0"/>
              <a:t>GREET </a:t>
            </a:r>
            <a:r>
              <a:rPr lang="en-US" dirty="0" smtClean="0"/>
              <a:t>Use: Assessment Type Selection</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8</a:t>
            </a:fld>
            <a:endParaRPr lang="en-US"/>
          </a:p>
        </p:txBody>
      </p:sp>
      <p:pic>
        <p:nvPicPr>
          <p:cNvPr id="9" name="Picture 8"/>
          <p:cNvPicPr>
            <a:picLocks noChangeAspect="1"/>
          </p:cNvPicPr>
          <p:nvPr/>
        </p:nvPicPr>
        <p:blipFill rotWithShape="1">
          <a:blip r:embed="rId5"/>
          <a:srcRect b="58665"/>
          <a:stretch/>
        </p:blipFill>
        <p:spPr>
          <a:xfrm>
            <a:off x="482772" y="1649632"/>
            <a:ext cx="11262074" cy="2493390"/>
          </a:xfrm>
          <a:prstGeom prst="rect">
            <a:avLst/>
          </a:prstGeom>
        </p:spPr>
      </p:pic>
      <p:sp>
        <p:nvSpPr>
          <p:cNvPr id="4" name="Rectangle 3"/>
          <p:cNvSpPr/>
          <p:nvPr/>
        </p:nvSpPr>
        <p:spPr>
          <a:xfrm>
            <a:off x="440270" y="1936750"/>
            <a:ext cx="11304575" cy="3746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2561886667"/>
      </p:ext>
    </p:extLst>
  </p:cSld>
  <p:clrMapOvr>
    <a:masterClrMapping/>
  </p:clrMapOvr>
  <mc:AlternateContent xmlns:mc="http://schemas.openxmlformats.org/markup-compatibility/2006" xmlns:p14="http://schemas.microsoft.com/office/powerpoint/2010/main">
    <mc:Choice Requires="p14">
      <p:transition spd="slow" p14:dur="2000" advTm="65831"/>
    </mc:Choice>
    <mc:Fallback xmlns="">
      <p:transition spd="slow" advTm="6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953" y="53385"/>
            <a:ext cx="10781268" cy="885981"/>
          </a:xfrm>
        </p:spPr>
        <p:txBody>
          <a:bodyPr>
            <a:normAutofit fontScale="90000"/>
          </a:bodyPr>
          <a:lstStyle/>
          <a:p>
            <a:r>
              <a:rPr lang="en-US" dirty="0"/>
              <a:t>GREET </a:t>
            </a:r>
            <a:r>
              <a:rPr lang="en-US" dirty="0" smtClean="0"/>
              <a:t>Use: </a:t>
            </a:r>
            <a:r>
              <a:rPr lang="en-US" dirty="0"/>
              <a:t>Well-to-Pump Conventional Diesel</a:t>
            </a:r>
          </a:p>
        </p:txBody>
      </p:sp>
      <p:sp>
        <p:nvSpPr>
          <p:cNvPr id="7" name="Slide Number Placeholder 6"/>
          <p:cNvSpPr>
            <a:spLocks noGrp="1"/>
          </p:cNvSpPr>
          <p:nvPr>
            <p:ph type="sldNum" sz="quarter" idx="12"/>
          </p:nvPr>
        </p:nvSpPr>
        <p:spPr/>
        <p:txBody>
          <a:bodyPr/>
          <a:lstStyle/>
          <a:p>
            <a:fld id="{0A514951-337F-4C55-96DD-3945EF272A02}" type="slidenum">
              <a:rPr lang="en-US" smtClean="0"/>
              <a:pPr/>
              <a:t>9</a:t>
            </a:fld>
            <a:endParaRPr lang="en-US"/>
          </a:p>
        </p:txBody>
      </p:sp>
      <p:pic>
        <p:nvPicPr>
          <p:cNvPr id="9" name="Picture 8"/>
          <p:cNvPicPr>
            <a:picLocks noChangeAspect="1"/>
          </p:cNvPicPr>
          <p:nvPr/>
        </p:nvPicPr>
        <p:blipFill>
          <a:blip r:embed="rId5"/>
          <a:stretch>
            <a:fillRect/>
          </a:stretch>
        </p:blipFill>
        <p:spPr>
          <a:xfrm>
            <a:off x="1216550" y="846291"/>
            <a:ext cx="9649609" cy="5168572"/>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G3</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Date Placeholder 3"/>
          <p:cNvSpPr>
            <a:spLocks noGrp="1"/>
          </p:cNvSpPr>
          <p:nvPr>
            <p:ph type="dt" sz="half" idx="10"/>
          </p:nvPr>
        </p:nvSpPr>
        <p:spPr>
          <a:xfrm>
            <a:off x="1097280" y="6459785"/>
            <a:ext cx="2472271" cy="365125"/>
          </a:xfrm>
        </p:spPr>
        <p:txBody>
          <a:bodyPr/>
          <a:lstStyle/>
          <a:p>
            <a:r>
              <a:rPr lang="en-US" dirty="0" smtClean="0"/>
              <a:t>10/2015</a:t>
            </a:r>
            <a:endParaRPr lang="en-US" dirty="0"/>
          </a:p>
        </p:txBody>
      </p:sp>
    </p:spTree>
    <p:extLst>
      <p:ext uri="{BB962C8B-B14F-4D97-AF65-F5344CB8AC3E}">
        <p14:creationId xmlns:p14="http://schemas.microsoft.com/office/powerpoint/2010/main" val="44664391"/>
      </p:ext>
    </p:extLst>
  </p:cSld>
  <p:clrMapOvr>
    <a:masterClrMapping/>
  </p:clrMapOvr>
  <mc:AlternateContent xmlns:mc="http://schemas.openxmlformats.org/markup-compatibility/2006" xmlns:p14="http://schemas.microsoft.com/office/powerpoint/2010/main">
    <mc:Choice Requires="p14">
      <p:transition spd="slow" p14:dur="2000" advTm="120167"/>
    </mc:Choice>
    <mc:Fallback xmlns="">
      <p:transition spd="slow" advTm="12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7588</TotalTime>
  <Words>1624</Words>
  <Application>Microsoft Office PowerPoint</Application>
  <PresentationFormat>Widescreen</PresentationFormat>
  <Paragraphs>270</Paragraphs>
  <Slides>34</Slides>
  <Notes>15</Notes>
  <HiddenSlides>1</HiddenSlides>
  <MMClips>22</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34</vt:i4>
      </vt:variant>
      <vt:variant>
        <vt:lpstr>Custom Shows</vt:lpstr>
      </vt:variant>
      <vt:variant>
        <vt:i4>1</vt:i4>
      </vt:variant>
    </vt:vector>
  </HeadingPairs>
  <TitlesOfParts>
    <vt:vector size="40" baseType="lpstr">
      <vt:lpstr>Arial</vt:lpstr>
      <vt:lpstr>Calibri</vt:lpstr>
      <vt:lpstr>Calibri Light</vt:lpstr>
      <vt:lpstr>Wingdings</vt:lpstr>
      <vt:lpstr>Retrospect</vt:lpstr>
      <vt:lpstr>Welcome to the Life Cycle Assessment (LCA) Learning Module Series</vt:lpstr>
      <vt:lpstr>LCA Module Series Groups</vt:lpstr>
      <vt:lpstr>Transportation LCA Software Tools</vt:lpstr>
      <vt:lpstr>Transportation LCA Common Topics</vt:lpstr>
      <vt:lpstr>Transportation LCA</vt:lpstr>
      <vt:lpstr>Some Transportation “LCA” Software Tools</vt:lpstr>
      <vt:lpstr>GREET</vt:lpstr>
      <vt:lpstr>GREET Use: Assessment Type Selection</vt:lpstr>
      <vt:lpstr>GREET Use: Well-to-Pump Conventional Diesel</vt:lpstr>
      <vt:lpstr>GREET Use: Well-to-Wheel LNG in Car</vt:lpstr>
      <vt:lpstr>FEC</vt:lpstr>
      <vt:lpstr>FEC - Input</vt:lpstr>
      <vt:lpstr>FEC Duty Cycle Comparison</vt:lpstr>
      <vt:lpstr>FEC - Output</vt:lpstr>
      <vt:lpstr>PaLATE</vt:lpstr>
      <vt:lpstr>PaLATE - Input</vt:lpstr>
      <vt:lpstr>PaLATE - Output</vt:lpstr>
      <vt:lpstr>IE for Highways</vt:lpstr>
      <vt:lpstr>IE for Highways - Input</vt:lpstr>
      <vt:lpstr>IE for Highways - Output</vt:lpstr>
      <vt:lpstr>IE for Highways – Output Table</vt:lpstr>
      <vt:lpstr>Thank you for completing Module G3!</vt:lpstr>
      <vt:lpstr>Self-Assessment Quiz</vt:lpstr>
      <vt:lpstr>What type of assessment results are often termed “LCA” in the transportation sector, but do not complete the ISO requirements on LCA?</vt:lpstr>
      <vt:lpstr>Correct!</vt:lpstr>
      <vt:lpstr>Which of these tools is focused on assessments of bus and rail systems?</vt:lpstr>
      <vt:lpstr>Correct!</vt:lpstr>
      <vt:lpstr>Which of these tools for pavement/highway LCA was developed specifically for the United States?</vt:lpstr>
      <vt:lpstr>Correct!</vt:lpstr>
      <vt:lpstr>What types of vehicles is GREET capable of doing life cycle assessments on?</vt:lpstr>
      <vt:lpstr>Correct!</vt:lpstr>
      <vt:lpstr>Which type of output is Athena Impact Estimator for Highways capable of producing?</vt:lpstr>
      <vt:lpstr>Correct!</vt:lpstr>
      <vt:lpstr>Sorry that’s Incorrect</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Quinn Langfitt</cp:lastModifiedBy>
  <cp:revision>340</cp:revision>
  <dcterms:created xsi:type="dcterms:W3CDTF">2014-11-14T22:25:32Z</dcterms:created>
  <dcterms:modified xsi:type="dcterms:W3CDTF">2015-10-24T01:34:56Z</dcterms:modified>
</cp:coreProperties>
</file>