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302" r:id="rId2"/>
    <p:sldId id="303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44" r:id="rId16"/>
    <p:sldId id="339" r:id="rId17"/>
    <p:sldId id="340" r:id="rId18"/>
    <p:sldId id="341" r:id="rId19"/>
    <p:sldId id="278" r:id="rId20"/>
    <p:sldId id="279" r:id="rId21"/>
    <p:sldId id="280" r:id="rId22"/>
    <p:sldId id="342" r:id="rId23"/>
    <p:sldId id="343" r:id="rId24"/>
    <p:sldId id="283" r:id="rId25"/>
    <p:sldId id="284" r:id="rId26"/>
    <p:sldId id="323" r:id="rId27"/>
    <p:sldId id="324" r:id="rId28"/>
    <p:sldId id="325" r:id="rId29"/>
    <p:sldId id="326" r:id="rId30"/>
    <p:sldId id="285" r:id="rId31"/>
  </p:sldIdLst>
  <p:sldSz cx="12192000" cy="6858000"/>
  <p:notesSz cx="6858000" cy="9144000"/>
  <p:custShowLst>
    <p:custShow name="Wrong" id="0">
      <p:sldLst>
        <p:sld r:id="rId31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inn Langfitt" initials="QL" lastIdx="21" clrIdx="0">
    <p:extLst>
      <p:ext uri="{19B8F6BF-5375-455C-9EA6-DF929625EA0E}">
        <p15:presenceInfo xmlns:p15="http://schemas.microsoft.com/office/powerpoint/2012/main" userId="fd30b36df98d153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F87"/>
    <a:srgbClr val="739A28"/>
    <a:srgbClr val="DAC0A6"/>
    <a:srgbClr val="8D5E30"/>
    <a:srgbClr val="996633"/>
    <a:srgbClr val="A9B1BC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8" autoAdjust="0"/>
    <p:restoredTop sz="83626" autoAdjust="0"/>
  </p:normalViewPr>
  <p:slideViewPr>
    <p:cSldViewPr snapToGrid="0">
      <p:cViewPr varScale="1">
        <p:scale>
          <a:sx n="113" d="100"/>
          <a:sy n="113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7EB65-7773-4AE4-A4AD-FDBFD823D46F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98908-2088-48AB-8E5E-AF12DB12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3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18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45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69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22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56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46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343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71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98908-2088-48AB-8E5E-AF12DB124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3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9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47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36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2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35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04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1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1FBF6-6BDF-4412-9024-3793459D85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96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3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5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97280" y="1624405"/>
            <a:ext cx="10115203" cy="182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89" y="275846"/>
            <a:ext cx="10058400" cy="88598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974" y="1387737"/>
            <a:ext cx="10058400" cy="4653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12/2014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LCA Module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514951-337F-4C55-96DD-3945EF272A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0655" y="286603"/>
            <a:ext cx="11413863" cy="5877837"/>
          </a:xfrm>
          <a:prstGeom prst="rect">
            <a:avLst/>
          </a:prstGeom>
          <a:noFill/>
          <a:ln w="3175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7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8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3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15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180714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flipH="1">
            <a:off x="1807163" y="0"/>
            <a:ext cx="1074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45" y="594359"/>
            <a:ext cx="1672814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793" y="2980510"/>
            <a:ext cx="178037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LCA Module A2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LCA Module A1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4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12/2014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LCA Module A2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A514951-337F-4C55-96DD-3945EF272A0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9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8.png"/><Relationship Id="rId11" Type="http://schemas.openxmlformats.org/officeDocument/2006/relationships/image" Target="../media/image1.pn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7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wm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" y="67867"/>
            <a:ext cx="11938000" cy="2171700"/>
          </a:xfrm>
        </p:spPr>
        <p:txBody>
          <a:bodyPr>
            <a:noAutofit/>
          </a:bodyPr>
          <a:lstStyle/>
          <a:p>
            <a:pPr algn="ctr"/>
            <a:r>
              <a:rPr lang="en-US" sz="5800" dirty="0" smtClean="0"/>
              <a:t>Welcome to the Life Cycle Assessment (LCA) Learning Module Series</a:t>
            </a:r>
            <a:endParaRPr lang="en-US" sz="5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29238"/>
            <a:ext cx="12192000" cy="11731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Acknowledgements:</a:t>
            </a:r>
          </a:p>
          <a:p>
            <a:pPr algn="ctr"/>
            <a:r>
              <a:rPr lang="en-US" dirty="0" err="1" smtClean="0"/>
              <a:t>CEST</a:t>
            </a:r>
            <a:r>
              <a:rPr lang="en-US" cap="none" dirty="0" err="1" smtClean="0"/>
              <a:t>i</a:t>
            </a:r>
            <a:r>
              <a:rPr lang="en-US" dirty="0" err="1" smtClean="0"/>
              <a:t>CC</a:t>
            </a:r>
            <a:r>
              <a:rPr lang="en-US" dirty="0" smtClean="0"/>
              <a:t>	Washington State University     Fulbright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63700" y="2700338"/>
            <a:ext cx="9144000" cy="55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Liv Haselbach	Quinn Langfitt</a:t>
            </a:r>
          </a:p>
          <a:p>
            <a:endParaRPr lang="en-US" sz="3200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993357"/>
            <a:ext cx="12192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 current modules email </a:t>
            </a:r>
            <a:r>
              <a:rPr lang="en-US" dirty="0"/>
              <a:t>h</a:t>
            </a:r>
            <a:r>
              <a:rPr lang="en-US" dirty="0" smtClean="0"/>
              <a:t>aselbach@wsu.edu or visit cem.uaf.edu/</a:t>
            </a:r>
            <a:r>
              <a:rPr lang="en-US" dirty="0" err="1" smtClean="0"/>
              <a:t>CESTiCC</a:t>
            </a:r>
            <a:r>
              <a:rPr lang="en-US" dirty="0" smtClean="0"/>
              <a:t>  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BEES Input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61" y="1769487"/>
            <a:ext cx="5414459" cy="4224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944" y="2076993"/>
            <a:ext cx="5370341" cy="39173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06"/>
    </mc:Choice>
    <mc:Fallback xmlns="">
      <p:transition spd="slow" advTm="79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BEES Output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50" y="1161827"/>
            <a:ext cx="5471937" cy="4957927"/>
          </a:xfrm>
          <a:prstGeom prst="rect">
            <a:avLst/>
          </a:prstGeom>
        </p:spPr>
      </p:pic>
      <p:pic>
        <p:nvPicPr>
          <p:cNvPr id="2050" name="Picture 2" descr="http://ws680.nist.gov/Bees/(A(1JbcSiZ30AEkAAAANGFhMzE4M2YtZmUyMS00ZDcxLWI2YjgtMjdkZjQ4NGEyYzBhmyCUqXtPUWO-vRGZZU9Mplgjh8E1))/NevronChart.axd?InstanceGuid=3e5754c8-7115-465e-95ac-b7f20abcd8e0&amp;SnapshotGuid=1294b4ad-033d-4129-ab61-9181ba89ba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07" y="2513638"/>
            <a:ext cx="5369986" cy="35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41487" y="1222780"/>
            <a:ext cx="181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life cycle stage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49428" y="1836165"/>
            <a:ext cx="229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environmental flow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18860" y="1407446"/>
            <a:ext cx="73152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885969" y="2171700"/>
            <a:ext cx="0" cy="354638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6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86"/>
    </mc:Choice>
    <mc:Fallback xmlns="">
      <p:transition spd="slow" advTm="29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Athena IE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Choices:</a:t>
            </a:r>
          </a:p>
          <a:p>
            <a:pPr lvl="1"/>
            <a:r>
              <a:rPr lang="en-US" dirty="0" smtClean="0"/>
              <a:t>Impact Estimator for Buildings</a:t>
            </a:r>
          </a:p>
          <a:p>
            <a:pPr lvl="1"/>
            <a:r>
              <a:rPr lang="en-US" dirty="0" smtClean="0"/>
              <a:t>Impact Estimator for Highways (covered in Module G3)</a:t>
            </a:r>
          </a:p>
          <a:p>
            <a:pPr lvl="1"/>
            <a:r>
              <a:rPr lang="en-US" dirty="0" err="1" smtClean="0"/>
              <a:t>EcoCalculator</a:t>
            </a:r>
            <a:r>
              <a:rPr lang="en-US" dirty="0" smtClean="0"/>
              <a:t>: Simple spreadsheet tool, no longer supported with updates</a:t>
            </a:r>
          </a:p>
          <a:p>
            <a:r>
              <a:rPr lang="en-US" dirty="0" smtClean="0"/>
              <a:t>Impact Estimator for Buildings</a:t>
            </a:r>
          </a:p>
          <a:p>
            <a:pPr lvl="1"/>
            <a:r>
              <a:rPr lang="en-US" dirty="0" smtClean="0"/>
              <a:t>Available free as download</a:t>
            </a:r>
          </a:p>
          <a:p>
            <a:pPr lvl="1"/>
            <a:r>
              <a:rPr lang="en-US" dirty="0" smtClean="0"/>
              <a:t>Can model 95% of the North American building stock</a:t>
            </a:r>
          </a:p>
          <a:p>
            <a:pPr lvl="1"/>
            <a:r>
              <a:rPr lang="en-US" dirty="0" smtClean="0"/>
              <a:t>Geographic region specific</a:t>
            </a:r>
          </a:p>
          <a:p>
            <a:pPr lvl="1"/>
            <a:r>
              <a:rPr lang="en-US" dirty="0" smtClean="0"/>
              <a:t>Uses dialog boxes to ask for specific building parameters</a:t>
            </a:r>
          </a:p>
          <a:p>
            <a:pPr lvl="2"/>
            <a:r>
              <a:rPr lang="en-US" dirty="0" smtClean="0"/>
              <a:t>Such as width, span, and live load of a floor assembly</a:t>
            </a:r>
          </a:p>
          <a:p>
            <a:pPr lvl="1"/>
            <a:r>
              <a:rPr lang="en-US" dirty="0" smtClean="0"/>
              <a:t>Models results with TRACI for these impact categories</a:t>
            </a:r>
          </a:p>
          <a:p>
            <a:pPr lvl="1"/>
            <a:r>
              <a:rPr lang="en-US" dirty="0" smtClean="0"/>
              <a:t>Developed specifically for use by architects, engineers, and sustainable design consultants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1208" y="3129136"/>
            <a:ext cx="3238500" cy="18383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341408" y="4048298"/>
            <a:ext cx="901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40600" y="4048298"/>
            <a:ext cx="0" cy="830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7587" y="4878561"/>
            <a:ext cx="124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Athena Instit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618" y="585805"/>
            <a:ext cx="3873680" cy="9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me P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18" y="605109"/>
            <a:ext cx="28575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5060" y="1356067"/>
            <a:ext cx="2109808" cy="369332"/>
          </a:xfrm>
          <a:prstGeom prst="rect">
            <a:avLst/>
          </a:prstGeom>
          <a:noFill/>
          <a:ln>
            <a:solidFill>
              <a:srgbClr val="739A28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Recently made free!</a:t>
            </a:r>
            <a:endParaRPr lang="en-US" b="1" dirty="0"/>
          </a:p>
        </p:txBody>
      </p:sp>
      <p:cxnSp>
        <p:nvCxnSpPr>
          <p:cNvPr id="14" name="Straight Arrow Connector 13"/>
          <p:cNvCxnSpPr>
            <a:stCxn id="4" idx="1"/>
          </p:cNvCxnSpPr>
          <p:nvPr/>
        </p:nvCxnSpPr>
        <p:spPr>
          <a:xfrm flipH="1">
            <a:off x="3860800" y="1540733"/>
            <a:ext cx="564260" cy="268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2"/>
    </mc:Choice>
    <mc:Fallback xmlns="">
      <p:transition spd="slow" advTm="8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103" y="362944"/>
            <a:ext cx="6511787" cy="57202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Athena Impact Estimator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89" y="1538451"/>
            <a:ext cx="4305960" cy="3765559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05"/>
    </mc:Choice>
    <mc:Fallback xmlns="">
      <p:transition spd="slow" advTm="51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74" y="248558"/>
            <a:ext cx="11525025" cy="885981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chemeClr val="tx1"/>
                </a:solidFill>
              </a:rPr>
              <a:t>Economic Input-Output Life Cycle Assessment (EIO-LCA)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66974" y="1321142"/>
            <a:ext cx="10058400" cy="47558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Free web-based tool </a:t>
            </a:r>
          </a:p>
          <a:p>
            <a:r>
              <a:rPr lang="en-US" dirty="0" smtClean="0"/>
              <a:t>Produced by Carnegie Mellon University</a:t>
            </a:r>
          </a:p>
          <a:p>
            <a:r>
              <a:rPr lang="en-US" dirty="0" smtClean="0"/>
              <a:t>Calculates results based on economic ties between sectors</a:t>
            </a:r>
          </a:p>
          <a:p>
            <a:r>
              <a:rPr lang="en-US" dirty="0" smtClean="0"/>
              <a:t>Assessment based on economic activity input by the user in a sector</a:t>
            </a:r>
          </a:p>
          <a:p>
            <a:pPr lvl="1"/>
            <a:r>
              <a:rPr lang="en-US" dirty="0" smtClean="0"/>
              <a:t>Producer</a:t>
            </a:r>
          </a:p>
          <a:p>
            <a:pPr lvl="1"/>
            <a:r>
              <a:rPr lang="en-US" dirty="0" smtClean="0"/>
              <a:t>Purchaser</a:t>
            </a:r>
          </a:p>
          <a:p>
            <a:r>
              <a:rPr lang="en-US" dirty="0" smtClean="0"/>
              <a:t>Many datasets to choose from including:</a:t>
            </a:r>
          </a:p>
          <a:p>
            <a:pPr lvl="1"/>
            <a:r>
              <a:rPr lang="en-US" dirty="0" smtClean="0"/>
              <a:t>1992, 1997, and 2002 US producer</a:t>
            </a:r>
          </a:p>
          <a:p>
            <a:pPr lvl="1"/>
            <a:r>
              <a:rPr lang="en-US" dirty="0" smtClean="0"/>
              <a:t>1997 and 2002 US purchaser</a:t>
            </a:r>
          </a:p>
          <a:p>
            <a:pPr lvl="1"/>
            <a:r>
              <a:rPr lang="en-US" dirty="0" smtClean="0"/>
              <a:t>2002 West Virginia and Pennsylvania producer</a:t>
            </a:r>
          </a:p>
          <a:p>
            <a:pPr lvl="1"/>
            <a:r>
              <a:rPr lang="en-US" dirty="0" smtClean="0"/>
              <a:t>Germany, Spain, Canada, and China producer</a:t>
            </a:r>
          </a:p>
          <a:p>
            <a:r>
              <a:rPr lang="en-US" dirty="0" smtClean="0"/>
              <a:t>Includes product types in a wide variety of industries</a:t>
            </a:r>
          </a:p>
          <a:p>
            <a:pPr lvl="1"/>
            <a:r>
              <a:rPr lang="en-US" dirty="0" smtClean="0"/>
              <a:t>428 in total for US 2002 data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4"/>
          <a:stretch/>
        </p:blipFill>
        <p:spPr>
          <a:xfrm>
            <a:off x="7898922" y="1423264"/>
            <a:ext cx="3657600" cy="962954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1026" name="Picture 2" descr="http://mapsof.net/uploads/static-maps/Canada_flag_ma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757" y="3347783"/>
            <a:ext cx="1829485" cy="155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static.com/images?q=tbn:ANd9GcSsuqdKHn58ZNZ_ZWX5--2zKgRibNL_ShZ9yoE3VNiyGnKIVmK8y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1" y="4762222"/>
            <a:ext cx="1616310" cy="13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thumb/4/46/Flag_Map_of_the_United_States_(1912_-_1959).png/1280px-Flag_Map_of_the_United_States_(1912_-_1959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967" y="3569084"/>
            <a:ext cx="1591373" cy="9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8/8e/Flag_map_of_Germany.svg/2000px-Flag_map_of_Germany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08" y="5183825"/>
            <a:ext cx="636350" cy="8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pload.wikimedia.org/wikipedia/commons/8/81/Spain-flag-map-plus-ultra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819" y="5278248"/>
            <a:ext cx="908793" cy="6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53301" y="2989082"/>
            <a:ext cx="369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Producer Models for these Countries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6121242"/>
            <a:ext cx="69437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*Flag maps not to scale           Flag maps other than Canada source: commons.wikimedia.org             Canada: mapsof.net</a:t>
            </a:r>
            <a:endParaRPr lang="en-US" sz="11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72"/>
    </mc:Choice>
    <mc:Fallback xmlns="">
      <p:transition spd="slow" advTm="11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74" y="248558"/>
            <a:ext cx="11525025" cy="885981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chemeClr val="tx1"/>
                </a:solidFill>
              </a:rPr>
              <a:t>Economic Input-Output Life Cycle Assessment (EIO-LCA)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66974" y="1387736"/>
            <a:ext cx="7334026" cy="4708264"/>
          </a:xfrm>
        </p:spPr>
        <p:txBody>
          <a:bodyPr>
            <a:normAutofit/>
          </a:bodyPr>
          <a:lstStyle/>
          <a:p>
            <a:r>
              <a:rPr lang="en-US" dirty="0" smtClean="0"/>
              <a:t>Can output results in a number of ways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spcAft>
                <a:spcPts val="1200"/>
              </a:spcAft>
              <a:buNone/>
            </a:pPr>
            <a:endParaRPr lang="en-US" dirty="0" smtClean="0"/>
          </a:p>
          <a:p>
            <a:pPr marL="0" indent="0">
              <a:spcAft>
                <a:spcPts val="1200"/>
              </a:spcAft>
              <a:buNone/>
            </a:pPr>
            <a:endParaRPr lang="en-US" dirty="0" smtClean="0"/>
          </a:p>
          <a:p>
            <a:r>
              <a:rPr lang="en-US" dirty="0" smtClean="0"/>
              <a:t>Results can be downloaded as Excel file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" y="1771650"/>
            <a:ext cx="2531025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4"/>
          <a:stretch/>
        </p:blipFill>
        <p:spPr>
          <a:xfrm>
            <a:off x="7079772" y="2070490"/>
            <a:ext cx="3657600" cy="962954"/>
          </a:xfrm>
          <a:prstGeom prst="rect">
            <a:avLst/>
          </a:prstGeom>
        </p:spPr>
      </p:pic>
      <p:pic>
        <p:nvPicPr>
          <p:cNvPr id="2050" name="Picture 2" descr="http://www.cmu.edu/homeimages/CarnegieMellonUniversity_wordmark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58" y="3397229"/>
            <a:ext cx="2140428" cy="14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541313" y="6127750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Carnegie Mellon logo source: cmu.edu</a:t>
            </a:r>
            <a:endParaRPr lang="en-US" sz="11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2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91"/>
    </mc:Choice>
    <mc:Fallback xmlns="">
      <p:transition spd="slow" advTm="5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EIO-LCA Input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388" y="447675"/>
            <a:ext cx="7209541" cy="5457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89" y="1524000"/>
            <a:ext cx="3618077" cy="400496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62"/>
    </mc:Choice>
    <mc:Fallback xmlns="">
      <p:transition spd="slow" advTm="93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EIO-LCA Output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2874" y="6127506"/>
            <a:ext cx="11949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Carnegie Mellon University Green Design Institute. (2015) </a:t>
            </a:r>
            <a:r>
              <a:rPr lang="en-US" sz="1100" u="sng" dirty="0"/>
              <a:t>Economic Input-Output Life Cycle Assessment (EIO-LCA) US 2002 (428 sectors) Producer model</a:t>
            </a:r>
            <a:r>
              <a:rPr lang="en-US" sz="1100" dirty="0"/>
              <a:t>[Internet], Available from: &lt;http://www.eiolca.net/&gt;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718" y="1009135"/>
            <a:ext cx="10003735" cy="5118371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68"/>
    </mc:Choice>
    <mc:Fallback xmlns="">
      <p:transition spd="slow" advTm="6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completing Module G2!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18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591" y="1122363"/>
            <a:ext cx="11211339" cy="2387600"/>
          </a:xfrm>
        </p:spPr>
        <p:txBody>
          <a:bodyPr/>
          <a:lstStyle/>
          <a:p>
            <a:r>
              <a:rPr lang="en-US" dirty="0" smtClean="0"/>
              <a:t>Self-Assessment Quiz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0" y="4455621"/>
            <a:ext cx="10863350" cy="1143000"/>
          </a:xfrm>
        </p:spPr>
        <p:txBody>
          <a:bodyPr/>
          <a:lstStyle/>
          <a:p>
            <a:r>
              <a:rPr lang="en-US" cap="none" dirty="0" smtClean="0">
                <a:latin typeface="Calibri" panose="020F0502020204030204" pitchFamily="34" charset="0"/>
              </a:rPr>
              <a:t>MODULE G2: General Free LCA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LCA Module Series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761" y="1476086"/>
            <a:ext cx="10916478" cy="46834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A</a:t>
            </a:r>
            <a:r>
              <a:rPr lang="en-US" dirty="0" smtClean="0"/>
              <a:t>: ISO Compliant LCA 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α</a:t>
            </a:r>
            <a:r>
              <a:rPr lang="en-US" dirty="0" smtClean="0"/>
              <a:t>: </a:t>
            </a:r>
            <a:r>
              <a:rPr lang="en-US" dirty="0"/>
              <a:t>ISO Compliant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Group B</a:t>
            </a:r>
            <a:r>
              <a:rPr lang="en-US" dirty="0" smtClean="0"/>
              <a:t>: Environmental Impact Categories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β</a:t>
            </a:r>
            <a:r>
              <a:rPr lang="en-US" dirty="0" smtClean="0"/>
              <a:t>: Environmental Impact Categories Detailed Modules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Group </a:t>
            </a:r>
            <a:r>
              <a:rPr lang="en-US" dirty="0"/>
              <a:t>G</a:t>
            </a:r>
            <a:r>
              <a:rPr lang="en-US" dirty="0" smtClean="0"/>
              <a:t>: General LCA Tools </a:t>
            </a:r>
            <a:r>
              <a:rPr lang="en-US" dirty="0"/>
              <a:t>Overview Modules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γ</a:t>
            </a:r>
            <a:r>
              <a:rPr lang="en-US" dirty="0" smtClean="0"/>
              <a:t>: General LCA Tools </a:t>
            </a:r>
            <a:r>
              <a:rPr lang="en-US" dirty="0"/>
              <a:t>Detailed </a:t>
            </a:r>
            <a:r>
              <a:rPr lang="en-US" dirty="0" smtClean="0"/>
              <a:t>Modules</a:t>
            </a:r>
          </a:p>
          <a:p>
            <a:pPr marL="0" indent="0">
              <a:buNone/>
            </a:pPr>
            <a:r>
              <a:rPr lang="en-US" dirty="0"/>
              <a:t>Group T</a:t>
            </a:r>
            <a:r>
              <a:rPr lang="en-US" dirty="0" smtClean="0"/>
              <a:t>: Transportation-Related LCA Overview </a:t>
            </a:r>
            <a:r>
              <a:rPr lang="en-US" dirty="0"/>
              <a:t>Modules</a:t>
            </a:r>
          </a:p>
          <a:p>
            <a:pPr marL="0" indent="0">
              <a:buNone/>
            </a:pPr>
            <a:r>
              <a:rPr lang="en-US" dirty="0"/>
              <a:t>Group </a:t>
            </a:r>
            <a:r>
              <a:rPr lang="en-US" dirty="0">
                <a:latin typeface="Calibri" panose="020F0502020204030204" pitchFamily="34" charset="0"/>
              </a:rPr>
              <a:t>τ</a:t>
            </a:r>
            <a:r>
              <a:rPr lang="en-US" dirty="0" smtClean="0"/>
              <a:t>: </a:t>
            </a:r>
            <a:r>
              <a:rPr lang="en-US" dirty="0"/>
              <a:t>Transportation-Related LCA </a:t>
            </a:r>
            <a:r>
              <a:rPr lang="en-US" dirty="0" smtClean="0"/>
              <a:t>Detailed Modules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/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3" y="365125"/>
            <a:ext cx="11253857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these tools deviates from the standard process-based approach to calculating LCA results?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364" y="5348109"/>
            <a:ext cx="9897533" cy="1028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EIO-LCA</a:t>
            </a:r>
            <a:endParaRPr lang="en-US" sz="2200" dirty="0"/>
          </a:p>
        </p:txBody>
      </p:sp>
      <p:sp>
        <p:nvSpPr>
          <p:cNvPr id="4" name="Rectangle 3">
            <a:hlinkClick r:id="" action="ppaction://customshow?id=0&amp;return=true"/>
          </p:cNvPr>
          <p:cNvSpPr/>
          <p:nvPr/>
        </p:nvSpPr>
        <p:spPr>
          <a:xfrm>
            <a:off x="658743" y="2227274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</p:cNvPr>
          <p:cNvSpPr/>
          <p:nvPr/>
        </p:nvSpPr>
        <p:spPr>
          <a:xfrm>
            <a:off x="658743" y="5301587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" action="ppaction://customshow?id=0&amp;return=true"/>
          </p:cNvPr>
          <p:cNvSpPr/>
          <p:nvPr/>
        </p:nvSpPr>
        <p:spPr>
          <a:xfrm>
            <a:off x="658743" y="3252045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29478" y="1786440"/>
            <a:ext cx="10813222" cy="0"/>
          </a:xfrm>
          <a:prstGeom prst="line">
            <a:avLst/>
          </a:prstGeom>
          <a:ln>
            <a:solidFill>
              <a:srgbClr val="739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1367365" y="2257876"/>
            <a:ext cx="9897533" cy="8699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/>
              <a:t>o</a:t>
            </a:r>
            <a:r>
              <a:rPr lang="en-US" sz="2200" dirty="0" err="1" smtClean="0"/>
              <a:t>penLCA</a:t>
            </a:r>
            <a:endParaRPr lang="en-US" sz="22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367364" y="3252045"/>
            <a:ext cx="9897533" cy="600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BEES</a:t>
            </a:r>
            <a:endParaRPr lang="en-US" sz="2200" dirty="0"/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dirty="0" smtClean="0"/>
          </a:p>
        </p:txBody>
      </p:sp>
      <p:sp>
        <p:nvSpPr>
          <p:cNvPr id="13" name="Rectangle 12">
            <a:hlinkClick r:id="" action="ppaction://customshow?id=0&amp;return=true"/>
          </p:cNvPr>
          <p:cNvSpPr/>
          <p:nvPr/>
        </p:nvSpPr>
        <p:spPr>
          <a:xfrm>
            <a:off x="658743" y="4276816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367364" y="4334126"/>
            <a:ext cx="9897533" cy="1028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 smtClean="0"/>
              <a:t>Athena IE for Buildings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025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Correct!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729279"/>
          </a:xfrm>
        </p:spPr>
        <p:txBody>
          <a:bodyPr>
            <a:noAutofit/>
          </a:bodyPr>
          <a:lstStyle/>
          <a:p>
            <a:r>
              <a:rPr lang="en-US" sz="2800" cap="none" dirty="0" smtClean="0">
                <a:latin typeface="+mn-lt"/>
              </a:rPr>
              <a:t>The EIO-LCA uses economic-input output matrices to track impacts from various sectors through ties in economic relationships, not through directly tracking inputs and outputs of processes and flows of a product system.</a:t>
            </a:r>
            <a:endParaRPr lang="en-US" sz="280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35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/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3" y="365125"/>
            <a:ext cx="11253857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these tools allows for direct integration of the </a:t>
            </a:r>
            <a:r>
              <a:rPr lang="en-US" dirty="0" err="1" smtClean="0"/>
              <a:t>ecoinvent</a:t>
            </a:r>
            <a:r>
              <a:rPr lang="en-US" dirty="0" smtClean="0"/>
              <a:t> database?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7364" y="5348109"/>
            <a:ext cx="9897533" cy="1028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EIO-LCA</a:t>
            </a:r>
            <a:endParaRPr lang="en-US" sz="2200" dirty="0"/>
          </a:p>
        </p:txBody>
      </p:sp>
      <p:sp>
        <p:nvSpPr>
          <p:cNvPr id="4" name="Rectangle 3">
            <a:hlinkClick r:id="rId3" action="ppaction://hlinksldjump"/>
          </p:cNvPr>
          <p:cNvSpPr/>
          <p:nvPr/>
        </p:nvSpPr>
        <p:spPr>
          <a:xfrm>
            <a:off x="658743" y="2227274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" action="ppaction://customshow?id=0&amp;return=true"/>
          </p:cNvPr>
          <p:cNvSpPr/>
          <p:nvPr/>
        </p:nvSpPr>
        <p:spPr>
          <a:xfrm>
            <a:off x="658743" y="5301587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" action="ppaction://customshow?id=0&amp;return=true"/>
          </p:cNvPr>
          <p:cNvSpPr/>
          <p:nvPr/>
        </p:nvSpPr>
        <p:spPr>
          <a:xfrm>
            <a:off x="658743" y="3252045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29478" y="1786440"/>
            <a:ext cx="10813222" cy="0"/>
          </a:xfrm>
          <a:prstGeom prst="line">
            <a:avLst/>
          </a:prstGeom>
          <a:ln>
            <a:solidFill>
              <a:srgbClr val="739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1367365" y="2257876"/>
            <a:ext cx="9897533" cy="8699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err="1" smtClean="0"/>
              <a:t>openLCA</a:t>
            </a:r>
            <a:endParaRPr lang="en-US" sz="22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367364" y="3252045"/>
            <a:ext cx="9897533" cy="600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BEES</a:t>
            </a:r>
            <a:endParaRPr lang="en-US" sz="2200" dirty="0"/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dirty="0" smtClean="0"/>
          </a:p>
        </p:txBody>
      </p:sp>
      <p:sp>
        <p:nvSpPr>
          <p:cNvPr id="13" name="Rectangle 12">
            <a:hlinkClick r:id="" action="ppaction://customshow?id=0&amp;return=true"/>
          </p:cNvPr>
          <p:cNvSpPr/>
          <p:nvPr/>
        </p:nvSpPr>
        <p:spPr>
          <a:xfrm>
            <a:off x="658743" y="4276816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367364" y="4334126"/>
            <a:ext cx="9897533" cy="1028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 smtClean="0"/>
              <a:t>Athena IE for Buildings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782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Correct!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729279"/>
          </a:xfrm>
        </p:spPr>
        <p:txBody>
          <a:bodyPr>
            <a:noAutofit/>
          </a:bodyPr>
          <a:lstStyle/>
          <a:p>
            <a:r>
              <a:rPr lang="en-US" sz="2800" cap="none" dirty="0" err="1">
                <a:latin typeface="+mn-lt"/>
              </a:rPr>
              <a:t>o</a:t>
            </a:r>
            <a:r>
              <a:rPr lang="en-US" sz="2800" cap="none" dirty="0" err="1" smtClean="0">
                <a:latin typeface="+mn-lt"/>
              </a:rPr>
              <a:t>penLCA</a:t>
            </a:r>
            <a:r>
              <a:rPr lang="en-US" sz="2800" cap="none" dirty="0" smtClean="0">
                <a:latin typeface="+mn-lt"/>
              </a:rPr>
              <a:t> is the only tool covered in this module that allows for full integration of databases, including </a:t>
            </a:r>
            <a:r>
              <a:rPr lang="en-US" sz="2800" cap="none" dirty="0" err="1" smtClean="0">
                <a:latin typeface="+mn-lt"/>
              </a:rPr>
              <a:t>ecoinvent</a:t>
            </a:r>
            <a:r>
              <a:rPr lang="en-US" sz="2800" cap="none" dirty="0" smtClean="0">
                <a:latin typeface="+mn-lt"/>
              </a:rPr>
              <a:t>, </a:t>
            </a:r>
            <a:r>
              <a:rPr lang="en-US" sz="2800" cap="none" dirty="0" err="1" smtClean="0">
                <a:latin typeface="+mn-lt"/>
              </a:rPr>
              <a:t>GaBi</a:t>
            </a:r>
            <a:r>
              <a:rPr lang="en-US" sz="2800" cap="none" dirty="0">
                <a:latin typeface="+mn-lt"/>
              </a:rPr>
              <a:t> </a:t>
            </a:r>
            <a:r>
              <a:rPr lang="en-US" sz="2800" cap="none" dirty="0" smtClean="0">
                <a:latin typeface="+mn-lt"/>
              </a:rPr>
              <a:t>databases, the US LCI, and more.</a:t>
            </a:r>
            <a:endParaRPr lang="en-US" sz="2800" cap="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088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43" y="381001"/>
            <a:ext cx="10058400" cy="12210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of these is </a:t>
            </a:r>
            <a:r>
              <a:rPr lang="en-US" b="1" i="1" dirty="0" smtClean="0"/>
              <a:t>not</a:t>
            </a:r>
            <a:r>
              <a:rPr lang="en-US" dirty="0" smtClean="0"/>
              <a:t> an option for BEES results display?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9843" y="1602016"/>
            <a:ext cx="10974457" cy="0"/>
          </a:xfrm>
          <a:prstGeom prst="line">
            <a:avLst/>
          </a:prstGeom>
          <a:ln>
            <a:solidFill>
              <a:srgbClr val="739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hlinkClick r:id="" action="ppaction://customshow?id=0&amp;return=true"/>
          </p:cNvPr>
          <p:cNvSpPr/>
          <p:nvPr/>
        </p:nvSpPr>
        <p:spPr>
          <a:xfrm>
            <a:off x="658743" y="2227274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" action="ppaction://customshow?id=0&amp;return=true"/>
          </p:cNvPr>
          <p:cNvSpPr/>
          <p:nvPr/>
        </p:nvSpPr>
        <p:spPr>
          <a:xfrm>
            <a:off x="658743" y="3448289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367365" y="2257876"/>
            <a:ext cx="9897533" cy="8699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367364" y="3448289"/>
            <a:ext cx="9897533" cy="600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By flow</a:t>
            </a:r>
            <a:endParaRPr lang="en-US" sz="2200" dirty="0"/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dirty="0" smtClean="0"/>
          </a:p>
        </p:txBody>
      </p:sp>
      <p:sp>
        <p:nvSpPr>
          <p:cNvPr id="19" name="Rectangle 18">
            <a:hlinkClick r:id="rId2" action="ppaction://hlinksldjump"/>
          </p:cNvPr>
          <p:cNvSpPr/>
          <p:nvPr/>
        </p:nvSpPr>
        <p:spPr>
          <a:xfrm>
            <a:off x="658743" y="4714139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67364" y="4771449"/>
            <a:ext cx="9897533" cy="1028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 smtClean="0"/>
              <a:t>By unit process</a:t>
            </a:r>
            <a:endParaRPr lang="en-US" sz="22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367363" y="2222642"/>
            <a:ext cx="9897533" cy="600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By life cycle stage</a:t>
            </a:r>
            <a:endParaRPr lang="en-US" sz="2200" dirty="0"/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21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Correct!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34602" y="4384746"/>
            <a:ext cx="9144000" cy="2033814"/>
          </a:xfrm>
        </p:spPr>
        <p:txBody>
          <a:bodyPr>
            <a:normAutofit/>
          </a:bodyPr>
          <a:lstStyle/>
          <a:p>
            <a:r>
              <a:rPr lang="en-US" sz="2800" cap="none" dirty="0"/>
              <a:t>BEES output can take a number of forms including by life cycle stage, by environmental flow, and by weighted total environmental “score”. However, results cannot be displayed by unit process.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80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43" y="381001"/>
            <a:ext cx="10058400" cy="12210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Athena Impact Estimator can model LCA results which impact methodology?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9843" y="1602016"/>
            <a:ext cx="10974457" cy="0"/>
          </a:xfrm>
          <a:prstGeom prst="line">
            <a:avLst/>
          </a:prstGeom>
          <a:ln>
            <a:solidFill>
              <a:srgbClr val="739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67364" y="5348109"/>
            <a:ext cx="9897533" cy="1028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All of the above</a:t>
            </a:r>
            <a:endParaRPr lang="en-US" sz="2200" dirty="0"/>
          </a:p>
        </p:txBody>
      </p:sp>
      <p:sp>
        <p:nvSpPr>
          <p:cNvPr id="14" name="Rectangle 13">
            <a:hlinkClick r:id="" action="ppaction://customshow?id=0&amp;return=true"/>
          </p:cNvPr>
          <p:cNvSpPr/>
          <p:nvPr/>
        </p:nvSpPr>
        <p:spPr>
          <a:xfrm>
            <a:off x="658743" y="2227274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" action="ppaction://customshow?id=0&amp;return=true"/>
          </p:cNvPr>
          <p:cNvSpPr/>
          <p:nvPr/>
        </p:nvSpPr>
        <p:spPr>
          <a:xfrm>
            <a:off x="658743" y="5301587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6" name="Rectangle 15">
            <a:hlinkClick r:id="" action="ppaction://customshow?id=0&amp;return=true"/>
          </p:cNvPr>
          <p:cNvSpPr/>
          <p:nvPr/>
        </p:nvSpPr>
        <p:spPr>
          <a:xfrm>
            <a:off x="658743" y="3252045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367365" y="2257876"/>
            <a:ext cx="9897533" cy="8699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CML</a:t>
            </a:r>
            <a:endParaRPr lang="en-US" sz="22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367364" y="3252045"/>
            <a:ext cx="9897533" cy="600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IMPACT2002+</a:t>
            </a:r>
            <a:endParaRPr lang="en-US" sz="2200" dirty="0"/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dirty="0" smtClean="0"/>
          </a:p>
        </p:txBody>
      </p:sp>
      <p:sp>
        <p:nvSpPr>
          <p:cNvPr id="19" name="Rectangle 18">
            <a:hlinkClick r:id="rId2" action="ppaction://hlinksldjump"/>
          </p:cNvPr>
          <p:cNvSpPr/>
          <p:nvPr/>
        </p:nvSpPr>
        <p:spPr>
          <a:xfrm>
            <a:off x="658743" y="4276816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67364" y="4334126"/>
            <a:ext cx="9897533" cy="10287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 smtClean="0"/>
              <a:t>TRACI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440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Correct!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34602" y="4384746"/>
            <a:ext cx="9144000" cy="2033814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latin typeface="+mn-lt"/>
              </a:rPr>
              <a:t>The Athena Impact Estimator calculates LCA results using the TRACI methodology. However, it does not calculate the human toxicity or ecotoxicity results that are usually a part of TRACI.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30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ction Button: Custom 8">
            <a:hlinkClick r:id="" action="ppaction://noaction" highlightClick="1"/>
          </p:cNvPr>
          <p:cNvSpPr/>
          <p:nvPr/>
        </p:nvSpPr>
        <p:spPr>
          <a:xfrm>
            <a:off x="0" y="0"/>
            <a:ext cx="12192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943" y="381001"/>
            <a:ext cx="10058400" cy="12210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country (besides the US) has a producer model available in the EIO-LCA?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9843" y="1602016"/>
            <a:ext cx="10974457" cy="0"/>
          </a:xfrm>
          <a:prstGeom prst="line">
            <a:avLst/>
          </a:prstGeom>
          <a:ln>
            <a:solidFill>
              <a:srgbClr val="739A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367361" y="4639020"/>
            <a:ext cx="9897533" cy="447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China</a:t>
            </a:r>
            <a:endParaRPr lang="en-US" sz="2200" dirty="0"/>
          </a:p>
        </p:txBody>
      </p:sp>
      <p:sp>
        <p:nvSpPr>
          <p:cNvPr id="14" name="Rectangle 13">
            <a:hlinkClick r:id="" action="ppaction://customshow?id=0&amp;return=true"/>
          </p:cNvPr>
          <p:cNvSpPr/>
          <p:nvPr/>
        </p:nvSpPr>
        <p:spPr>
          <a:xfrm>
            <a:off x="658743" y="1934273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" action="ppaction://customshow?id=0&amp;return=true"/>
          </p:cNvPr>
          <p:cNvSpPr/>
          <p:nvPr/>
        </p:nvSpPr>
        <p:spPr>
          <a:xfrm>
            <a:off x="658743" y="4619783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6" name="Rectangle 15">
            <a:hlinkClick r:id="" action="ppaction://customshow?id=0&amp;return=true"/>
          </p:cNvPr>
          <p:cNvSpPr/>
          <p:nvPr/>
        </p:nvSpPr>
        <p:spPr>
          <a:xfrm>
            <a:off x="658743" y="2829443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367364" y="1992058"/>
            <a:ext cx="9897533" cy="3994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Germany</a:t>
            </a:r>
            <a:endParaRPr lang="en-US" sz="22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367363" y="2874673"/>
            <a:ext cx="9897533" cy="600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Canada</a:t>
            </a:r>
            <a:endParaRPr lang="en-US" sz="2200" dirty="0"/>
          </a:p>
          <a:p>
            <a:pPr marL="0" indent="0">
              <a:lnSpc>
                <a:spcPct val="100000"/>
              </a:lnSpc>
              <a:buFont typeface="Calibri" panose="020F0502020204030204" pitchFamily="34" charset="0"/>
              <a:buNone/>
            </a:pPr>
            <a:endParaRPr lang="en-US" dirty="0" smtClean="0"/>
          </a:p>
        </p:txBody>
      </p:sp>
      <p:sp>
        <p:nvSpPr>
          <p:cNvPr id="19" name="Rectangle 18">
            <a:hlinkClick r:id="" action="ppaction://customshow?id=0&amp;return=true"/>
          </p:cNvPr>
          <p:cNvSpPr/>
          <p:nvPr/>
        </p:nvSpPr>
        <p:spPr>
          <a:xfrm>
            <a:off x="658743" y="3724613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367362" y="3778956"/>
            <a:ext cx="9897533" cy="5327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 smtClean="0"/>
              <a:t>Spain</a:t>
            </a:r>
            <a:endParaRPr lang="en-US" sz="2200" dirty="0"/>
          </a:p>
        </p:txBody>
      </p:sp>
      <p:sp>
        <p:nvSpPr>
          <p:cNvPr id="21" name="Rectangle 20">
            <a:hlinkClick r:id="rId2" action="ppaction://hlinksldjump"/>
          </p:cNvPr>
          <p:cNvSpPr/>
          <p:nvPr/>
        </p:nvSpPr>
        <p:spPr>
          <a:xfrm>
            <a:off x="658743" y="5510291"/>
            <a:ext cx="457200" cy="457200"/>
          </a:xfrm>
          <a:prstGeom prst="rect">
            <a:avLst/>
          </a:prstGeom>
          <a:solidFill>
            <a:srgbClr val="C1DF87"/>
          </a:solidFill>
          <a:ln w="25400">
            <a:solidFill>
              <a:srgbClr val="739A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367361" y="5524985"/>
            <a:ext cx="9897533" cy="4470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sz="2200" dirty="0" smtClean="0"/>
              <a:t>All of the above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793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Correct!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34602" y="4384746"/>
            <a:ext cx="9144000" cy="2033814"/>
          </a:xfrm>
        </p:spPr>
        <p:txBody>
          <a:bodyPr>
            <a:normAutofit/>
          </a:bodyPr>
          <a:lstStyle/>
          <a:p>
            <a:r>
              <a:rPr lang="en-US" sz="2800" cap="none" dirty="0" smtClean="0">
                <a:latin typeface="+mn-lt"/>
              </a:rPr>
              <a:t>Besides having producer and purchaser models available for the United States, the EIO-LCA also has producer models for Germany, Canada, Spain, and China.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71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122363"/>
            <a:ext cx="985157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Free LCA Software Tools (Non-Transportation)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Module </a:t>
            </a:r>
            <a:r>
              <a:rPr lang="en-US" sz="3200" cap="none" dirty="0" smtClean="0">
                <a:latin typeface="Calibri" panose="020F0502020204030204" pitchFamily="34" charset="0"/>
              </a:rPr>
              <a:t>G2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t>3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"/>
    </mc:Choice>
    <mc:Fallback xmlns="">
      <p:transition spd="slow" advTm="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6515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Sorry that’s Incorrect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Please try again!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64603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Tools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7091338" y="3157733"/>
            <a:ext cx="3655551" cy="29382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Streamlined modeling process</a:t>
            </a:r>
          </a:p>
          <a:p>
            <a:r>
              <a:rPr lang="en-US" dirty="0" smtClean="0"/>
              <a:t>No environmental data collection</a:t>
            </a:r>
          </a:p>
          <a:p>
            <a:r>
              <a:rPr lang="en-US" dirty="0" smtClean="0"/>
              <a:t>Sometimes application specific</a:t>
            </a:r>
          </a:p>
          <a:p>
            <a:pPr lvl="1"/>
            <a:r>
              <a:rPr lang="en-US" dirty="0" smtClean="0"/>
              <a:t>Athena IE for buildings</a:t>
            </a:r>
          </a:p>
          <a:p>
            <a:pPr lvl="1"/>
            <a:r>
              <a:rPr lang="en-US" dirty="0" err="1" smtClean="0"/>
              <a:t>PaLATE</a:t>
            </a:r>
            <a:r>
              <a:rPr lang="en-US" dirty="0" smtClean="0"/>
              <a:t> for pavement</a:t>
            </a:r>
          </a:p>
          <a:p>
            <a:pPr lvl="1"/>
            <a:r>
              <a:rPr lang="en-US" dirty="0" smtClean="0"/>
              <a:t>GREET for vehicles</a:t>
            </a:r>
          </a:p>
          <a:p>
            <a:r>
              <a:rPr lang="en-US" dirty="0" smtClean="0"/>
              <a:t>Typically less data transparency and advanced modeling options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71386" y="1963433"/>
            <a:ext cx="3089894" cy="99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Interface only</a:t>
            </a: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7177680" y="1963433"/>
            <a:ext cx="3205839" cy="99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smtClean="0"/>
              <a:t>Fully packaged tool with free data included</a:t>
            </a:r>
            <a:endParaRPr lang="en-US" sz="2200" dirty="0"/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4001872" y="1454599"/>
            <a:ext cx="4274473" cy="41937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u="sng" dirty="0" smtClean="0"/>
              <a:t>Two types of free software tools </a:t>
            </a:r>
          </a:p>
          <a:p>
            <a:endParaRPr lang="en-US" dirty="0"/>
          </a:p>
        </p:txBody>
      </p:sp>
      <p:sp>
        <p:nvSpPr>
          <p:cNvPr id="11" name="Content Placeholder 12"/>
          <p:cNvSpPr txBox="1">
            <a:spLocks/>
          </p:cNvSpPr>
          <p:nvPr/>
        </p:nvSpPr>
        <p:spPr>
          <a:xfrm>
            <a:off x="1951667" y="3157733"/>
            <a:ext cx="4677734" cy="247014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Few options of this type</a:t>
            </a:r>
          </a:p>
          <a:p>
            <a:pPr lvl="1"/>
            <a:r>
              <a:rPr lang="en-US" dirty="0" err="1" smtClean="0"/>
              <a:t>OpenLCA</a:t>
            </a:r>
            <a:endParaRPr lang="en-US" dirty="0" smtClean="0"/>
          </a:p>
          <a:p>
            <a:pPr lvl="1"/>
            <a:r>
              <a:rPr lang="en-US" dirty="0" smtClean="0"/>
              <a:t>CMLA</a:t>
            </a:r>
          </a:p>
          <a:p>
            <a:r>
              <a:rPr lang="en-US" dirty="0" smtClean="0"/>
              <a:t>Some of the more advanced modeling features from paid tools available</a:t>
            </a:r>
          </a:p>
          <a:p>
            <a:r>
              <a:rPr lang="en-US" dirty="0" smtClean="0"/>
              <a:t>Manual entry of data or purchase a database like </a:t>
            </a:r>
            <a:r>
              <a:rPr lang="en-US" dirty="0" err="1" smtClean="0"/>
              <a:t>ecoinvent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Font typeface="Calibri" panose="020F0502020204030204" pitchFamily="34" charset="0"/>
              <a:buNone/>
            </a:pP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74"/>
    </mc:Choice>
    <mc:Fallback xmlns="">
      <p:transition spd="slow" advTm="77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Tools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8489" y="1261698"/>
            <a:ext cx="10523994" cy="4547431"/>
          </a:xfrm>
        </p:spPr>
        <p:txBody>
          <a:bodyPr>
            <a:normAutofit/>
          </a:bodyPr>
          <a:lstStyle/>
          <a:p>
            <a:r>
              <a:rPr lang="en-US" dirty="0" smtClean="0"/>
              <a:t>We will cover four common tools in this module:</a:t>
            </a:r>
          </a:p>
          <a:p>
            <a:pPr lvl="1"/>
            <a:r>
              <a:rPr lang="en-US" dirty="0" err="1" smtClean="0"/>
              <a:t>OpenLCA</a:t>
            </a:r>
            <a:r>
              <a:rPr lang="en-US" dirty="0" smtClean="0"/>
              <a:t> (by </a:t>
            </a:r>
            <a:r>
              <a:rPr lang="en-US" dirty="0" err="1" smtClean="0"/>
              <a:t>GreenDelta</a:t>
            </a:r>
            <a:r>
              <a:rPr lang="en-US" dirty="0" smtClean="0"/>
              <a:t> in Germany)</a:t>
            </a:r>
          </a:p>
          <a:p>
            <a:pPr lvl="1"/>
            <a:r>
              <a:rPr lang="en-US" dirty="0" smtClean="0"/>
              <a:t>Building for Environmental and Economic Sustainability (BEES) (by NIST in the United States)</a:t>
            </a:r>
          </a:p>
          <a:p>
            <a:pPr lvl="1"/>
            <a:r>
              <a:rPr lang="en-US" dirty="0" smtClean="0"/>
              <a:t>Athena Impact Estimator for Buildings (by Athena Sustainable Materials Institute in Canada)</a:t>
            </a:r>
          </a:p>
          <a:p>
            <a:pPr lvl="1"/>
            <a:r>
              <a:rPr lang="en-US" dirty="0" smtClean="0"/>
              <a:t>Economic Input-Output Life Cycle Assessment (EIO-LCA) (by Carnegie Mellon University in the United States)</a:t>
            </a:r>
          </a:p>
          <a:p>
            <a:r>
              <a:rPr lang="en-US" dirty="0"/>
              <a:t>There are other free tools out there as well that are not included</a:t>
            </a:r>
          </a:p>
          <a:p>
            <a:r>
              <a:rPr lang="en-US" dirty="0" smtClean="0"/>
              <a:t>This module meant as an overview, a couple of these programs might be demonstrated in more detail in the gamma modules</a:t>
            </a:r>
          </a:p>
          <a:p>
            <a:r>
              <a:rPr lang="en-US" dirty="0" smtClean="0"/>
              <a:t>Some transportation </a:t>
            </a:r>
            <a:r>
              <a:rPr lang="en-US" dirty="0"/>
              <a:t>specific programs (most of which are free) are covered in Module G3</a:t>
            </a:r>
          </a:p>
          <a:p>
            <a:r>
              <a:rPr lang="en-US" dirty="0" smtClean="0"/>
              <a:t>Carbon footprint only software might be covered in the gamma modules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78"/>
    </mc:Choice>
    <mc:Fallback xmlns="">
      <p:transition spd="slow" advTm="65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openLCA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66973" y="1387737"/>
            <a:ext cx="10763027" cy="4653480"/>
          </a:xfrm>
        </p:spPr>
        <p:txBody>
          <a:bodyPr>
            <a:normAutofit/>
          </a:bodyPr>
          <a:lstStyle/>
          <a:p>
            <a:r>
              <a:rPr lang="en-US" dirty="0" smtClean="0"/>
              <a:t>Produced by </a:t>
            </a:r>
            <a:r>
              <a:rPr lang="en-US" dirty="0" err="1" smtClean="0"/>
              <a:t>GreenDelta</a:t>
            </a:r>
            <a:r>
              <a:rPr lang="en-US" dirty="0" smtClean="0"/>
              <a:t>, run on an open source platform</a:t>
            </a:r>
          </a:p>
          <a:p>
            <a:r>
              <a:rPr lang="en-US" dirty="0" smtClean="0"/>
              <a:t>Includes advanced features like parameterization, Monte Carlo simulation, Sankey diagrams, etc.</a:t>
            </a:r>
            <a:endParaRPr lang="en-US" dirty="0"/>
          </a:p>
          <a:p>
            <a:r>
              <a:rPr lang="en-US" dirty="0"/>
              <a:t>No </a:t>
            </a:r>
            <a:r>
              <a:rPr lang="en-US" dirty="0" smtClean="0"/>
              <a:t>life cycle inventory databases pre-installed</a:t>
            </a:r>
          </a:p>
          <a:p>
            <a:pPr lvl="1"/>
            <a:r>
              <a:rPr lang="en-US" dirty="0" smtClean="0"/>
              <a:t>Option a – </a:t>
            </a:r>
            <a:r>
              <a:rPr lang="en-US" b="1" dirty="0" smtClean="0"/>
              <a:t>manual entry</a:t>
            </a:r>
          </a:p>
          <a:p>
            <a:pPr lvl="1"/>
            <a:r>
              <a:rPr lang="en-US" dirty="0" smtClean="0"/>
              <a:t>Option b - some </a:t>
            </a:r>
            <a:r>
              <a:rPr lang="en-US" b="1" dirty="0"/>
              <a:t>free databases </a:t>
            </a:r>
            <a:r>
              <a:rPr lang="en-US" dirty="0" smtClean="0"/>
              <a:t>available such as</a:t>
            </a:r>
            <a:endParaRPr lang="en-US" dirty="0"/>
          </a:p>
          <a:p>
            <a:pPr lvl="2"/>
            <a:r>
              <a:rPr lang="en-US" sz="1800" dirty="0"/>
              <a:t>USDA (US agricultural datasets</a:t>
            </a:r>
            <a:r>
              <a:rPr lang="en-US" sz="1800" dirty="0" smtClean="0"/>
              <a:t>)</a:t>
            </a:r>
          </a:p>
          <a:p>
            <a:pPr lvl="2"/>
            <a:r>
              <a:rPr lang="en-US" sz="1800" dirty="0" smtClean="0"/>
              <a:t>USLCI (from NREL)</a:t>
            </a:r>
            <a:endParaRPr lang="en-US" sz="1800" dirty="0"/>
          </a:p>
          <a:p>
            <a:pPr lvl="2"/>
            <a:r>
              <a:rPr lang="en-US" sz="1800" dirty="0"/>
              <a:t>NEEDS (Industrial LCI data for future electricity supplies in Europe)</a:t>
            </a:r>
          </a:p>
          <a:p>
            <a:pPr lvl="2"/>
            <a:r>
              <a:rPr lang="en-US" sz="1800" dirty="0"/>
              <a:t>ELCD (JRC European </a:t>
            </a:r>
            <a:r>
              <a:rPr lang="en-US" sz="1800" dirty="0" smtClean="0"/>
              <a:t>Commission</a:t>
            </a:r>
            <a:r>
              <a:rPr lang="en-US" sz="1800" dirty="0"/>
              <a:t> </a:t>
            </a:r>
            <a:r>
              <a:rPr lang="en-US" sz="1800" dirty="0" smtClean="0"/>
              <a:t>general data)</a:t>
            </a:r>
          </a:p>
          <a:p>
            <a:pPr lvl="1"/>
            <a:r>
              <a:rPr lang="en-US" dirty="0" smtClean="0"/>
              <a:t>Option c – </a:t>
            </a:r>
            <a:r>
              <a:rPr lang="en-US" b="1" dirty="0" smtClean="0"/>
              <a:t>paid databases </a:t>
            </a:r>
            <a:r>
              <a:rPr lang="en-US" dirty="0" smtClean="0"/>
              <a:t>such as</a:t>
            </a:r>
            <a:endParaRPr lang="en-US" dirty="0"/>
          </a:p>
          <a:p>
            <a:pPr lvl="2"/>
            <a:r>
              <a:rPr lang="en-US" sz="1800" dirty="0" err="1" smtClean="0"/>
              <a:t>ecoinvent</a:t>
            </a:r>
            <a:r>
              <a:rPr lang="en-US" sz="1800" dirty="0" smtClean="0"/>
              <a:t> </a:t>
            </a:r>
          </a:p>
          <a:p>
            <a:pPr lvl="2"/>
            <a:r>
              <a:rPr lang="en-US" sz="1800" dirty="0" err="1" smtClean="0"/>
              <a:t>GaBi</a:t>
            </a:r>
            <a:endParaRPr lang="en-US" sz="1800" dirty="0" smtClean="0"/>
          </a:p>
          <a:p>
            <a:pPr lvl="2"/>
            <a:r>
              <a:rPr lang="en-US" sz="1800" dirty="0" smtClean="0"/>
              <a:t>Others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709" y="3714477"/>
            <a:ext cx="3319291" cy="2134628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9"/>
    </mc:Choice>
    <mc:Fallback xmlns="">
      <p:transition spd="slow" advTm="9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openLCA</a:t>
            </a:r>
            <a:r>
              <a:rPr lang="en-US" dirty="0" smtClean="0"/>
              <a:t> Input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90" y="1151179"/>
            <a:ext cx="9418268" cy="4901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468" y="3604115"/>
            <a:ext cx="3494484" cy="2461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1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85"/>
    </mc:Choice>
    <mc:Fallback xmlns="">
      <p:transition spd="slow" advTm="5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openLCA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1079541"/>
            <a:ext cx="9659491" cy="5022936"/>
          </a:xfrm>
          <a:prstGeom prst="rect">
            <a:avLst/>
          </a:prstGeom>
        </p:spPr>
      </p:pic>
      <p:pic>
        <p:nvPicPr>
          <p:cNvPr id="1026" name="Picture 2" descr="http://www.openlca.org/image/image_gallery?uuid=d3cf0230-d947-40bb-acbe-86dc8e4936ad&amp;groupId=22314&amp;t=13904887068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83" y="409744"/>
            <a:ext cx="3874891" cy="272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9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17"/>
    </mc:Choice>
    <mc:Fallback xmlns="">
      <p:transition spd="slow" advTm="6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973" y="365761"/>
            <a:ext cx="11081145" cy="121407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</a:t>
            </a:r>
            <a:r>
              <a:rPr lang="en-US" dirty="0"/>
              <a:t>uilding for </a:t>
            </a:r>
            <a:r>
              <a:rPr lang="en-US" b="1" dirty="0" smtClean="0"/>
              <a:t>E</a:t>
            </a:r>
            <a:r>
              <a:rPr lang="en-US" dirty="0" smtClean="0"/>
              <a:t>nvironmental and</a:t>
            </a:r>
            <a:r>
              <a:rPr lang="en-US" dirty="0"/>
              <a:t> </a:t>
            </a:r>
            <a:r>
              <a:rPr lang="en-US" b="1" dirty="0"/>
              <a:t>E</a:t>
            </a:r>
            <a:r>
              <a:rPr lang="en-US" dirty="0"/>
              <a:t>conomic </a:t>
            </a:r>
            <a:r>
              <a:rPr lang="en-US" b="1" dirty="0" smtClean="0"/>
              <a:t>S</a:t>
            </a:r>
            <a:r>
              <a:rPr lang="en-US" dirty="0" smtClean="0"/>
              <a:t>ustainability (BEES)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66973" y="1801651"/>
            <a:ext cx="10545509" cy="4072537"/>
          </a:xfrm>
        </p:spPr>
        <p:txBody>
          <a:bodyPr>
            <a:normAutofit/>
          </a:bodyPr>
          <a:lstStyle/>
          <a:p>
            <a:r>
              <a:rPr lang="en-US" dirty="0" smtClean="0"/>
              <a:t>For environmental and economic </a:t>
            </a:r>
            <a:br>
              <a:rPr lang="en-US" dirty="0" smtClean="0"/>
            </a:br>
            <a:r>
              <a:rPr lang="en-US" dirty="0" smtClean="0"/>
              <a:t>analysis of building products</a:t>
            </a:r>
          </a:p>
          <a:p>
            <a:r>
              <a:rPr lang="en-US" dirty="0" smtClean="0"/>
              <a:t>Online-based tool </a:t>
            </a:r>
          </a:p>
          <a:p>
            <a:r>
              <a:rPr lang="en-US" dirty="0" smtClean="0"/>
              <a:t>Produced by NIST in the US</a:t>
            </a:r>
          </a:p>
          <a:p>
            <a:r>
              <a:rPr lang="en-US" dirty="0" smtClean="0"/>
              <a:t>Nearly </a:t>
            </a:r>
            <a:r>
              <a:rPr lang="en-US" dirty="0"/>
              <a:t>200 products included</a:t>
            </a:r>
          </a:p>
          <a:p>
            <a:pPr lvl="1"/>
            <a:r>
              <a:rPr lang="en-US" dirty="0"/>
              <a:t>Concrete, roofing, insulation, water distribution piping, cleaning materials, </a:t>
            </a:r>
            <a:r>
              <a:rPr lang="en-US" dirty="0" smtClean="0"/>
              <a:t>paving, more</a:t>
            </a:r>
          </a:p>
          <a:p>
            <a:r>
              <a:rPr lang="en-US" dirty="0" smtClean="0"/>
              <a:t>Simple to use</a:t>
            </a:r>
          </a:p>
          <a:p>
            <a:pPr lvl="1"/>
            <a:r>
              <a:rPr lang="en-US" dirty="0" smtClean="0"/>
              <a:t>Most data and processes set, just choose weighting scheme, product(s) of interest, and transport distance</a:t>
            </a:r>
          </a:p>
          <a:p>
            <a:r>
              <a:rPr lang="en-US" dirty="0" smtClean="0"/>
              <a:t> Less control than paid software and </a:t>
            </a:r>
            <a:r>
              <a:rPr lang="en-US" dirty="0" err="1" smtClean="0"/>
              <a:t>openLCA</a:t>
            </a:r>
            <a:endParaRPr lang="en-US" dirty="0" smtClean="0"/>
          </a:p>
          <a:p>
            <a:pPr lvl="1"/>
            <a:r>
              <a:rPr lang="en-US" dirty="0" smtClean="0"/>
              <a:t>Modelling parameters, sensitivity analyses, manual changing of inputs/outputs not available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4951-337F-4C55-96DD-3945EF272A0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722" y="1697405"/>
            <a:ext cx="6754539" cy="17145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03/2015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 smtClean="0"/>
              <a:t>LCA Module G2</a:t>
            </a:r>
            <a:endParaRPr lang="en-US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65"/>
    </mc:Choice>
    <mc:Fallback xmlns="">
      <p:transition spd="slow" advTm="79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739A28"/>
      </a:accent1>
      <a:accent2>
        <a:srgbClr val="C1DF8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7219</TotalTime>
  <Words>1130</Words>
  <Application>Microsoft Office PowerPoint</Application>
  <PresentationFormat>Widescreen</PresentationFormat>
  <Paragraphs>238</Paragraphs>
  <Slides>30</Slides>
  <Notes>18</Notes>
  <HiddenSlides>1</HiddenSlides>
  <MMClips>18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Arial</vt:lpstr>
      <vt:lpstr>Calibri</vt:lpstr>
      <vt:lpstr>Calibri Light</vt:lpstr>
      <vt:lpstr>Retrospect</vt:lpstr>
      <vt:lpstr>Welcome to the Life Cycle Assessment (LCA) Learning Module Series</vt:lpstr>
      <vt:lpstr>LCA Module Series Groups</vt:lpstr>
      <vt:lpstr>Free LCA Software Tools (Non-Transportation)</vt:lpstr>
      <vt:lpstr>Free Tools</vt:lpstr>
      <vt:lpstr>Free Tools</vt:lpstr>
      <vt:lpstr>openLCA</vt:lpstr>
      <vt:lpstr>openLCA Input</vt:lpstr>
      <vt:lpstr>openLCA Output</vt:lpstr>
      <vt:lpstr>Building for Environmental and Economic Sustainability (BEES)</vt:lpstr>
      <vt:lpstr>BEES Input</vt:lpstr>
      <vt:lpstr>BEES Output</vt:lpstr>
      <vt:lpstr>Athena IE</vt:lpstr>
      <vt:lpstr>Athena Impact Estimator</vt:lpstr>
      <vt:lpstr>Economic Input-Output Life Cycle Assessment (EIO-LCA)</vt:lpstr>
      <vt:lpstr>Economic Input-Output Life Cycle Assessment (EIO-LCA)</vt:lpstr>
      <vt:lpstr>EIO-LCA Input</vt:lpstr>
      <vt:lpstr>EIO-LCA Output</vt:lpstr>
      <vt:lpstr>Thank you for completing Module G2!</vt:lpstr>
      <vt:lpstr>Self-Assessment Quiz</vt:lpstr>
      <vt:lpstr>Which of these tools deviates from the standard process-based approach to calculating LCA results?</vt:lpstr>
      <vt:lpstr>Correct!</vt:lpstr>
      <vt:lpstr>Which of these tools allows for direct integration of the ecoinvent database?</vt:lpstr>
      <vt:lpstr>Correct!</vt:lpstr>
      <vt:lpstr>Which of these is not an option for BEES results display?</vt:lpstr>
      <vt:lpstr>Correct!</vt:lpstr>
      <vt:lpstr>The Athena Impact Estimator can model LCA results which impact methodology?</vt:lpstr>
      <vt:lpstr>Correct!</vt:lpstr>
      <vt:lpstr>Which country (besides the US) has a producer model available in the EIO-LCA?</vt:lpstr>
      <vt:lpstr>Correct!</vt:lpstr>
      <vt:lpstr>Sorry that’s Incorrect</vt:lpstr>
      <vt:lpstr>Wrong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 Langfitt</dc:creator>
  <cp:lastModifiedBy>Melissa E Sparks</cp:lastModifiedBy>
  <cp:revision>322</cp:revision>
  <dcterms:created xsi:type="dcterms:W3CDTF">2014-11-14T22:25:32Z</dcterms:created>
  <dcterms:modified xsi:type="dcterms:W3CDTF">2015-05-04T23:11:37Z</dcterms:modified>
</cp:coreProperties>
</file>