
<file path=[Content_Types].xml><?xml version="1.0" encoding="utf-8"?>
<Types xmlns="http://schemas.openxmlformats.org/package/2006/content-types">
  <Default Extension="png" ContentType="image/png"/>
  <Default Extension="wma" ContentType="audio/x-ms-wma"/>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5"/>
  </p:notesMasterIdLst>
  <p:sldIdLst>
    <p:sldId id="302" r:id="rId2"/>
    <p:sldId id="303" r:id="rId3"/>
    <p:sldId id="327" r:id="rId4"/>
    <p:sldId id="305" r:id="rId5"/>
    <p:sldId id="306" r:id="rId6"/>
    <p:sldId id="307" r:id="rId7"/>
    <p:sldId id="308" r:id="rId8"/>
    <p:sldId id="309" r:id="rId9"/>
    <p:sldId id="310" r:id="rId10"/>
    <p:sldId id="311" r:id="rId11"/>
    <p:sldId id="312" r:id="rId12"/>
    <p:sldId id="313" r:id="rId13"/>
    <p:sldId id="314" r:id="rId14"/>
    <p:sldId id="315" r:id="rId15"/>
    <p:sldId id="316" r:id="rId16"/>
    <p:sldId id="317" r:id="rId17"/>
    <p:sldId id="318" r:id="rId18"/>
    <p:sldId id="319" r:id="rId19"/>
    <p:sldId id="320" r:id="rId20"/>
    <p:sldId id="321" r:id="rId21"/>
    <p:sldId id="322" r:id="rId22"/>
    <p:sldId id="278" r:id="rId23"/>
    <p:sldId id="279" r:id="rId24"/>
    <p:sldId id="280" r:id="rId25"/>
    <p:sldId id="283" r:id="rId26"/>
    <p:sldId id="284" r:id="rId27"/>
    <p:sldId id="323" r:id="rId28"/>
    <p:sldId id="324" r:id="rId29"/>
    <p:sldId id="281" r:id="rId30"/>
    <p:sldId id="282" r:id="rId31"/>
    <p:sldId id="325" r:id="rId32"/>
    <p:sldId id="326" r:id="rId33"/>
    <p:sldId id="285" r:id="rId34"/>
  </p:sldIdLst>
  <p:sldSz cx="12192000" cy="6858000"/>
  <p:notesSz cx="6858000" cy="9144000"/>
  <p:custShowLst>
    <p:custShow name="Wrong" id="0">
      <p:sldLst>
        <p:sld r:id="rId34"/>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DF87"/>
    <a:srgbClr val="739A28"/>
    <a:srgbClr val="DAC0A6"/>
    <a:srgbClr val="8D5E30"/>
    <a:srgbClr val="996633"/>
    <a:srgbClr val="A9B1BC"/>
    <a:srgbClr val="D2DE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83626" autoAdjust="0"/>
  </p:normalViewPr>
  <p:slideViewPr>
    <p:cSldViewPr snapToGrid="0">
      <p:cViewPr varScale="1">
        <p:scale>
          <a:sx n="116" d="100"/>
          <a:sy n="116" d="100"/>
        </p:scale>
        <p:origin x="39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77EB65-7773-4AE4-A4AD-FDBFD823D46F}" type="datetimeFigureOut">
              <a:rPr lang="en-US" smtClean="0"/>
              <a:t>3/12/2015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198908-2088-48AB-8E5E-AF12DB1244BC}" type="slidenum">
              <a:rPr lang="en-US" smtClean="0"/>
              <a:t>‹#›</a:t>
            </a:fld>
            <a:endParaRPr lang="en-US"/>
          </a:p>
        </p:txBody>
      </p:sp>
    </p:spTree>
    <p:extLst>
      <p:ext uri="{BB962C8B-B14F-4D97-AF65-F5344CB8AC3E}">
        <p14:creationId xmlns:p14="http://schemas.microsoft.com/office/powerpoint/2010/main" val="4257834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2</a:t>
            </a:fld>
            <a:endParaRPr lang="en-US"/>
          </a:p>
        </p:txBody>
      </p:sp>
    </p:spTree>
    <p:extLst>
      <p:ext uri="{BB962C8B-B14F-4D97-AF65-F5344CB8AC3E}">
        <p14:creationId xmlns:p14="http://schemas.microsoft.com/office/powerpoint/2010/main" val="22946182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12</a:t>
            </a:fld>
            <a:endParaRPr lang="en-US"/>
          </a:p>
        </p:txBody>
      </p:sp>
    </p:spTree>
    <p:extLst>
      <p:ext uri="{BB962C8B-B14F-4D97-AF65-F5344CB8AC3E}">
        <p14:creationId xmlns:p14="http://schemas.microsoft.com/office/powerpoint/2010/main" val="41803844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14</a:t>
            </a:fld>
            <a:endParaRPr lang="en-US"/>
          </a:p>
        </p:txBody>
      </p:sp>
    </p:spTree>
    <p:extLst>
      <p:ext uri="{BB962C8B-B14F-4D97-AF65-F5344CB8AC3E}">
        <p14:creationId xmlns:p14="http://schemas.microsoft.com/office/powerpoint/2010/main" val="21930035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15</a:t>
            </a:fld>
            <a:endParaRPr lang="en-US"/>
          </a:p>
        </p:txBody>
      </p:sp>
    </p:spTree>
    <p:extLst>
      <p:ext uri="{BB962C8B-B14F-4D97-AF65-F5344CB8AC3E}">
        <p14:creationId xmlns:p14="http://schemas.microsoft.com/office/powerpoint/2010/main" val="12860206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16</a:t>
            </a:fld>
            <a:endParaRPr lang="en-US"/>
          </a:p>
        </p:txBody>
      </p:sp>
    </p:spTree>
    <p:extLst>
      <p:ext uri="{BB962C8B-B14F-4D97-AF65-F5344CB8AC3E}">
        <p14:creationId xmlns:p14="http://schemas.microsoft.com/office/powerpoint/2010/main" val="3373287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17</a:t>
            </a:fld>
            <a:endParaRPr lang="en-US"/>
          </a:p>
        </p:txBody>
      </p:sp>
    </p:spTree>
    <p:extLst>
      <p:ext uri="{BB962C8B-B14F-4D97-AF65-F5344CB8AC3E}">
        <p14:creationId xmlns:p14="http://schemas.microsoft.com/office/powerpoint/2010/main" val="15435412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18</a:t>
            </a:fld>
            <a:endParaRPr lang="en-US"/>
          </a:p>
        </p:txBody>
      </p:sp>
    </p:spTree>
    <p:extLst>
      <p:ext uri="{BB962C8B-B14F-4D97-AF65-F5344CB8AC3E}">
        <p14:creationId xmlns:p14="http://schemas.microsoft.com/office/powerpoint/2010/main" val="25199594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19</a:t>
            </a:fld>
            <a:endParaRPr lang="en-US"/>
          </a:p>
        </p:txBody>
      </p:sp>
    </p:spTree>
    <p:extLst>
      <p:ext uri="{BB962C8B-B14F-4D97-AF65-F5344CB8AC3E}">
        <p14:creationId xmlns:p14="http://schemas.microsoft.com/office/powerpoint/2010/main" val="8498861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20</a:t>
            </a:fld>
            <a:endParaRPr lang="en-US"/>
          </a:p>
        </p:txBody>
      </p:sp>
    </p:spTree>
    <p:extLst>
      <p:ext uri="{BB962C8B-B14F-4D97-AF65-F5344CB8AC3E}">
        <p14:creationId xmlns:p14="http://schemas.microsoft.com/office/powerpoint/2010/main" val="13853569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198908-2088-48AB-8E5E-AF12DB1244BC}" type="slidenum">
              <a:rPr lang="en-US" smtClean="0"/>
              <a:t>23</a:t>
            </a:fld>
            <a:endParaRPr lang="en-US"/>
          </a:p>
        </p:txBody>
      </p:sp>
    </p:spTree>
    <p:extLst>
      <p:ext uri="{BB962C8B-B14F-4D97-AF65-F5344CB8AC3E}">
        <p14:creationId xmlns:p14="http://schemas.microsoft.com/office/powerpoint/2010/main" val="1605848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4</a:t>
            </a:fld>
            <a:endParaRPr lang="en-US"/>
          </a:p>
        </p:txBody>
      </p:sp>
    </p:spTree>
    <p:extLst>
      <p:ext uri="{BB962C8B-B14F-4D97-AF65-F5344CB8AC3E}">
        <p14:creationId xmlns:p14="http://schemas.microsoft.com/office/powerpoint/2010/main" val="397026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5</a:t>
            </a:fld>
            <a:endParaRPr lang="en-US"/>
          </a:p>
        </p:txBody>
      </p:sp>
    </p:spTree>
    <p:extLst>
      <p:ext uri="{BB962C8B-B14F-4D97-AF65-F5344CB8AC3E}">
        <p14:creationId xmlns:p14="http://schemas.microsoft.com/office/powerpoint/2010/main" val="2428242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6</a:t>
            </a:fld>
            <a:endParaRPr lang="en-US"/>
          </a:p>
        </p:txBody>
      </p:sp>
    </p:spTree>
    <p:extLst>
      <p:ext uri="{BB962C8B-B14F-4D97-AF65-F5344CB8AC3E}">
        <p14:creationId xmlns:p14="http://schemas.microsoft.com/office/powerpoint/2010/main" val="2680383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7</a:t>
            </a:fld>
            <a:endParaRPr lang="en-US"/>
          </a:p>
        </p:txBody>
      </p:sp>
    </p:spTree>
    <p:extLst>
      <p:ext uri="{BB962C8B-B14F-4D97-AF65-F5344CB8AC3E}">
        <p14:creationId xmlns:p14="http://schemas.microsoft.com/office/powerpoint/2010/main" val="2814575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8</a:t>
            </a:fld>
            <a:endParaRPr lang="en-US"/>
          </a:p>
        </p:txBody>
      </p:sp>
    </p:spTree>
    <p:extLst>
      <p:ext uri="{BB962C8B-B14F-4D97-AF65-F5344CB8AC3E}">
        <p14:creationId xmlns:p14="http://schemas.microsoft.com/office/powerpoint/2010/main" val="2158720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9</a:t>
            </a:fld>
            <a:endParaRPr lang="en-US"/>
          </a:p>
        </p:txBody>
      </p:sp>
    </p:spTree>
    <p:extLst>
      <p:ext uri="{BB962C8B-B14F-4D97-AF65-F5344CB8AC3E}">
        <p14:creationId xmlns:p14="http://schemas.microsoft.com/office/powerpoint/2010/main" val="683928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10</a:t>
            </a:fld>
            <a:endParaRPr lang="en-US"/>
          </a:p>
        </p:txBody>
      </p:sp>
    </p:spTree>
    <p:extLst>
      <p:ext uri="{BB962C8B-B14F-4D97-AF65-F5344CB8AC3E}">
        <p14:creationId xmlns:p14="http://schemas.microsoft.com/office/powerpoint/2010/main" val="296962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11</a:t>
            </a:fld>
            <a:endParaRPr lang="en-US"/>
          </a:p>
        </p:txBody>
      </p:sp>
    </p:spTree>
    <p:extLst>
      <p:ext uri="{BB962C8B-B14F-4D97-AF65-F5344CB8AC3E}">
        <p14:creationId xmlns:p14="http://schemas.microsoft.com/office/powerpoint/2010/main" val="10576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r>
              <a:rPr lang="en-US" dirty="0" smtClean="0"/>
              <a:t>12/2014</a:t>
            </a:r>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dirty="0" smtClean="0"/>
              <a:t>LCA Module A2</a:t>
            </a:r>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0A514951-337F-4C55-96DD-3945EF272A02}"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196773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12/2014</a:t>
            </a:r>
            <a:endParaRPr lang="en-US"/>
          </a:p>
        </p:txBody>
      </p:sp>
      <p:sp>
        <p:nvSpPr>
          <p:cNvPr id="5" name="Footer Placeholder 4"/>
          <p:cNvSpPr>
            <a:spLocks noGrp="1"/>
          </p:cNvSpPr>
          <p:nvPr>
            <p:ph type="ftr" sz="quarter" idx="11"/>
          </p:nvPr>
        </p:nvSpPr>
        <p:spPr/>
        <p:txBody>
          <a:bodyPr/>
          <a:lstStyle/>
          <a:p>
            <a:r>
              <a:rPr lang="en-US" smtClean="0"/>
              <a:t>LCA Module A1</a:t>
            </a:r>
            <a:endParaRPr lang="en-US"/>
          </a:p>
        </p:txBody>
      </p:sp>
      <p:sp>
        <p:nvSpPr>
          <p:cNvPr id="6" name="Slide Number Placeholder 5"/>
          <p:cNvSpPr>
            <a:spLocks noGrp="1"/>
          </p:cNvSpPr>
          <p:nvPr>
            <p:ph type="sldNum" sz="quarter" idx="12"/>
          </p:nvPr>
        </p:nvSpPr>
        <p:spPr/>
        <p:txBody>
          <a:bodyPr/>
          <a:lstStyle/>
          <a:p>
            <a:fld id="{0A514951-337F-4C55-96DD-3945EF272A02}" type="slidenum">
              <a:rPr lang="en-US" smtClean="0"/>
              <a:t>‹#›</a:t>
            </a:fld>
            <a:endParaRPr lang="en-US"/>
          </a:p>
        </p:txBody>
      </p:sp>
    </p:spTree>
    <p:extLst>
      <p:ext uri="{BB962C8B-B14F-4D97-AF65-F5344CB8AC3E}">
        <p14:creationId xmlns:p14="http://schemas.microsoft.com/office/powerpoint/2010/main" val="282303326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12/2014</a:t>
            </a:r>
            <a:endParaRPr lang="en-US"/>
          </a:p>
        </p:txBody>
      </p:sp>
      <p:sp>
        <p:nvSpPr>
          <p:cNvPr id="5" name="Footer Placeholder 4"/>
          <p:cNvSpPr>
            <a:spLocks noGrp="1"/>
          </p:cNvSpPr>
          <p:nvPr>
            <p:ph type="ftr" sz="quarter" idx="11"/>
          </p:nvPr>
        </p:nvSpPr>
        <p:spPr/>
        <p:txBody>
          <a:bodyPr/>
          <a:lstStyle/>
          <a:p>
            <a:r>
              <a:rPr lang="en-US" smtClean="0"/>
              <a:t>LCA Module A1</a:t>
            </a:r>
            <a:endParaRPr lang="en-US"/>
          </a:p>
        </p:txBody>
      </p:sp>
      <p:sp>
        <p:nvSpPr>
          <p:cNvPr id="6" name="Slide Number Placeholder 5"/>
          <p:cNvSpPr>
            <a:spLocks noGrp="1"/>
          </p:cNvSpPr>
          <p:nvPr>
            <p:ph type="sldNum" sz="quarter" idx="12"/>
          </p:nvPr>
        </p:nvSpPr>
        <p:spPr/>
        <p:txBody>
          <a:bodyPr/>
          <a:lstStyle/>
          <a:p>
            <a:fld id="{0A514951-337F-4C55-96DD-3945EF272A02}" type="slidenum">
              <a:rPr lang="en-US" smtClean="0"/>
              <a:t>‹#›</a:t>
            </a:fld>
            <a:endParaRPr lang="en-US"/>
          </a:p>
        </p:txBody>
      </p:sp>
    </p:spTree>
    <p:extLst>
      <p:ext uri="{BB962C8B-B14F-4D97-AF65-F5344CB8AC3E}">
        <p14:creationId xmlns:p14="http://schemas.microsoft.com/office/powerpoint/2010/main" val="9570563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ectangle 7"/>
          <p:cNvSpPr/>
          <p:nvPr userDrawn="1"/>
        </p:nvSpPr>
        <p:spPr>
          <a:xfrm>
            <a:off x="1097280" y="1624405"/>
            <a:ext cx="10115203" cy="1828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8489" y="275846"/>
            <a:ext cx="10058400" cy="885981"/>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666974" y="1387737"/>
            <a:ext cx="10058400" cy="46534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r>
              <a:rPr lang="en-US" dirty="0" smtClean="0"/>
              <a:t>12/2014</a:t>
            </a:r>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dirty="0" smtClean="0"/>
              <a:t>LCA Module A2</a:t>
            </a:r>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0A514951-337F-4C55-96DD-3945EF272A02}" type="slidenum">
              <a:rPr lang="en-US" smtClean="0"/>
              <a:pPr/>
              <a:t>‹#›</a:t>
            </a:fld>
            <a:endParaRPr lang="en-US" dirty="0"/>
          </a:p>
        </p:txBody>
      </p:sp>
      <p:sp>
        <p:nvSpPr>
          <p:cNvPr id="7" name="Rectangle 6"/>
          <p:cNvSpPr/>
          <p:nvPr userDrawn="1"/>
        </p:nvSpPr>
        <p:spPr>
          <a:xfrm>
            <a:off x="390655" y="286603"/>
            <a:ext cx="11413863" cy="5877837"/>
          </a:xfrm>
          <a:prstGeom prst="rect">
            <a:avLst/>
          </a:prstGeom>
          <a:noFill/>
          <a:ln w="3175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537568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12/2014</a:t>
            </a:r>
            <a:endParaRPr lang="en-US"/>
          </a:p>
        </p:txBody>
      </p:sp>
      <p:sp>
        <p:nvSpPr>
          <p:cNvPr id="5" name="Footer Placeholder 4"/>
          <p:cNvSpPr>
            <a:spLocks noGrp="1"/>
          </p:cNvSpPr>
          <p:nvPr>
            <p:ph type="ftr" sz="quarter" idx="11"/>
          </p:nvPr>
        </p:nvSpPr>
        <p:spPr/>
        <p:txBody>
          <a:bodyPr/>
          <a:lstStyle/>
          <a:p>
            <a:r>
              <a:rPr lang="en-US" smtClean="0"/>
              <a:t>LCA Module A1</a:t>
            </a:r>
            <a:endParaRPr lang="en-US"/>
          </a:p>
        </p:txBody>
      </p:sp>
      <p:sp>
        <p:nvSpPr>
          <p:cNvPr id="6" name="Slide Number Placeholder 5"/>
          <p:cNvSpPr>
            <a:spLocks noGrp="1"/>
          </p:cNvSpPr>
          <p:nvPr>
            <p:ph type="sldNum" sz="quarter" idx="12"/>
          </p:nvPr>
        </p:nvSpPr>
        <p:spPr/>
        <p:txBody>
          <a:bodyPr/>
          <a:lstStyle/>
          <a:p>
            <a:fld id="{0A514951-337F-4C55-96DD-3945EF272A02}"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93829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r>
              <a:rPr lang="en-US" smtClean="0"/>
              <a:t>12/2014</a:t>
            </a:r>
            <a:endParaRPr lang="en-US"/>
          </a:p>
        </p:txBody>
      </p:sp>
      <p:sp>
        <p:nvSpPr>
          <p:cNvPr id="6" name="Footer Placeholder 5"/>
          <p:cNvSpPr>
            <a:spLocks noGrp="1"/>
          </p:cNvSpPr>
          <p:nvPr>
            <p:ph type="ftr" sz="quarter" idx="11"/>
          </p:nvPr>
        </p:nvSpPr>
        <p:spPr/>
        <p:txBody>
          <a:bodyPr/>
          <a:lstStyle/>
          <a:p>
            <a:r>
              <a:rPr lang="en-US" smtClean="0"/>
              <a:t>LCA Module A1</a:t>
            </a:r>
            <a:endParaRPr lang="en-US"/>
          </a:p>
        </p:txBody>
      </p:sp>
      <p:sp>
        <p:nvSpPr>
          <p:cNvPr id="7" name="Slide Number Placeholder 6"/>
          <p:cNvSpPr>
            <a:spLocks noGrp="1"/>
          </p:cNvSpPr>
          <p:nvPr>
            <p:ph type="sldNum" sz="quarter" idx="12"/>
          </p:nvPr>
        </p:nvSpPr>
        <p:spPr/>
        <p:txBody>
          <a:bodyPr/>
          <a:lstStyle/>
          <a:p>
            <a:fld id="{0A514951-337F-4C55-96DD-3945EF272A02}" type="slidenum">
              <a:rPr lang="en-US" smtClean="0"/>
              <a:t>‹#›</a:t>
            </a:fld>
            <a:endParaRPr lang="en-US"/>
          </a:p>
        </p:txBody>
      </p:sp>
    </p:spTree>
    <p:extLst>
      <p:ext uri="{BB962C8B-B14F-4D97-AF65-F5344CB8AC3E}">
        <p14:creationId xmlns:p14="http://schemas.microsoft.com/office/powerpoint/2010/main" val="2703803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r>
              <a:rPr lang="en-US" smtClean="0"/>
              <a:t>12/2014</a:t>
            </a:r>
            <a:endParaRPr lang="en-US"/>
          </a:p>
        </p:txBody>
      </p:sp>
      <p:sp>
        <p:nvSpPr>
          <p:cNvPr id="8" name="Footer Placeholder 7"/>
          <p:cNvSpPr>
            <a:spLocks noGrp="1"/>
          </p:cNvSpPr>
          <p:nvPr>
            <p:ph type="ftr" sz="quarter" idx="11"/>
          </p:nvPr>
        </p:nvSpPr>
        <p:spPr/>
        <p:txBody>
          <a:bodyPr/>
          <a:lstStyle/>
          <a:p>
            <a:r>
              <a:rPr lang="en-US" smtClean="0"/>
              <a:t>LCA Module A1</a:t>
            </a:r>
            <a:endParaRPr lang="en-US"/>
          </a:p>
        </p:txBody>
      </p:sp>
      <p:sp>
        <p:nvSpPr>
          <p:cNvPr id="9" name="Slide Number Placeholder 8"/>
          <p:cNvSpPr>
            <a:spLocks noGrp="1"/>
          </p:cNvSpPr>
          <p:nvPr>
            <p:ph type="sldNum" sz="quarter" idx="12"/>
          </p:nvPr>
        </p:nvSpPr>
        <p:spPr/>
        <p:txBody>
          <a:bodyPr/>
          <a:lstStyle/>
          <a:p>
            <a:fld id="{0A514951-337F-4C55-96DD-3945EF272A02}" type="slidenum">
              <a:rPr lang="en-US" smtClean="0"/>
              <a:t>‹#›</a:t>
            </a:fld>
            <a:endParaRPr lang="en-US"/>
          </a:p>
        </p:txBody>
      </p:sp>
    </p:spTree>
    <p:extLst>
      <p:ext uri="{BB962C8B-B14F-4D97-AF65-F5344CB8AC3E}">
        <p14:creationId xmlns:p14="http://schemas.microsoft.com/office/powerpoint/2010/main" val="306780786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r>
              <a:rPr lang="en-US" smtClean="0"/>
              <a:t>12/2014</a:t>
            </a:r>
            <a:endParaRPr lang="en-US"/>
          </a:p>
        </p:txBody>
      </p:sp>
      <p:sp>
        <p:nvSpPr>
          <p:cNvPr id="4" name="Footer Placeholder 3"/>
          <p:cNvSpPr>
            <a:spLocks noGrp="1"/>
          </p:cNvSpPr>
          <p:nvPr>
            <p:ph type="ftr" sz="quarter" idx="11"/>
          </p:nvPr>
        </p:nvSpPr>
        <p:spPr/>
        <p:txBody>
          <a:bodyPr/>
          <a:lstStyle/>
          <a:p>
            <a:r>
              <a:rPr lang="en-US" smtClean="0"/>
              <a:t>LCA Module A1</a:t>
            </a:r>
            <a:endParaRPr lang="en-US"/>
          </a:p>
        </p:txBody>
      </p:sp>
      <p:sp>
        <p:nvSpPr>
          <p:cNvPr id="5" name="Slide Number Placeholder 4"/>
          <p:cNvSpPr>
            <a:spLocks noGrp="1"/>
          </p:cNvSpPr>
          <p:nvPr>
            <p:ph type="sldNum" sz="quarter" idx="12"/>
          </p:nvPr>
        </p:nvSpPr>
        <p:spPr/>
        <p:txBody>
          <a:bodyPr/>
          <a:lstStyle/>
          <a:p>
            <a:fld id="{0A514951-337F-4C55-96DD-3945EF272A02}" type="slidenum">
              <a:rPr lang="en-US" smtClean="0"/>
              <a:t>‹#›</a:t>
            </a:fld>
            <a:endParaRPr lang="en-US"/>
          </a:p>
        </p:txBody>
      </p:sp>
    </p:spTree>
    <p:extLst>
      <p:ext uri="{BB962C8B-B14F-4D97-AF65-F5344CB8AC3E}">
        <p14:creationId xmlns:p14="http://schemas.microsoft.com/office/powerpoint/2010/main" val="381023178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r>
              <a:rPr lang="en-US" smtClean="0"/>
              <a:t>12/2014</a:t>
            </a:r>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smtClean="0"/>
              <a:t>LCA Module A1</a:t>
            </a:r>
            <a:endParaRPr lang="en-US"/>
          </a:p>
        </p:txBody>
      </p:sp>
      <p:sp>
        <p:nvSpPr>
          <p:cNvPr id="9" name="Slide Number Placeholder 8"/>
          <p:cNvSpPr>
            <a:spLocks noGrp="1"/>
          </p:cNvSpPr>
          <p:nvPr>
            <p:ph type="sldNum" sz="quarter" idx="12"/>
          </p:nvPr>
        </p:nvSpPr>
        <p:spPr/>
        <p:txBody>
          <a:bodyPr/>
          <a:lstStyle/>
          <a:p>
            <a:fld id="{0A514951-337F-4C55-96DD-3945EF272A02}" type="slidenum">
              <a:rPr lang="en-US" smtClean="0"/>
              <a:t>‹#›</a:t>
            </a:fld>
            <a:endParaRPr lang="en-US"/>
          </a:p>
        </p:txBody>
      </p:sp>
    </p:spTree>
    <p:extLst>
      <p:ext uri="{BB962C8B-B14F-4D97-AF65-F5344CB8AC3E}">
        <p14:creationId xmlns:p14="http://schemas.microsoft.com/office/powerpoint/2010/main" val="50601558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7" y="0"/>
            <a:ext cx="180714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flipH="1">
            <a:off x="1807163" y="0"/>
            <a:ext cx="10741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9045" y="594359"/>
            <a:ext cx="1672814" cy="2286000"/>
          </a:xfrm>
        </p:spPr>
        <p:txBody>
          <a:bodyPr anchor="b">
            <a:normAutofit/>
          </a:bodyPr>
          <a:lstStyle>
            <a:lvl1pPr>
              <a:defRPr sz="3600" b="0">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6793" y="2980510"/>
            <a:ext cx="1780370" cy="3379124"/>
          </a:xfrm>
        </p:spPr>
        <p:txBody>
          <a:bodyPr lIns="91440" rIns="91440">
            <a:normAutofit/>
          </a:bodyPr>
          <a:lstStyle>
            <a:lvl1pPr marL="0" indent="0">
              <a:buNone/>
              <a:defRPr sz="15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r>
              <a:rPr lang="en-US" smtClean="0"/>
              <a:t>12/2014</a:t>
            </a:r>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US" dirty="0" smtClean="0"/>
              <a:t>LCA Module A2</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0A514951-337F-4C55-96DD-3945EF272A02}" type="slidenum">
              <a:rPr lang="en-US" smtClean="0"/>
              <a:t>‹#›</a:t>
            </a:fld>
            <a:endParaRPr lang="en-US"/>
          </a:p>
        </p:txBody>
      </p:sp>
    </p:spTree>
    <p:extLst>
      <p:ext uri="{BB962C8B-B14F-4D97-AF65-F5344CB8AC3E}">
        <p14:creationId xmlns:p14="http://schemas.microsoft.com/office/powerpoint/2010/main" val="408536593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12/2014</a:t>
            </a:r>
            <a:endParaRPr lang="en-US"/>
          </a:p>
        </p:txBody>
      </p:sp>
      <p:sp>
        <p:nvSpPr>
          <p:cNvPr id="6" name="Footer Placeholder 5"/>
          <p:cNvSpPr>
            <a:spLocks noGrp="1"/>
          </p:cNvSpPr>
          <p:nvPr>
            <p:ph type="ftr" sz="quarter" idx="11"/>
          </p:nvPr>
        </p:nvSpPr>
        <p:spPr/>
        <p:txBody>
          <a:bodyPr/>
          <a:lstStyle/>
          <a:p>
            <a:r>
              <a:rPr lang="en-US" smtClean="0"/>
              <a:t>LCA Module A1</a:t>
            </a:r>
            <a:endParaRPr lang="en-US"/>
          </a:p>
        </p:txBody>
      </p:sp>
      <p:sp>
        <p:nvSpPr>
          <p:cNvPr id="7" name="Slide Number Placeholder 6"/>
          <p:cNvSpPr>
            <a:spLocks noGrp="1"/>
          </p:cNvSpPr>
          <p:nvPr>
            <p:ph type="sldNum" sz="quarter" idx="12"/>
          </p:nvPr>
        </p:nvSpPr>
        <p:spPr/>
        <p:txBody>
          <a:bodyPr/>
          <a:lstStyle/>
          <a:p>
            <a:fld id="{0A514951-337F-4C55-96DD-3945EF272A02}" type="slidenum">
              <a:rPr lang="en-US" smtClean="0"/>
              <a:t>‹#›</a:t>
            </a:fld>
            <a:endParaRPr lang="en-US"/>
          </a:p>
        </p:txBody>
      </p:sp>
    </p:spTree>
    <p:extLst>
      <p:ext uri="{BB962C8B-B14F-4D97-AF65-F5344CB8AC3E}">
        <p14:creationId xmlns:p14="http://schemas.microsoft.com/office/powerpoint/2010/main" val="81299434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r>
              <a:rPr lang="en-US" smtClean="0"/>
              <a:t>12/2014</a:t>
            </a:r>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dirty="0" smtClean="0"/>
              <a:t>LCA Module A2</a:t>
            </a:r>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0A514951-337F-4C55-96DD-3945EF272A02}"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61983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hf hdr="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wma"/><Relationship Id="rId1" Type="http://schemas.openxmlformats.org/officeDocument/2006/relationships/audio" Target="NULL"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2.wma"/><Relationship Id="rId1" Type="http://schemas.microsoft.com/office/2007/relationships/media" Target="../media/media12.wm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6" Type="http://schemas.openxmlformats.org/officeDocument/2006/relationships/image" Target="../media/image1.png"/><Relationship Id="rId5" Type="http://schemas.openxmlformats.org/officeDocument/2006/relationships/image" Target="../media/image13.pn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ma"/><Relationship Id="rId1" Type="http://schemas.microsoft.com/office/2007/relationships/media" Target="../media/media15.wma"/><Relationship Id="rId6" Type="http://schemas.openxmlformats.org/officeDocument/2006/relationships/image" Target="../media/image1.png"/><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6.wma"/><Relationship Id="rId1" Type="http://schemas.microsoft.com/office/2007/relationships/media" Target="../media/media16.wm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7.wma"/><Relationship Id="rId1" Type="http://schemas.microsoft.com/office/2007/relationships/media" Target="../media/media17.wm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ma"/><Relationship Id="rId1" Type="http://schemas.microsoft.com/office/2007/relationships/media" Target="../media/media18.wma"/><Relationship Id="rId6" Type="http://schemas.openxmlformats.org/officeDocument/2006/relationships/image" Target="../media/image1.png"/><Relationship Id="rId5" Type="http://schemas.openxmlformats.org/officeDocument/2006/relationships/image" Target="../media/image19.pn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ma"/><Relationship Id="rId1" Type="http://schemas.microsoft.com/office/2007/relationships/media" Target="../media/media19.wma"/><Relationship Id="rId6" Type="http://schemas.openxmlformats.org/officeDocument/2006/relationships/image" Target="../media/image1.png"/><Relationship Id="rId5" Type="http://schemas.openxmlformats.org/officeDocument/2006/relationships/image" Target="../media/image20.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wm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8" Type="http://schemas.openxmlformats.org/officeDocument/2006/relationships/hyperlink" Target="http://www.umberto.de/en/versions/umberto-nxt-lca/download/" TargetMode="External"/><Relationship Id="rId3" Type="http://schemas.openxmlformats.org/officeDocument/2006/relationships/slideLayout" Target="../slideLayouts/slideLayout2.xml"/><Relationship Id="rId7" Type="http://schemas.openxmlformats.org/officeDocument/2006/relationships/hyperlink" Target="https://quantis-suite.com/free_product.html" TargetMode="External"/><Relationship Id="rId2" Type="http://schemas.openxmlformats.org/officeDocument/2006/relationships/audio" Target="../media/media20.wma"/><Relationship Id="rId1" Type="http://schemas.microsoft.com/office/2007/relationships/media" Target="../media/media20.wma"/><Relationship Id="rId6" Type="http://schemas.openxmlformats.org/officeDocument/2006/relationships/hyperlink" Target="http://www.pre-sustainability.com/simapro-demo" TargetMode="External"/><Relationship Id="rId5" Type="http://schemas.openxmlformats.org/officeDocument/2006/relationships/hyperlink" Target="http://www.gabi-software.com/america/downloads/" TargetMode="External"/><Relationship Id="rId4" Type="http://schemas.openxmlformats.org/officeDocument/2006/relationships/notesSlide" Target="../notesSlides/notesSlide17.xml"/><Relationship Id="rId9"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ma"/><Relationship Id="rId1" Type="http://schemas.microsoft.com/office/2007/relationships/media" Target="../media/media21.wm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slide" Target="slide2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slide" Target="slide2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slide" Target="slide3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wma"/><Relationship Id="rId1" Type="http://schemas.microsoft.com/office/2007/relationships/media" Target="../media/media3.wm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slide" Target="slide3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5.wma"/><Relationship Id="rId1" Type="http://schemas.microsoft.com/office/2007/relationships/media" Target="../media/media5.wm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7000" y="67867"/>
            <a:ext cx="11938000" cy="2171700"/>
          </a:xfrm>
        </p:spPr>
        <p:txBody>
          <a:bodyPr>
            <a:noAutofit/>
          </a:bodyPr>
          <a:lstStyle/>
          <a:p>
            <a:pPr algn="ctr"/>
            <a:r>
              <a:rPr lang="en-US" sz="5800" dirty="0" smtClean="0"/>
              <a:t>Welcome to the Life Cycle Assessment (LCA) Learning Module Series</a:t>
            </a:r>
            <a:endParaRPr lang="en-US" sz="5800" dirty="0"/>
          </a:p>
        </p:txBody>
      </p:sp>
      <p:sp>
        <p:nvSpPr>
          <p:cNvPr id="3" name="Subtitle 2"/>
          <p:cNvSpPr>
            <a:spLocks noGrp="1"/>
          </p:cNvSpPr>
          <p:nvPr>
            <p:ph type="subTitle" idx="1"/>
          </p:nvPr>
        </p:nvSpPr>
        <p:spPr>
          <a:xfrm>
            <a:off x="0" y="5329238"/>
            <a:ext cx="12192000" cy="1173162"/>
          </a:xfrm>
        </p:spPr>
        <p:txBody>
          <a:bodyPr>
            <a:normAutofit/>
          </a:bodyPr>
          <a:lstStyle/>
          <a:p>
            <a:pPr algn="ctr"/>
            <a:r>
              <a:rPr lang="en-US" dirty="0" smtClean="0"/>
              <a:t>Acknowledgements:</a:t>
            </a:r>
          </a:p>
          <a:p>
            <a:pPr algn="ctr"/>
            <a:r>
              <a:rPr lang="en-US" dirty="0" err="1" smtClean="0"/>
              <a:t>CEST</a:t>
            </a:r>
            <a:r>
              <a:rPr lang="en-US" cap="none" dirty="0" err="1" smtClean="0"/>
              <a:t>i</a:t>
            </a:r>
            <a:r>
              <a:rPr lang="en-US" dirty="0" err="1" smtClean="0"/>
              <a:t>CC</a:t>
            </a:r>
            <a:r>
              <a:rPr lang="en-US" dirty="0" smtClean="0"/>
              <a:t>	Washington State University     Fulbright</a:t>
            </a:r>
          </a:p>
        </p:txBody>
      </p:sp>
      <p:sp>
        <p:nvSpPr>
          <p:cNvPr id="4" name="Subtitle 2"/>
          <p:cNvSpPr txBox="1">
            <a:spLocks/>
          </p:cNvSpPr>
          <p:nvPr/>
        </p:nvSpPr>
        <p:spPr>
          <a:xfrm>
            <a:off x="1663700" y="2700338"/>
            <a:ext cx="9144000" cy="5508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dirty="0" smtClean="0"/>
              <a:t>Liv Haselbach	Quinn Langfitt</a:t>
            </a:r>
          </a:p>
          <a:p>
            <a:endParaRPr lang="en-US" sz="3200" dirty="0" smtClean="0"/>
          </a:p>
        </p:txBody>
      </p:sp>
      <p:sp>
        <p:nvSpPr>
          <p:cNvPr id="5" name="Subtitle 2"/>
          <p:cNvSpPr txBox="1">
            <a:spLocks/>
          </p:cNvSpPr>
          <p:nvPr/>
        </p:nvSpPr>
        <p:spPr>
          <a:xfrm>
            <a:off x="0" y="3993357"/>
            <a:ext cx="12192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t>For current modules email </a:t>
            </a:r>
            <a:r>
              <a:rPr lang="en-US" dirty="0"/>
              <a:t>h</a:t>
            </a:r>
            <a:r>
              <a:rPr lang="en-US" dirty="0" smtClean="0"/>
              <a:t>aselbach@wsu.edu or visit cem.uaf.edu/</a:t>
            </a:r>
            <a:r>
              <a:rPr lang="en-US" dirty="0" err="1" smtClean="0"/>
              <a:t>CESTiCC</a:t>
            </a:r>
            <a:r>
              <a:rPr lang="en-US" dirty="0" smtClean="0"/>
              <a:t>   </a:t>
            </a:r>
          </a:p>
        </p:txBody>
      </p:sp>
      <p:pic>
        <p:nvPicPr>
          <p:cNvPr id="9" name="Audio 8">
            <a:hlinkClick r:id="" action="ppaction://media"/>
          </p:cNvPr>
          <p:cNvPicPr>
            <a:picLocks noChangeAspect="1"/>
          </p:cNvPicPr>
          <p:nvPr>
            <a:audioFile r:link="rId1"/>
            <p:extLst>
              <p:ext uri="{DAA4B4D4-6D71-4841-9C94-3DE7FCFB9230}">
                <p14:media xmlns:p14="http://schemas.microsoft.com/office/powerpoint/2010/main" r:embed="rId2">
                  <p14:trim st="2328"/>
                </p14:media>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77244367"/>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spd="slow"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SimaPro</a:t>
            </a:r>
            <a:endParaRPr lang="en-US" dirty="0"/>
          </a:p>
        </p:txBody>
      </p:sp>
      <p:sp>
        <p:nvSpPr>
          <p:cNvPr id="13" name="Content Placeholder 12"/>
          <p:cNvSpPr>
            <a:spLocks noGrp="1"/>
          </p:cNvSpPr>
          <p:nvPr>
            <p:ph idx="1"/>
          </p:nvPr>
        </p:nvSpPr>
        <p:spPr>
          <a:xfrm>
            <a:off x="666974" y="1387737"/>
            <a:ext cx="8370718" cy="4653480"/>
          </a:xfrm>
        </p:spPr>
        <p:txBody>
          <a:bodyPr/>
          <a:lstStyle/>
          <a:p>
            <a:r>
              <a:rPr lang="en-US" dirty="0"/>
              <a:t>Produced by </a:t>
            </a:r>
            <a:r>
              <a:rPr lang="en-US" dirty="0" err="1"/>
              <a:t>PR</a:t>
            </a:r>
            <a:r>
              <a:rPr lang="en-US" dirty="0" err="1">
                <a:latin typeface="Calibri" panose="020F0502020204030204" pitchFamily="34" charset="0"/>
              </a:rPr>
              <a:t>é</a:t>
            </a:r>
            <a:r>
              <a:rPr lang="en-US" dirty="0">
                <a:latin typeface="Calibri" panose="020F0502020204030204" pitchFamily="34" charset="0"/>
              </a:rPr>
              <a:t> Consultants</a:t>
            </a:r>
            <a:endParaRPr lang="en-US" dirty="0"/>
          </a:p>
          <a:p>
            <a:r>
              <a:rPr lang="en-US" dirty="0"/>
              <a:t>Integrates with US LCI, ELCD, </a:t>
            </a:r>
            <a:r>
              <a:rPr lang="en-US" dirty="0" err="1"/>
              <a:t>ecoinvent</a:t>
            </a:r>
            <a:r>
              <a:rPr lang="en-US" dirty="0"/>
              <a:t>, and LCA food databases</a:t>
            </a:r>
          </a:p>
          <a:p>
            <a:r>
              <a:rPr lang="en-US" dirty="0" smtClean="0"/>
              <a:t>Uses </a:t>
            </a:r>
            <a:r>
              <a:rPr lang="en-US" dirty="0"/>
              <a:t>a more </a:t>
            </a:r>
            <a:r>
              <a:rPr lang="en-US" dirty="0" smtClean="0"/>
              <a:t>text/menu approach to modelling, </a:t>
            </a:r>
            <a:r>
              <a:rPr lang="en-US" dirty="0"/>
              <a:t>rather than graphical </a:t>
            </a:r>
            <a:r>
              <a:rPr lang="en-US" dirty="0" smtClean="0"/>
              <a:t>approach</a:t>
            </a:r>
          </a:p>
          <a:p>
            <a:pPr lvl="1"/>
            <a:r>
              <a:rPr lang="en-US" dirty="0" smtClean="0"/>
              <a:t>Though graphical flowcharts can be viewed following data input</a:t>
            </a:r>
          </a:p>
          <a:p>
            <a:r>
              <a:rPr lang="en-US" dirty="0" smtClean="0"/>
              <a:t>Calculates results using matrix inversion</a:t>
            </a:r>
            <a:endParaRPr lang="en-US" dirty="0"/>
          </a:p>
          <a:p>
            <a:r>
              <a:rPr lang="en-US" dirty="0" smtClean="0"/>
              <a:t>For </a:t>
            </a:r>
            <a:r>
              <a:rPr lang="en-US" dirty="0"/>
              <a:t>use by professionals at two levels (Analyst or Developer</a:t>
            </a:r>
            <a:r>
              <a:rPr lang="en-US" dirty="0" smtClean="0"/>
              <a:t>)</a:t>
            </a:r>
          </a:p>
          <a:p>
            <a:r>
              <a:rPr lang="en-US" dirty="0"/>
              <a:t>Server based, convenient for multiple users and for remote connection</a:t>
            </a:r>
          </a:p>
          <a:p>
            <a:r>
              <a:rPr lang="en-US" dirty="0" smtClean="0"/>
              <a:t>Appears </a:t>
            </a:r>
            <a:r>
              <a:rPr lang="en-US" dirty="0"/>
              <a:t>to be more commonly used, and hence easier to share with others and find tutorial type information</a:t>
            </a:r>
          </a:p>
          <a:p>
            <a:endParaRPr lang="en-US" dirty="0"/>
          </a:p>
          <a:p>
            <a:endParaRPr lang="en-US" dirty="0"/>
          </a:p>
        </p:txBody>
      </p:sp>
      <p:sp>
        <p:nvSpPr>
          <p:cNvPr id="6" name="Date Placeholder 5"/>
          <p:cNvSpPr>
            <a:spLocks noGrp="1"/>
          </p:cNvSpPr>
          <p:nvPr>
            <p:ph type="dt" sz="half" idx="10"/>
          </p:nvPr>
        </p:nvSpPr>
        <p:spPr/>
        <p:txBody>
          <a:bodyPr/>
          <a:lstStyle/>
          <a:p>
            <a:r>
              <a:rPr lang="en-US" dirty="0"/>
              <a:t>02/2015</a:t>
            </a:r>
          </a:p>
        </p:txBody>
      </p:sp>
      <p:sp>
        <p:nvSpPr>
          <p:cNvPr id="8" name="Footer Placeholder 7"/>
          <p:cNvSpPr>
            <a:spLocks noGrp="1"/>
          </p:cNvSpPr>
          <p:nvPr>
            <p:ph type="ftr" sz="quarter" idx="11"/>
          </p:nvPr>
        </p:nvSpPr>
        <p:spPr/>
        <p:txBody>
          <a:bodyPr/>
          <a:lstStyle/>
          <a:p>
            <a:r>
              <a:rPr lang="en-US" dirty="0" smtClean="0"/>
              <a:t>LCA Module </a:t>
            </a:r>
            <a:r>
              <a:rPr lang="en-US" dirty="0"/>
              <a:t>G1</a:t>
            </a:r>
          </a:p>
        </p:txBody>
      </p:sp>
      <p:sp>
        <p:nvSpPr>
          <p:cNvPr id="7" name="Slide Number Placeholder 6"/>
          <p:cNvSpPr>
            <a:spLocks noGrp="1"/>
          </p:cNvSpPr>
          <p:nvPr>
            <p:ph type="sldNum" sz="quarter" idx="12"/>
          </p:nvPr>
        </p:nvSpPr>
        <p:spPr/>
        <p:txBody>
          <a:bodyPr/>
          <a:lstStyle/>
          <a:p>
            <a:fld id="{0A514951-337F-4C55-96DD-3945EF272A02}" type="slidenum">
              <a:rPr lang="en-US" smtClean="0"/>
              <a:pPr/>
              <a:t>10</a:t>
            </a:fld>
            <a:endParaRPr lang="en-US"/>
          </a:p>
        </p:txBody>
      </p:sp>
      <p:pic>
        <p:nvPicPr>
          <p:cNvPr id="3" name="Picture 2"/>
          <p:cNvPicPr>
            <a:picLocks noChangeAspect="1"/>
          </p:cNvPicPr>
          <p:nvPr/>
        </p:nvPicPr>
        <p:blipFill>
          <a:blip r:embed="rId5"/>
          <a:stretch>
            <a:fillRect/>
          </a:stretch>
        </p:blipFill>
        <p:spPr>
          <a:xfrm>
            <a:off x="9037692" y="1787895"/>
            <a:ext cx="2652411" cy="3853164"/>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59703530"/>
      </p:ext>
    </p:extLst>
  </p:cSld>
  <p:clrMapOvr>
    <a:masterClrMapping/>
  </p:clrMapOvr>
  <mc:AlternateContent xmlns:mc="http://schemas.openxmlformats.org/markup-compatibility/2006" xmlns:p14="http://schemas.microsoft.com/office/powerpoint/2010/main">
    <mc:Choice Requires="p14">
      <p:transition spd="slow" p14:dur="2000" advTm="72217"/>
    </mc:Choice>
    <mc:Fallback xmlns="">
      <p:transition spd="slow" advTm="72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43939"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SimaPro Input</a:t>
            </a:r>
            <a:endParaRPr lang="en-US" dirty="0"/>
          </a:p>
        </p:txBody>
      </p:sp>
      <p:sp>
        <p:nvSpPr>
          <p:cNvPr id="6" name="Date Placeholder 5"/>
          <p:cNvSpPr>
            <a:spLocks noGrp="1"/>
          </p:cNvSpPr>
          <p:nvPr>
            <p:ph type="dt" sz="half" idx="10"/>
          </p:nvPr>
        </p:nvSpPr>
        <p:spPr/>
        <p:txBody>
          <a:bodyPr/>
          <a:lstStyle/>
          <a:p>
            <a:r>
              <a:rPr lang="en-US" dirty="0"/>
              <a:t>02/2015</a:t>
            </a:r>
          </a:p>
        </p:txBody>
      </p:sp>
      <p:sp>
        <p:nvSpPr>
          <p:cNvPr id="8" name="Footer Placeholder 7"/>
          <p:cNvSpPr>
            <a:spLocks noGrp="1"/>
          </p:cNvSpPr>
          <p:nvPr>
            <p:ph type="ftr" sz="quarter" idx="11"/>
          </p:nvPr>
        </p:nvSpPr>
        <p:spPr/>
        <p:txBody>
          <a:bodyPr/>
          <a:lstStyle/>
          <a:p>
            <a:r>
              <a:rPr lang="en-US" dirty="0" smtClean="0"/>
              <a:t>LCA Module </a:t>
            </a:r>
            <a:r>
              <a:rPr lang="en-US" dirty="0"/>
              <a:t>G1</a:t>
            </a:r>
          </a:p>
        </p:txBody>
      </p:sp>
      <p:sp>
        <p:nvSpPr>
          <p:cNvPr id="7" name="Slide Number Placeholder 6"/>
          <p:cNvSpPr>
            <a:spLocks noGrp="1"/>
          </p:cNvSpPr>
          <p:nvPr>
            <p:ph type="sldNum" sz="quarter" idx="12"/>
          </p:nvPr>
        </p:nvSpPr>
        <p:spPr/>
        <p:txBody>
          <a:bodyPr/>
          <a:lstStyle/>
          <a:p>
            <a:fld id="{0A514951-337F-4C55-96DD-3945EF272A02}" type="slidenum">
              <a:rPr lang="en-US" smtClean="0"/>
              <a:pPr/>
              <a:t>11</a:t>
            </a:fld>
            <a:endParaRPr lang="en-US"/>
          </a:p>
        </p:txBody>
      </p:sp>
      <p:pic>
        <p:nvPicPr>
          <p:cNvPr id="5" name="Picture 4"/>
          <p:cNvPicPr>
            <a:picLocks noChangeAspect="1"/>
          </p:cNvPicPr>
          <p:nvPr/>
        </p:nvPicPr>
        <p:blipFill>
          <a:blip r:embed="rId5"/>
          <a:stretch>
            <a:fillRect/>
          </a:stretch>
        </p:blipFill>
        <p:spPr>
          <a:xfrm>
            <a:off x="1733550" y="1161827"/>
            <a:ext cx="9220200" cy="4820567"/>
          </a:xfrm>
          <a:prstGeom prst="rect">
            <a:avLst/>
          </a:prstGeom>
        </p:spPr>
      </p:pic>
      <p:sp>
        <p:nvSpPr>
          <p:cNvPr id="9" name="TextBox 8"/>
          <p:cNvSpPr txBox="1"/>
          <p:nvPr/>
        </p:nvSpPr>
        <p:spPr>
          <a:xfrm>
            <a:off x="5372100" y="6127749"/>
            <a:ext cx="6574816" cy="261610"/>
          </a:xfrm>
          <a:prstGeom prst="rect">
            <a:avLst/>
          </a:prstGeom>
          <a:noFill/>
        </p:spPr>
        <p:txBody>
          <a:bodyPr wrap="square" rtlCol="0">
            <a:spAutoFit/>
          </a:bodyPr>
          <a:lstStyle/>
          <a:p>
            <a:r>
              <a:rPr lang="en-US" sz="1100" dirty="0" smtClean="0"/>
              <a:t>Davies, P. (2014). “LCA with SimpaPro8: Tutorial 2” </a:t>
            </a:r>
            <a:r>
              <a:rPr lang="en-US" sz="1100" i="1" dirty="0" smtClean="0"/>
              <a:t>YouTube</a:t>
            </a:r>
            <a:r>
              <a:rPr lang="en-US" sz="1100" u="sng" dirty="0"/>
              <a:t>, https://www.youtube.com/watch?v=czqbCs6hwuI </a:t>
            </a:r>
            <a:endParaRPr lang="en-US" sz="11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10671737"/>
      </p:ext>
    </p:extLst>
  </p:cSld>
  <p:clrMapOvr>
    <a:masterClrMapping/>
  </p:clrMapOvr>
  <mc:AlternateContent xmlns:mc="http://schemas.openxmlformats.org/markup-compatibility/2006" xmlns:p14="http://schemas.microsoft.com/office/powerpoint/2010/main">
    <mc:Choice Requires="p14">
      <p:transition spd="slow" p14:dur="2000" advTm="47466"/>
    </mc:Choice>
    <mc:Fallback xmlns="">
      <p:transition spd="slow" advTm="47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SimaPro Output</a:t>
            </a:r>
            <a:endParaRPr lang="en-US" dirty="0"/>
          </a:p>
        </p:txBody>
      </p:sp>
      <p:sp>
        <p:nvSpPr>
          <p:cNvPr id="6" name="Date Placeholder 5"/>
          <p:cNvSpPr>
            <a:spLocks noGrp="1"/>
          </p:cNvSpPr>
          <p:nvPr>
            <p:ph type="dt" sz="half" idx="10"/>
          </p:nvPr>
        </p:nvSpPr>
        <p:spPr/>
        <p:txBody>
          <a:bodyPr/>
          <a:lstStyle/>
          <a:p>
            <a:r>
              <a:rPr lang="en-US" dirty="0"/>
              <a:t>02/2015</a:t>
            </a:r>
          </a:p>
        </p:txBody>
      </p:sp>
      <p:sp>
        <p:nvSpPr>
          <p:cNvPr id="8" name="Footer Placeholder 7"/>
          <p:cNvSpPr>
            <a:spLocks noGrp="1"/>
          </p:cNvSpPr>
          <p:nvPr>
            <p:ph type="ftr" sz="quarter" idx="11"/>
          </p:nvPr>
        </p:nvSpPr>
        <p:spPr/>
        <p:txBody>
          <a:bodyPr/>
          <a:lstStyle/>
          <a:p>
            <a:r>
              <a:rPr lang="en-US" dirty="0" smtClean="0"/>
              <a:t>LCA Module </a:t>
            </a:r>
            <a:r>
              <a:rPr lang="en-US" dirty="0"/>
              <a:t>G1</a:t>
            </a:r>
          </a:p>
        </p:txBody>
      </p:sp>
      <p:sp>
        <p:nvSpPr>
          <p:cNvPr id="7" name="Slide Number Placeholder 6"/>
          <p:cNvSpPr>
            <a:spLocks noGrp="1"/>
          </p:cNvSpPr>
          <p:nvPr>
            <p:ph type="sldNum" sz="quarter" idx="12"/>
          </p:nvPr>
        </p:nvSpPr>
        <p:spPr/>
        <p:txBody>
          <a:bodyPr/>
          <a:lstStyle/>
          <a:p>
            <a:fld id="{0A514951-337F-4C55-96DD-3945EF272A02}" type="slidenum">
              <a:rPr lang="en-US" smtClean="0"/>
              <a:pPr/>
              <a:t>12</a:t>
            </a:fld>
            <a:endParaRPr lang="en-US"/>
          </a:p>
        </p:txBody>
      </p:sp>
      <p:sp>
        <p:nvSpPr>
          <p:cNvPr id="9" name="TextBox 8"/>
          <p:cNvSpPr txBox="1"/>
          <p:nvPr/>
        </p:nvSpPr>
        <p:spPr>
          <a:xfrm>
            <a:off x="5238750" y="6127749"/>
            <a:ext cx="6708166" cy="261610"/>
          </a:xfrm>
          <a:prstGeom prst="rect">
            <a:avLst/>
          </a:prstGeom>
          <a:noFill/>
        </p:spPr>
        <p:txBody>
          <a:bodyPr wrap="square" rtlCol="0">
            <a:spAutoFit/>
          </a:bodyPr>
          <a:lstStyle/>
          <a:p>
            <a:r>
              <a:rPr lang="en-US" sz="1100" dirty="0" smtClean="0"/>
              <a:t>Davies, P. (2014). “LCA with SimpaPro8: Tutorial 3” </a:t>
            </a:r>
            <a:r>
              <a:rPr lang="en-US" sz="1100" i="1" dirty="0" smtClean="0"/>
              <a:t>YouTube</a:t>
            </a:r>
            <a:r>
              <a:rPr lang="en-US" sz="1100" u="sng" dirty="0"/>
              <a:t>, https://www.youtube.com/watch?v=yFFXumd4M6Y </a:t>
            </a:r>
            <a:endParaRPr lang="en-US" sz="1100" dirty="0"/>
          </a:p>
        </p:txBody>
      </p:sp>
      <p:pic>
        <p:nvPicPr>
          <p:cNvPr id="3" name="Picture 2"/>
          <p:cNvPicPr>
            <a:picLocks noChangeAspect="1"/>
          </p:cNvPicPr>
          <p:nvPr/>
        </p:nvPicPr>
        <p:blipFill>
          <a:blip r:embed="rId5"/>
          <a:stretch>
            <a:fillRect/>
          </a:stretch>
        </p:blipFill>
        <p:spPr>
          <a:xfrm>
            <a:off x="3569551" y="1485900"/>
            <a:ext cx="8171412" cy="4193090"/>
          </a:xfrm>
          <a:prstGeom prst="rect">
            <a:avLst/>
          </a:prstGeom>
        </p:spPr>
      </p:pic>
      <p:pic>
        <p:nvPicPr>
          <p:cNvPr id="4" name="Picture 3"/>
          <p:cNvPicPr>
            <a:picLocks noChangeAspect="1"/>
          </p:cNvPicPr>
          <p:nvPr/>
        </p:nvPicPr>
        <p:blipFill>
          <a:blip r:embed="rId6"/>
          <a:stretch>
            <a:fillRect/>
          </a:stretch>
        </p:blipFill>
        <p:spPr>
          <a:xfrm>
            <a:off x="506915" y="1340959"/>
            <a:ext cx="3122120" cy="4786790"/>
          </a:xfrm>
          <a:prstGeom prst="rect">
            <a:avLst/>
          </a:prstGeom>
        </p:spPr>
      </p:pic>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1431152"/>
      </p:ext>
    </p:extLst>
  </p:cSld>
  <p:clrMapOvr>
    <a:masterClrMapping/>
  </p:clrMapOvr>
  <mc:AlternateContent xmlns:mc="http://schemas.openxmlformats.org/markup-compatibility/2006" xmlns:p14="http://schemas.microsoft.com/office/powerpoint/2010/main">
    <mc:Choice Requires="p14">
      <p:transition spd="slow" p14:dur="2000" advTm="49228"/>
    </mc:Choice>
    <mc:Fallback xmlns="">
      <p:transition spd="slow" advTm="49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42424"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489" y="275846"/>
            <a:ext cx="10523994" cy="885981"/>
          </a:xfrm>
        </p:spPr>
        <p:txBody>
          <a:bodyPr>
            <a:normAutofit/>
          </a:bodyPr>
          <a:lstStyle/>
          <a:p>
            <a:r>
              <a:rPr lang="en-US" dirty="0" smtClean="0"/>
              <a:t>Smaller Packages within GaBi and SimaPro</a:t>
            </a:r>
            <a:endParaRPr lang="en-US" dirty="0"/>
          </a:p>
        </p:txBody>
      </p:sp>
      <p:sp>
        <p:nvSpPr>
          <p:cNvPr id="3" name="Content Placeholder 2"/>
          <p:cNvSpPr>
            <a:spLocks noGrp="1"/>
          </p:cNvSpPr>
          <p:nvPr>
            <p:ph idx="1"/>
          </p:nvPr>
        </p:nvSpPr>
        <p:spPr>
          <a:xfrm>
            <a:off x="666974" y="2190749"/>
            <a:ext cx="5200426" cy="3850467"/>
          </a:xfrm>
        </p:spPr>
        <p:txBody>
          <a:bodyPr/>
          <a:lstStyle/>
          <a:p>
            <a:pPr lvl="1"/>
            <a:r>
              <a:rPr lang="en-US" b="1" dirty="0" err="1"/>
              <a:t>EarthSmart</a:t>
            </a:r>
            <a:r>
              <a:rPr lang="en-US" dirty="0"/>
              <a:t> is for evaluating the environmental impacts of a Product or Service life cycle</a:t>
            </a:r>
          </a:p>
          <a:p>
            <a:pPr lvl="1"/>
            <a:r>
              <a:rPr lang="en-US" b="1" dirty="0"/>
              <a:t>e-</a:t>
            </a:r>
            <a:r>
              <a:rPr lang="en-US" b="1" dirty="0" err="1"/>
              <a:t>Dea</a:t>
            </a:r>
            <a:r>
              <a:rPr lang="en-US" dirty="0"/>
              <a:t> is software that allows everyone to design with environmental awareness</a:t>
            </a:r>
          </a:p>
          <a:p>
            <a:pPr lvl="1"/>
            <a:r>
              <a:rPr lang="en-US" b="1" dirty="0" err="1"/>
              <a:t>PackageSmart</a:t>
            </a:r>
            <a:r>
              <a:rPr lang="en-US" b="1" dirty="0"/>
              <a:t> </a:t>
            </a:r>
            <a:r>
              <a:rPr lang="en-US" dirty="0"/>
              <a:t>is an LCA tool focused on packaging</a:t>
            </a:r>
          </a:p>
          <a:p>
            <a:pPr lvl="1"/>
            <a:r>
              <a:rPr lang="en-US" b="1" dirty="0"/>
              <a:t>LENS™ </a:t>
            </a:r>
            <a:r>
              <a:rPr lang="en-US" dirty="0"/>
              <a:t>is a combined technology, software and expert services solution that allows </a:t>
            </a:r>
            <a:r>
              <a:rPr lang="en-US" dirty="0" err="1"/>
              <a:t>organisations</a:t>
            </a:r>
            <a:r>
              <a:rPr lang="en-US" dirty="0"/>
              <a:t> to manage their utility and environmental compliance costs</a:t>
            </a:r>
          </a:p>
          <a:p>
            <a:pPr lvl="1"/>
            <a:r>
              <a:rPr lang="en-US" b="1" dirty="0" err="1"/>
              <a:t>Superpac</a:t>
            </a:r>
            <a:r>
              <a:rPr lang="en-US" dirty="0"/>
              <a:t> is a Pack design and Pallet loading software.</a:t>
            </a:r>
          </a:p>
          <a:p>
            <a:pPr lvl="1"/>
            <a:r>
              <a:rPr lang="en-US" b="1" dirty="0"/>
              <a:t>3Pillars</a:t>
            </a:r>
            <a:r>
              <a:rPr lang="en-US" dirty="0"/>
              <a:t> is a Sustainability ROI (Return on Investment) evaluating your triple bottom line</a:t>
            </a:r>
          </a:p>
          <a:p>
            <a:endParaRPr lang="en-US" dirty="0"/>
          </a:p>
        </p:txBody>
      </p:sp>
      <p:sp>
        <p:nvSpPr>
          <p:cNvPr id="4" name="Date Placeholder 3"/>
          <p:cNvSpPr>
            <a:spLocks noGrp="1"/>
          </p:cNvSpPr>
          <p:nvPr>
            <p:ph type="dt" sz="half" idx="10"/>
          </p:nvPr>
        </p:nvSpPr>
        <p:spPr/>
        <p:txBody>
          <a:bodyPr/>
          <a:lstStyle/>
          <a:p>
            <a:r>
              <a:rPr lang="en-US" dirty="0"/>
              <a:t>02/2015</a:t>
            </a:r>
          </a:p>
        </p:txBody>
      </p:sp>
      <p:sp>
        <p:nvSpPr>
          <p:cNvPr id="5" name="Footer Placeholder 4"/>
          <p:cNvSpPr>
            <a:spLocks noGrp="1"/>
          </p:cNvSpPr>
          <p:nvPr>
            <p:ph type="ftr" sz="quarter" idx="11"/>
          </p:nvPr>
        </p:nvSpPr>
        <p:spPr/>
        <p:txBody>
          <a:bodyPr/>
          <a:lstStyle/>
          <a:p>
            <a:r>
              <a:rPr lang="en-US" dirty="0" smtClean="0"/>
              <a:t>LCA Module </a:t>
            </a:r>
            <a:r>
              <a:rPr lang="en-US" dirty="0"/>
              <a:t>G1</a:t>
            </a:r>
          </a:p>
        </p:txBody>
      </p:sp>
      <p:sp>
        <p:nvSpPr>
          <p:cNvPr id="6" name="Slide Number Placeholder 5"/>
          <p:cNvSpPr>
            <a:spLocks noGrp="1"/>
          </p:cNvSpPr>
          <p:nvPr>
            <p:ph type="sldNum" sz="quarter" idx="12"/>
          </p:nvPr>
        </p:nvSpPr>
        <p:spPr/>
        <p:txBody>
          <a:bodyPr/>
          <a:lstStyle/>
          <a:p>
            <a:fld id="{0A514951-337F-4C55-96DD-3945EF272A02}" type="slidenum">
              <a:rPr lang="en-US" smtClean="0"/>
              <a:pPr/>
              <a:t>13</a:t>
            </a:fld>
            <a:endParaRPr lang="en-US" dirty="0"/>
          </a:p>
        </p:txBody>
      </p:sp>
      <p:sp>
        <p:nvSpPr>
          <p:cNvPr id="8" name="Content Placeholder 2"/>
          <p:cNvSpPr txBox="1">
            <a:spLocks/>
          </p:cNvSpPr>
          <p:nvPr/>
        </p:nvSpPr>
        <p:spPr>
          <a:xfrm>
            <a:off x="6438900" y="2190749"/>
            <a:ext cx="5029200" cy="3676651"/>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1"/>
            <a:r>
              <a:rPr lang="en-US" b="1" dirty="0"/>
              <a:t>GaBi Envision </a:t>
            </a:r>
            <a:r>
              <a:rPr lang="en-US" dirty="0"/>
              <a:t>is the dedicated tool to design sustainable products and processes </a:t>
            </a:r>
          </a:p>
          <a:p>
            <a:pPr lvl="1"/>
            <a:r>
              <a:rPr lang="en-US" b="1" dirty="0"/>
              <a:t>GaBi Server</a:t>
            </a:r>
            <a:r>
              <a:rPr lang="en-US" dirty="0"/>
              <a:t> supports LCA collaboration and is ideal for </a:t>
            </a:r>
            <a:r>
              <a:rPr lang="en-US" dirty="0" err="1"/>
              <a:t>organisations</a:t>
            </a:r>
            <a:r>
              <a:rPr lang="en-US" dirty="0"/>
              <a:t> with two or more LCA practitioners.</a:t>
            </a:r>
          </a:p>
          <a:p>
            <a:pPr lvl="1"/>
            <a:r>
              <a:rPr lang="en-US" b="1" dirty="0"/>
              <a:t>GaBi </a:t>
            </a:r>
            <a:r>
              <a:rPr lang="en-US" b="1" dirty="0" err="1"/>
              <a:t>DfX</a:t>
            </a:r>
            <a:r>
              <a:rPr lang="en-US" dirty="0"/>
              <a:t>  is the professional software for compliance and sustainable product development with a view to the end of life phase</a:t>
            </a:r>
          </a:p>
          <a:p>
            <a:endParaRPr lang="en-US" dirty="0"/>
          </a:p>
        </p:txBody>
      </p:sp>
      <p:sp>
        <p:nvSpPr>
          <p:cNvPr id="9" name="TextBox 8"/>
          <p:cNvSpPr txBox="1"/>
          <p:nvPr/>
        </p:nvSpPr>
        <p:spPr>
          <a:xfrm>
            <a:off x="2661155" y="1519799"/>
            <a:ext cx="1212063" cy="461665"/>
          </a:xfrm>
          <a:prstGeom prst="rect">
            <a:avLst/>
          </a:prstGeom>
          <a:noFill/>
        </p:spPr>
        <p:txBody>
          <a:bodyPr wrap="none" rtlCol="0">
            <a:spAutoFit/>
          </a:bodyPr>
          <a:lstStyle/>
          <a:p>
            <a:r>
              <a:rPr lang="en-US" sz="2400" u="sng" dirty="0" smtClean="0"/>
              <a:t>SimaPro</a:t>
            </a:r>
            <a:endParaRPr lang="en-US" sz="2400" u="sng" dirty="0"/>
          </a:p>
        </p:txBody>
      </p:sp>
      <p:sp>
        <p:nvSpPr>
          <p:cNvPr id="10" name="TextBox 9"/>
          <p:cNvSpPr txBox="1"/>
          <p:nvPr/>
        </p:nvSpPr>
        <p:spPr>
          <a:xfrm>
            <a:off x="8347468" y="1519799"/>
            <a:ext cx="763351" cy="461665"/>
          </a:xfrm>
          <a:prstGeom prst="rect">
            <a:avLst/>
          </a:prstGeom>
          <a:noFill/>
        </p:spPr>
        <p:txBody>
          <a:bodyPr wrap="none" rtlCol="0">
            <a:spAutoFit/>
          </a:bodyPr>
          <a:lstStyle/>
          <a:p>
            <a:r>
              <a:rPr lang="en-US" sz="2400" u="sng" dirty="0" smtClean="0"/>
              <a:t>GaBi</a:t>
            </a:r>
            <a:endParaRPr lang="en-US" sz="2400" u="sng"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79664311"/>
      </p:ext>
    </p:extLst>
  </p:cSld>
  <p:clrMapOvr>
    <a:masterClrMapping/>
  </p:clrMapOvr>
  <mc:AlternateContent xmlns:mc="http://schemas.openxmlformats.org/markup-compatibility/2006" xmlns:p14="http://schemas.microsoft.com/office/powerpoint/2010/main">
    <mc:Choice Requires="p14">
      <p:transition spd="slow" p14:dur="2000" advTm="52568"/>
    </mc:Choice>
    <mc:Fallback xmlns="">
      <p:transition spd="slow" advTm="52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Quantis Suite</a:t>
            </a:r>
            <a:endParaRPr lang="en-US" dirty="0"/>
          </a:p>
        </p:txBody>
      </p:sp>
      <p:sp>
        <p:nvSpPr>
          <p:cNvPr id="13" name="Content Placeholder 12"/>
          <p:cNvSpPr>
            <a:spLocks noGrp="1"/>
          </p:cNvSpPr>
          <p:nvPr>
            <p:ph idx="1"/>
          </p:nvPr>
        </p:nvSpPr>
        <p:spPr>
          <a:xfrm>
            <a:off x="666974" y="1387737"/>
            <a:ext cx="8119218" cy="4653480"/>
          </a:xfrm>
        </p:spPr>
        <p:txBody>
          <a:bodyPr>
            <a:normAutofit fontScale="92500"/>
          </a:bodyPr>
          <a:lstStyle/>
          <a:p>
            <a:r>
              <a:rPr lang="en-US" dirty="0" smtClean="0"/>
              <a:t>Web-based application</a:t>
            </a:r>
          </a:p>
          <a:p>
            <a:r>
              <a:rPr lang="en-US" dirty="0" smtClean="0"/>
              <a:t>Integrates with </a:t>
            </a:r>
            <a:r>
              <a:rPr lang="en-US" dirty="0" err="1" smtClean="0"/>
              <a:t>ecoinvent</a:t>
            </a:r>
            <a:r>
              <a:rPr lang="en-US" dirty="0" smtClean="0"/>
              <a:t> 2.2 database</a:t>
            </a:r>
          </a:p>
          <a:p>
            <a:r>
              <a:rPr lang="en-US" dirty="0" smtClean="0"/>
              <a:t>Model by phases, drag and drop inputs and processes to the stages. Manually choose quantities.</a:t>
            </a:r>
          </a:p>
          <a:p>
            <a:r>
              <a:rPr lang="en-US" dirty="0" smtClean="0"/>
              <a:t>Free trial version available, must purchase full version</a:t>
            </a:r>
          </a:p>
          <a:p>
            <a:pPr lvl="1"/>
            <a:r>
              <a:rPr lang="en-US" dirty="0" smtClean="0"/>
              <a:t>Includes ~400 of the total 4000 processes in </a:t>
            </a:r>
            <a:r>
              <a:rPr lang="en-US" dirty="0" err="1" smtClean="0"/>
              <a:t>ecoinvent</a:t>
            </a:r>
            <a:endParaRPr lang="en-US" dirty="0" smtClean="0"/>
          </a:p>
          <a:p>
            <a:pPr lvl="1"/>
            <a:r>
              <a:rPr lang="en-US" dirty="0" smtClean="0"/>
              <a:t>Includes IMPACT 2002+ impact methodology for five impact categories</a:t>
            </a:r>
          </a:p>
          <a:p>
            <a:r>
              <a:rPr lang="en-US" dirty="0" smtClean="0"/>
              <a:t>Has partnered with SimaPro on some tools to expand distribution reach and resources</a:t>
            </a:r>
          </a:p>
          <a:p>
            <a:r>
              <a:rPr lang="en-US" dirty="0" smtClean="0"/>
              <a:t>A few versions of the software available</a:t>
            </a:r>
          </a:p>
          <a:p>
            <a:pPr lvl="1"/>
            <a:r>
              <a:rPr lang="en-US" b="1" dirty="0" smtClean="0"/>
              <a:t>Quantis Suite Product – LCAs according to ISO 14040 and carbon footprint</a:t>
            </a:r>
          </a:p>
          <a:p>
            <a:pPr lvl="1"/>
            <a:r>
              <a:rPr lang="en-US" dirty="0" smtClean="0"/>
              <a:t>Quantis Suite Corporate – Carbon footprint focused, other environmental aspect tools</a:t>
            </a:r>
          </a:p>
          <a:p>
            <a:pPr lvl="1"/>
            <a:r>
              <a:rPr lang="en-US" dirty="0" smtClean="0"/>
              <a:t>Quantis </a:t>
            </a:r>
            <a:r>
              <a:rPr lang="en-US" dirty="0" err="1" smtClean="0"/>
              <a:t>Impulsio</a:t>
            </a:r>
            <a:r>
              <a:rPr lang="en-US" dirty="0" smtClean="0"/>
              <a:t> – </a:t>
            </a:r>
            <a:r>
              <a:rPr lang="en-US" dirty="0" err="1" smtClean="0"/>
              <a:t>Ecodesign</a:t>
            </a:r>
            <a:r>
              <a:rPr lang="en-US" dirty="0" smtClean="0"/>
              <a:t> software</a:t>
            </a:r>
          </a:p>
          <a:p>
            <a:endParaRPr lang="en-US" dirty="0"/>
          </a:p>
          <a:p>
            <a:endParaRPr lang="en-US" dirty="0"/>
          </a:p>
        </p:txBody>
      </p:sp>
      <p:sp>
        <p:nvSpPr>
          <p:cNvPr id="6" name="Date Placeholder 5"/>
          <p:cNvSpPr>
            <a:spLocks noGrp="1"/>
          </p:cNvSpPr>
          <p:nvPr>
            <p:ph type="dt" sz="half" idx="10"/>
          </p:nvPr>
        </p:nvSpPr>
        <p:spPr/>
        <p:txBody>
          <a:bodyPr/>
          <a:lstStyle/>
          <a:p>
            <a:r>
              <a:rPr lang="en-US" dirty="0"/>
              <a:t>02/2015</a:t>
            </a:r>
          </a:p>
        </p:txBody>
      </p:sp>
      <p:sp>
        <p:nvSpPr>
          <p:cNvPr id="8" name="Footer Placeholder 7"/>
          <p:cNvSpPr>
            <a:spLocks noGrp="1"/>
          </p:cNvSpPr>
          <p:nvPr>
            <p:ph type="ftr" sz="quarter" idx="11"/>
          </p:nvPr>
        </p:nvSpPr>
        <p:spPr/>
        <p:txBody>
          <a:bodyPr/>
          <a:lstStyle/>
          <a:p>
            <a:r>
              <a:rPr lang="en-US" dirty="0" smtClean="0"/>
              <a:t>LCA Module </a:t>
            </a:r>
            <a:r>
              <a:rPr lang="en-US" dirty="0"/>
              <a:t>G1</a:t>
            </a:r>
          </a:p>
        </p:txBody>
      </p:sp>
      <p:sp>
        <p:nvSpPr>
          <p:cNvPr id="7" name="Slide Number Placeholder 6"/>
          <p:cNvSpPr>
            <a:spLocks noGrp="1"/>
          </p:cNvSpPr>
          <p:nvPr>
            <p:ph type="sldNum" sz="quarter" idx="12"/>
          </p:nvPr>
        </p:nvSpPr>
        <p:spPr/>
        <p:txBody>
          <a:bodyPr/>
          <a:lstStyle/>
          <a:p>
            <a:fld id="{0A514951-337F-4C55-96DD-3945EF272A02}" type="slidenum">
              <a:rPr lang="en-US" smtClean="0"/>
              <a:pPr/>
              <a:t>14</a:t>
            </a:fld>
            <a:endParaRPr lang="en-US"/>
          </a:p>
        </p:txBody>
      </p:sp>
      <p:pic>
        <p:nvPicPr>
          <p:cNvPr id="3" name="Picture 2"/>
          <p:cNvPicPr>
            <a:picLocks noChangeAspect="1"/>
          </p:cNvPicPr>
          <p:nvPr/>
        </p:nvPicPr>
        <p:blipFill>
          <a:blip r:embed="rId5"/>
          <a:stretch>
            <a:fillRect/>
          </a:stretch>
        </p:blipFill>
        <p:spPr>
          <a:xfrm>
            <a:off x="8846971" y="388724"/>
            <a:ext cx="2782956" cy="5652493"/>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91190865"/>
      </p:ext>
    </p:extLst>
  </p:cSld>
  <p:clrMapOvr>
    <a:masterClrMapping/>
  </p:clrMapOvr>
  <mc:AlternateContent xmlns:mc="http://schemas.openxmlformats.org/markup-compatibility/2006" xmlns:p14="http://schemas.microsoft.com/office/powerpoint/2010/main">
    <mc:Choice Requires="p14">
      <p:transition spd="slow" p14:dur="2000" advTm="66147"/>
    </mc:Choice>
    <mc:Fallback xmlns="">
      <p:transition spd="slow" advTm="66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43939"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Quantis Suite Input</a:t>
            </a:r>
            <a:endParaRPr lang="en-US" dirty="0"/>
          </a:p>
        </p:txBody>
      </p:sp>
      <p:sp>
        <p:nvSpPr>
          <p:cNvPr id="6" name="Date Placeholder 5"/>
          <p:cNvSpPr>
            <a:spLocks noGrp="1"/>
          </p:cNvSpPr>
          <p:nvPr>
            <p:ph type="dt" sz="half" idx="10"/>
          </p:nvPr>
        </p:nvSpPr>
        <p:spPr/>
        <p:txBody>
          <a:bodyPr/>
          <a:lstStyle/>
          <a:p>
            <a:r>
              <a:rPr lang="en-US" dirty="0"/>
              <a:t>02/2015</a:t>
            </a:r>
          </a:p>
        </p:txBody>
      </p:sp>
      <p:sp>
        <p:nvSpPr>
          <p:cNvPr id="8" name="Footer Placeholder 7"/>
          <p:cNvSpPr>
            <a:spLocks noGrp="1"/>
          </p:cNvSpPr>
          <p:nvPr>
            <p:ph type="ftr" sz="quarter" idx="11"/>
          </p:nvPr>
        </p:nvSpPr>
        <p:spPr/>
        <p:txBody>
          <a:bodyPr/>
          <a:lstStyle/>
          <a:p>
            <a:r>
              <a:rPr lang="en-US" dirty="0" smtClean="0"/>
              <a:t>LCA Module </a:t>
            </a:r>
            <a:r>
              <a:rPr lang="en-US" dirty="0"/>
              <a:t>G1</a:t>
            </a:r>
          </a:p>
        </p:txBody>
      </p:sp>
      <p:sp>
        <p:nvSpPr>
          <p:cNvPr id="7" name="Slide Number Placeholder 6"/>
          <p:cNvSpPr>
            <a:spLocks noGrp="1"/>
          </p:cNvSpPr>
          <p:nvPr>
            <p:ph type="sldNum" sz="quarter" idx="12"/>
          </p:nvPr>
        </p:nvSpPr>
        <p:spPr/>
        <p:txBody>
          <a:bodyPr/>
          <a:lstStyle/>
          <a:p>
            <a:fld id="{0A514951-337F-4C55-96DD-3945EF272A02}" type="slidenum">
              <a:rPr lang="en-US" smtClean="0"/>
              <a:pPr/>
              <a:t>15</a:t>
            </a:fld>
            <a:endParaRPr lang="en-US"/>
          </a:p>
        </p:txBody>
      </p:sp>
      <p:pic>
        <p:nvPicPr>
          <p:cNvPr id="5" name="Picture 4"/>
          <p:cNvPicPr>
            <a:picLocks noChangeAspect="1"/>
          </p:cNvPicPr>
          <p:nvPr/>
        </p:nvPicPr>
        <p:blipFill>
          <a:blip r:embed="rId5"/>
          <a:stretch>
            <a:fillRect/>
          </a:stretch>
        </p:blipFill>
        <p:spPr>
          <a:xfrm>
            <a:off x="1246285" y="1161827"/>
            <a:ext cx="9712686" cy="4914120"/>
          </a:xfrm>
          <a:prstGeom prst="rect">
            <a:avLst/>
          </a:prstGeom>
        </p:spPr>
      </p:pic>
      <p:sp>
        <p:nvSpPr>
          <p:cNvPr id="10" name="TextBox 9"/>
          <p:cNvSpPr txBox="1"/>
          <p:nvPr/>
        </p:nvSpPr>
        <p:spPr>
          <a:xfrm>
            <a:off x="5479384" y="6127749"/>
            <a:ext cx="6708166" cy="261610"/>
          </a:xfrm>
          <a:prstGeom prst="rect">
            <a:avLst/>
          </a:prstGeom>
          <a:noFill/>
        </p:spPr>
        <p:txBody>
          <a:bodyPr wrap="square" rtlCol="0">
            <a:spAutoFit/>
          </a:bodyPr>
          <a:lstStyle/>
          <a:p>
            <a:r>
              <a:rPr lang="en-US" sz="1100" dirty="0" smtClean="0"/>
              <a:t>Quantis (2013). “QS Product Free 1 intro tour” </a:t>
            </a:r>
            <a:r>
              <a:rPr lang="en-US" sz="1100" i="1" dirty="0" smtClean="0"/>
              <a:t>YouTube</a:t>
            </a:r>
            <a:r>
              <a:rPr lang="en-US" sz="1100" u="sng" dirty="0"/>
              <a:t>, https://www.youtube.com/watch?v=QRHaD91rxwA</a:t>
            </a:r>
            <a:endParaRPr lang="en-US" sz="1100" dirty="0"/>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3682127"/>
      </p:ext>
    </p:extLst>
  </p:cSld>
  <p:clrMapOvr>
    <a:masterClrMapping/>
  </p:clrMapOvr>
  <mc:AlternateContent xmlns:mc="http://schemas.openxmlformats.org/markup-compatibility/2006" xmlns:p14="http://schemas.microsoft.com/office/powerpoint/2010/main">
    <mc:Choice Requires="p14">
      <p:transition spd="slow" p14:dur="2000" advTm="43920"/>
    </mc:Choice>
    <mc:Fallback xmlns="">
      <p:transition spd="slow" advTm="43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Quantis Suite Output</a:t>
            </a:r>
            <a:endParaRPr lang="en-US" dirty="0"/>
          </a:p>
        </p:txBody>
      </p:sp>
      <p:sp>
        <p:nvSpPr>
          <p:cNvPr id="6" name="Date Placeholder 5"/>
          <p:cNvSpPr>
            <a:spLocks noGrp="1"/>
          </p:cNvSpPr>
          <p:nvPr>
            <p:ph type="dt" sz="half" idx="10"/>
          </p:nvPr>
        </p:nvSpPr>
        <p:spPr/>
        <p:txBody>
          <a:bodyPr/>
          <a:lstStyle/>
          <a:p>
            <a:r>
              <a:rPr lang="en-US" dirty="0"/>
              <a:t>02/2015</a:t>
            </a:r>
          </a:p>
        </p:txBody>
      </p:sp>
      <p:sp>
        <p:nvSpPr>
          <p:cNvPr id="8" name="Footer Placeholder 7"/>
          <p:cNvSpPr>
            <a:spLocks noGrp="1"/>
          </p:cNvSpPr>
          <p:nvPr>
            <p:ph type="ftr" sz="quarter" idx="11"/>
          </p:nvPr>
        </p:nvSpPr>
        <p:spPr/>
        <p:txBody>
          <a:bodyPr/>
          <a:lstStyle/>
          <a:p>
            <a:r>
              <a:rPr lang="en-US" dirty="0" smtClean="0"/>
              <a:t>LCA Module </a:t>
            </a:r>
            <a:r>
              <a:rPr lang="en-US" dirty="0"/>
              <a:t>G1</a:t>
            </a:r>
          </a:p>
        </p:txBody>
      </p:sp>
      <p:sp>
        <p:nvSpPr>
          <p:cNvPr id="7" name="Slide Number Placeholder 6"/>
          <p:cNvSpPr>
            <a:spLocks noGrp="1"/>
          </p:cNvSpPr>
          <p:nvPr>
            <p:ph type="sldNum" sz="quarter" idx="12"/>
          </p:nvPr>
        </p:nvSpPr>
        <p:spPr/>
        <p:txBody>
          <a:bodyPr/>
          <a:lstStyle/>
          <a:p>
            <a:fld id="{0A514951-337F-4C55-96DD-3945EF272A02}" type="slidenum">
              <a:rPr lang="en-US" smtClean="0"/>
              <a:pPr/>
              <a:t>16</a:t>
            </a:fld>
            <a:endParaRPr lang="en-US"/>
          </a:p>
        </p:txBody>
      </p:sp>
      <p:pic>
        <p:nvPicPr>
          <p:cNvPr id="3" name="Picture 2"/>
          <p:cNvPicPr>
            <a:picLocks noChangeAspect="1"/>
          </p:cNvPicPr>
          <p:nvPr/>
        </p:nvPicPr>
        <p:blipFill>
          <a:blip r:embed="rId5"/>
          <a:stretch>
            <a:fillRect/>
          </a:stretch>
        </p:blipFill>
        <p:spPr>
          <a:xfrm>
            <a:off x="529390" y="1029479"/>
            <a:ext cx="8329156" cy="4180195"/>
          </a:xfrm>
          <a:prstGeom prst="rect">
            <a:avLst/>
          </a:prstGeom>
        </p:spPr>
      </p:pic>
      <p:pic>
        <p:nvPicPr>
          <p:cNvPr id="4" name="Picture 3"/>
          <p:cNvPicPr>
            <a:picLocks noChangeAspect="1"/>
          </p:cNvPicPr>
          <p:nvPr/>
        </p:nvPicPr>
        <p:blipFill>
          <a:blip r:embed="rId6"/>
          <a:stretch>
            <a:fillRect/>
          </a:stretch>
        </p:blipFill>
        <p:spPr>
          <a:xfrm>
            <a:off x="4572000" y="5054825"/>
            <a:ext cx="7133777" cy="1066895"/>
          </a:xfrm>
          <a:prstGeom prst="rect">
            <a:avLst/>
          </a:prstGeom>
        </p:spPr>
      </p:pic>
      <p:sp>
        <p:nvSpPr>
          <p:cNvPr id="9" name="TextBox 8"/>
          <p:cNvSpPr txBox="1"/>
          <p:nvPr/>
        </p:nvSpPr>
        <p:spPr>
          <a:xfrm>
            <a:off x="5479384" y="6127749"/>
            <a:ext cx="6708166" cy="261610"/>
          </a:xfrm>
          <a:prstGeom prst="rect">
            <a:avLst/>
          </a:prstGeom>
          <a:noFill/>
        </p:spPr>
        <p:txBody>
          <a:bodyPr wrap="square" rtlCol="0">
            <a:spAutoFit/>
          </a:bodyPr>
          <a:lstStyle/>
          <a:p>
            <a:r>
              <a:rPr lang="en-US" sz="1100" dirty="0" smtClean="0"/>
              <a:t>Quantis (2013). “QS Product Free 1 intro tour” </a:t>
            </a:r>
            <a:r>
              <a:rPr lang="en-US" sz="1100" i="1" dirty="0" smtClean="0"/>
              <a:t>YouTube</a:t>
            </a:r>
            <a:r>
              <a:rPr lang="en-US" sz="1100" u="sng" dirty="0"/>
              <a:t>, https://www.youtube.com/watch?v=QRHaD91rxwA</a:t>
            </a:r>
            <a:endParaRPr lang="en-US" sz="1100" dirty="0"/>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26559000"/>
      </p:ext>
    </p:extLst>
  </p:cSld>
  <p:clrMapOvr>
    <a:masterClrMapping/>
  </p:clrMapOvr>
  <mc:AlternateContent xmlns:mc="http://schemas.openxmlformats.org/markup-compatibility/2006" xmlns:p14="http://schemas.microsoft.com/office/powerpoint/2010/main">
    <mc:Choice Requires="p14">
      <p:transition spd="slow" p14:dur="2000" advTm="38675"/>
    </mc:Choice>
    <mc:Fallback xmlns="">
      <p:transition spd="slow" advTm="38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5303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Umberto</a:t>
            </a:r>
            <a:endParaRPr lang="en-US" dirty="0"/>
          </a:p>
        </p:txBody>
      </p:sp>
      <p:sp>
        <p:nvSpPr>
          <p:cNvPr id="13" name="Content Placeholder 12"/>
          <p:cNvSpPr>
            <a:spLocks noGrp="1"/>
          </p:cNvSpPr>
          <p:nvPr>
            <p:ph idx="1"/>
          </p:nvPr>
        </p:nvSpPr>
        <p:spPr>
          <a:xfrm>
            <a:off x="666974" y="1387737"/>
            <a:ext cx="10915426" cy="4653480"/>
          </a:xfrm>
        </p:spPr>
        <p:txBody>
          <a:bodyPr>
            <a:normAutofit/>
          </a:bodyPr>
          <a:lstStyle/>
          <a:p>
            <a:r>
              <a:rPr lang="en-US" dirty="0" smtClean="0"/>
              <a:t>Produced by </a:t>
            </a:r>
            <a:r>
              <a:rPr lang="en-US" dirty="0" err="1" smtClean="0"/>
              <a:t>ifu</a:t>
            </a:r>
            <a:r>
              <a:rPr lang="en-US" dirty="0" smtClean="0"/>
              <a:t> Hamburg</a:t>
            </a:r>
          </a:p>
          <a:p>
            <a:r>
              <a:rPr lang="en-US" dirty="0" smtClean="0"/>
              <a:t>Integrate with </a:t>
            </a:r>
            <a:r>
              <a:rPr lang="en-US" dirty="0" err="1" smtClean="0"/>
              <a:t>ecoinvent</a:t>
            </a:r>
            <a:r>
              <a:rPr lang="en-US" dirty="0" smtClean="0"/>
              <a:t> 3 (included with software) and GaBi (separate purchase) databases </a:t>
            </a:r>
          </a:p>
          <a:p>
            <a:r>
              <a:rPr lang="en-US" dirty="0" smtClean="0"/>
              <a:t>Frequent online web demos</a:t>
            </a:r>
          </a:p>
          <a:p>
            <a:r>
              <a:rPr lang="en-US" dirty="0" smtClean="0"/>
              <a:t>Graphically oriented modelling approach featuring Sankey diagrams</a:t>
            </a:r>
          </a:p>
          <a:p>
            <a:r>
              <a:rPr lang="en-US" dirty="0" smtClean="0"/>
              <a:t>Interfaces with Microsoft Excel and other Office programs</a:t>
            </a:r>
          </a:p>
          <a:p>
            <a:r>
              <a:rPr lang="en-US" dirty="0" smtClean="0"/>
              <a:t>Multiple </a:t>
            </a:r>
            <a:r>
              <a:rPr lang="en-US" dirty="0"/>
              <a:t>versions depending on needs</a:t>
            </a:r>
          </a:p>
          <a:p>
            <a:pPr lvl="1"/>
            <a:r>
              <a:rPr lang="en-US" dirty="0"/>
              <a:t>NXT Efficiency: Costs, materials, and energy</a:t>
            </a:r>
          </a:p>
          <a:p>
            <a:pPr lvl="1"/>
            <a:r>
              <a:rPr lang="en-US" dirty="0"/>
              <a:t>NXT LCA: Life cycle assessment</a:t>
            </a:r>
          </a:p>
          <a:p>
            <a:pPr lvl="1"/>
            <a:r>
              <a:rPr lang="en-US" dirty="0"/>
              <a:t>NXT CO</a:t>
            </a:r>
            <a:r>
              <a:rPr lang="en-US" baseline="-25000" dirty="0"/>
              <a:t>2</a:t>
            </a:r>
            <a:r>
              <a:rPr lang="en-US" dirty="0"/>
              <a:t>: Carbon footprint only </a:t>
            </a:r>
          </a:p>
          <a:p>
            <a:pPr lvl="1"/>
            <a:r>
              <a:rPr lang="en-US" dirty="0"/>
              <a:t>NXT Universal: Combines environmental with cost and efficiency</a:t>
            </a:r>
          </a:p>
          <a:p>
            <a:endParaRPr lang="en-US" dirty="0" smtClean="0"/>
          </a:p>
          <a:p>
            <a:endParaRPr lang="en-US" dirty="0" smtClean="0"/>
          </a:p>
          <a:p>
            <a:endParaRPr lang="en-US" dirty="0"/>
          </a:p>
          <a:p>
            <a:endParaRPr lang="en-US" dirty="0"/>
          </a:p>
        </p:txBody>
      </p:sp>
      <p:sp>
        <p:nvSpPr>
          <p:cNvPr id="6" name="Date Placeholder 5"/>
          <p:cNvSpPr>
            <a:spLocks noGrp="1"/>
          </p:cNvSpPr>
          <p:nvPr>
            <p:ph type="dt" sz="half" idx="10"/>
          </p:nvPr>
        </p:nvSpPr>
        <p:spPr/>
        <p:txBody>
          <a:bodyPr/>
          <a:lstStyle/>
          <a:p>
            <a:r>
              <a:rPr lang="en-US" dirty="0"/>
              <a:t>02/2015</a:t>
            </a:r>
          </a:p>
        </p:txBody>
      </p:sp>
      <p:sp>
        <p:nvSpPr>
          <p:cNvPr id="8" name="Footer Placeholder 7"/>
          <p:cNvSpPr>
            <a:spLocks noGrp="1"/>
          </p:cNvSpPr>
          <p:nvPr>
            <p:ph type="ftr" sz="quarter" idx="11"/>
          </p:nvPr>
        </p:nvSpPr>
        <p:spPr/>
        <p:txBody>
          <a:bodyPr/>
          <a:lstStyle/>
          <a:p>
            <a:r>
              <a:rPr lang="en-US" dirty="0" smtClean="0"/>
              <a:t>LCA Module </a:t>
            </a:r>
            <a:r>
              <a:rPr lang="en-US" dirty="0"/>
              <a:t>G1</a:t>
            </a:r>
          </a:p>
        </p:txBody>
      </p:sp>
      <p:sp>
        <p:nvSpPr>
          <p:cNvPr id="7" name="Slide Number Placeholder 6"/>
          <p:cNvSpPr>
            <a:spLocks noGrp="1"/>
          </p:cNvSpPr>
          <p:nvPr>
            <p:ph type="sldNum" sz="quarter" idx="12"/>
          </p:nvPr>
        </p:nvSpPr>
        <p:spPr/>
        <p:txBody>
          <a:bodyPr/>
          <a:lstStyle/>
          <a:p>
            <a:fld id="{0A514951-337F-4C55-96DD-3945EF272A02}" type="slidenum">
              <a:rPr lang="en-US" smtClean="0"/>
              <a:pPr/>
              <a:t>17</a:t>
            </a:fld>
            <a:endParaRPr lang="en-US"/>
          </a:p>
        </p:txBody>
      </p:sp>
      <p:pic>
        <p:nvPicPr>
          <p:cNvPr id="2050" name="Picture 2" descr="http://www.ifu.com/logo-ifu-hamburg-gmbh-l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96963" y="604412"/>
            <a:ext cx="2885437" cy="11148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umberto.de/shot-umberto-2013-22-sh.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54166" y="2502566"/>
            <a:ext cx="3337734" cy="3337734"/>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32913833"/>
      </p:ext>
    </p:extLst>
  </p:cSld>
  <p:clrMapOvr>
    <a:masterClrMapping/>
  </p:clrMapOvr>
  <mc:AlternateContent xmlns:mc="http://schemas.openxmlformats.org/markup-compatibility/2006" xmlns:p14="http://schemas.microsoft.com/office/powerpoint/2010/main">
    <mc:Choice Requires="p14">
      <p:transition spd="slow" p14:dur="2000" advTm="54448"/>
    </mc:Choice>
    <mc:Fallback xmlns="">
      <p:transition spd="slow" advTm="54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92424"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489" y="275846"/>
            <a:ext cx="10058400" cy="1533904"/>
          </a:xfrm>
        </p:spPr>
        <p:txBody>
          <a:bodyPr>
            <a:normAutofit/>
          </a:bodyPr>
          <a:lstStyle/>
          <a:p>
            <a:r>
              <a:rPr lang="en-US" dirty="0" smtClean="0"/>
              <a:t>Umberto </a:t>
            </a:r>
            <a:br>
              <a:rPr lang="en-US" dirty="0" smtClean="0"/>
            </a:br>
            <a:r>
              <a:rPr lang="en-US" dirty="0" smtClean="0"/>
              <a:t>Input</a:t>
            </a:r>
            <a:endParaRPr lang="en-US" dirty="0"/>
          </a:p>
        </p:txBody>
      </p:sp>
      <p:sp>
        <p:nvSpPr>
          <p:cNvPr id="6" name="Date Placeholder 5"/>
          <p:cNvSpPr>
            <a:spLocks noGrp="1"/>
          </p:cNvSpPr>
          <p:nvPr>
            <p:ph type="dt" sz="half" idx="10"/>
          </p:nvPr>
        </p:nvSpPr>
        <p:spPr/>
        <p:txBody>
          <a:bodyPr/>
          <a:lstStyle/>
          <a:p>
            <a:r>
              <a:rPr lang="en-US" dirty="0"/>
              <a:t>02/2015</a:t>
            </a:r>
          </a:p>
        </p:txBody>
      </p:sp>
      <p:sp>
        <p:nvSpPr>
          <p:cNvPr id="8" name="Footer Placeholder 7"/>
          <p:cNvSpPr>
            <a:spLocks noGrp="1"/>
          </p:cNvSpPr>
          <p:nvPr>
            <p:ph type="ftr" sz="quarter" idx="11"/>
          </p:nvPr>
        </p:nvSpPr>
        <p:spPr/>
        <p:txBody>
          <a:bodyPr/>
          <a:lstStyle/>
          <a:p>
            <a:r>
              <a:rPr lang="en-US" dirty="0" smtClean="0"/>
              <a:t>LCA </a:t>
            </a:r>
            <a:r>
              <a:rPr lang="en-US" dirty="0"/>
              <a:t>Module G1</a:t>
            </a:r>
          </a:p>
        </p:txBody>
      </p:sp>
      <p:sp>
        <p:nvSpPr>
          <p:cNvPr id="7" name="Slide Number Placeholder 6"/>
          <p:cNvSpPr>
            <a:spLocks noGrp="1"/>
          </p:cNvSpPr>
          <p:nvPr>
            <p:ph type="sldNum" sz="quarter" idx="12"/>
          </p:nvPr>
        </p:nvSpPr>
        <p:spPr/>
        <p:txBody>
          <a:bodyPr/>
          <a:lstStyle/>
          <a:p>
            <a:fld id="{0A514951-337F-4C55-96DD-3945EF272A02}" type="slidenum">
              <a:rPr lang="en-US" smtClean="0"/>
              <a:pPr/>
              <a:t>18</a:t>
            </a:fld>
            <a:endParaRPr lang="en-US"/>
          </a:p>
        </p:txBody>
      </p:sp>
      <p:pic>
        <p:nvPicPr>
          <p:cNvPr id="1026" name="Picture 2" descr="http://www.umberto.de/typo3temp/pics/ba89286ff8.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6915" y="484601"/>
            <a:ext cx="7467896" cy="5554249"/>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98012388"/>
      </p:ext>
    </p:extLst>
  </p:cSld>
  <p:clrMapOvr>
    <a:masterClrMapping/>
  </p:clrMapOvr>
  <mc:AlternateContent xmlns:mc="http://schemas.openxmlformats.org/markup-compatibility/2006" xmlns:p14="http://schemas.microsoft.com/office/powerpoint/2010/main">
    <mc:Choice Requires="p14">
      <p:transition spd="slow" p14:dur="2000" advTm="28103"/>
    </mc:Choice>
    <mc:Fallback xmlns="">
      <p:transition spd="slow" advTm="28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489" y="275846"/>
            <a:ext cx="10058400" cy="1533904"/>
          </a:xfrm>
        </p:spPr>
        <p:txBody>
          <a:bodyPr>
            <a:normAutofit/>
          </a:bodyPr>
          <a:lstStyle/>
          <a:p>
            <a:r>
              <a:rPr lang="en-US" dirty="0" smtClean="0"/>
              <a:t>Umberto </a:t>
            </a:r>
            <a:br>
              <a:rPr lang="en-US" dirty="0" smtClean="0"/>
            </a:br>
            <a:r>
              <a:rPr lang="en-US" dirty="0" smtClean="0"/>
              <a:t>Output</a:t>
            </a:r>
            <a:endParaRPr lang="en-US" dirty="0"/>
          </a:p>
        </p:txBody>
      </p:sp>
      <p:sp>
        <p:nvSpPr>
          <p:cNvPr id="6" name="Date Placeholder 5"/>
          <p:cNvSpPr>
            <a:spLocks noGrp="1"/>
          </p:cNvSpPr>
          <p:nvPr>
            <p:ph type="dt" sz="half" idx="10"/>
          </p:nvPr>
        </p:nvSpPr>
        <p:spPr/>
        <p:txBody>
          <a:bodyPr/>
          <a:lstStyle/>
          <a:p>
            <a:r>
              <a:rPr lang="en-US" dirty="0"/>
              <a:t>02/2015</a:t>
            </a:r>
          </a:p>
        </p:txBody>
      </p:sp>
      <p:sp>
        <p:nvSpPr>
          <p:cNvPr id="8" name="Footer Placeholder 7"/>
          <p:cNvSpPr>
            <a:spLocks noGrp="1"/>
          </p:cNvSpPr>
          <p:nvPr>
            <p:ph type="ftr" sz="quarter" idx="11"/>
          </p:nvPr>
        </p:nvSpPr>
        <p:spPr/>
        <p:txBody>
          <a:bodyPr/>
          <a:lstStyle/>
          <a:p>
            <a:r>
              <a:rPr lang="en-US" dirty="0" smtClean="0"/>
              <a:t>LCA Module </a:t>
            </a:r>
            <a:r>
              <a:rPr lang="en-US" dirty="0"/>
              <a:t>G1</a:t>
            </a:r>
          </a:p>
        </p:txBody>
      </p:sp>
      <p:sp>
        <p:nvSpPr>
          <p:cNvPr id="7" name="Slide Number Placeholder 6"/>
          <p:cNvSpPr>
            <a:spLocks noGrp="1"/>
          </p:cNvSpPr>
          <p:nvPr>
            <p:ph type="sldNum" sz="quarter" idx="12"/>
          </p:nvPr>
        </p:nvSpPr>
        <p:spPr/>
        <p:txBody>
          <a:bodyPr/>
          <a:lstStyle/>
          <a:p>
            <a:fld id="{0A514951-337F-4C55-96DD-3945EF272A02}" type="slidenum">
              <a:rPr lang="en-US" smtClean="0"/>
              <a:pPr/>
              <a:t>19</a:t>
            </a:fld>
            <a:endParaRPr lang="en-US"/>
          </a:p>
        </p:txBody>
      </p:sp>
      <p:pic>
        <p:nvPicPr>
          <p:cNvPr id="4" name="Picture 3"/>
          <p:cNvPicPr>
            <a:picLocks noChangeAspect="1"/>
          </p:cNvPicPr>
          <p:nvPr/>
        </p:nvPicPr>
        <p:blipFill>
          <a:blip r:embed="rId5"/>
          <a:stretch>
            <a:fillRect/>
          </a:stretch>
        </p:blipFill>
        <p:spPr>
          <a:xfrm>
            <a:off x="2609850" y="1200018"/>
            <a:ext cx="9081632" cy="4809877"/>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27445178"/>
      </p:ext>
    </p:extLst>
  </p:cSld>
  <p:clrMapOvr>
    <a:masterClrMapping/>
  </p:clrMapOvr>
  <mc:AlternateContent xmlns:mc="http://schemas.openxmlformats.org/markup-compatibility/2006" xmlns:p14="http://schemas.microsoft.com/office/powerpoint/2010/main">
    <mc:Choice Requires="p14">
      <p:transition spd="slow" p14:dur="2000" advTm="30694"/>
    </mc:Choice>
    <mc:Fallback xmlns="">
      <p:transition spd="slow" advTm="30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LCA Module Series Groups</a:t>
            </a:r>
            <a:endParaRPr lang="en-US" dirty="0"/>
          </a:p>
        </p:txBody>
      </p:sp>
      <p:sp>
        <p:nvSpPr>
          <p:cNvPr id="3" name="Content Placeholder 2"/>
          <p:cNvSpPr>
            <a:spLocks noGrp="1"/>
          </p:cNvSpPr>
          <p:nvPr>
            <p:ph idx="1"/>
          </p:nvPr>
        </p:nvSpPr>
        <p:spPr>
          <a:xfrm>
            <a:off x="637761" y="1476086"/>
            <a:ext cx="10916478" cy="4683414"/>
          </a:xfrm>
        </p:spPr>
        <p:txBody>
          <a:bodyPr>
            <a:normAutofit/>
          </a:bodyPr>
          <a:lstStyle/>
          <a:p>
            <a:pPr marL="0" indent="0">
              <a:buNone/>
            </a:pPr>
            <a:r>
              <a:rPr lang="en-US" dirty="0" smtClean="0"/>
              <a:t>Group </a:t>
            </a:r>
            <a:r>
              <a:rPr lang="en-US" dirty="0"/>
              <a:t>A</a:t>
            </a:r>
            <a:r>
              <a:rPr lang="en-US" dirty="0" smtClean="0"/>
              <a:t>: ISO Compliant LCA Overview Modules</a:t>
            </a:r>
          </a:p>
          <a:p>
            <a:pPr marL="0" indent="0">
              <a:spcAft>
                <a:spcPts val="1200"/>
              </a:spcAft>
              <a:buNone/>
            </a:pPr>
            <a:r>
              <a:rPr lang="en-US" dirty="0"/>
              <a:t>Group </a:t>
            </a:r>
            <a:r>
              <a:rPr lang="en-US" dirty="0">
                <a:latin typeface="Calibri" panose="020F0502020204030204" pitchFamily="34" charset="0"/>
              </a:rPr>
              <a:t>α</a:t>
            </a:r>
            <a:r>
              <a:rPr lang="en-US" dirty="0" smtClean="0"/>
              <a:t>: </a:t>
            </a:r>
            <a:r>
              <a:rPr lang="en-US" dirty="0"/>
              <a:t>ISO Compliant LCA </a:t>
            </a:r>
            <a:r>
              <a:rPr lang="en-US" dirty="0" smtClean="0"/>
              <a:t>Detailed Modules</a:t>
            </a:r>
            <a:endParaRPr lang="en-US" dirty="0"/>
          </a:p>
          <a:p>
            <a:pPr marL="0" indent="0">
              <a:buNone/>
            </a:pPr>
            <a:r>
              <a:rPr lang="en-US" dirty="0"/>
              <a:t>Group B</a:t>
            </a:r>
            <a:r>
              <a:rPr lang="en-US" dirty="0" smtClean="0"/>
              <a:t>: Environmental Impact Categories </a:t>
            </a:r>
            <a:r>
              <a:rPr lang="en-US" dirty="0"/>
              <a:t>Overview Modules</a:t>
            </a:r>
          </a:p>
          <a:p>
            <a:pPr marL="0" indent="0">
              <a:spcAft>
                <a:spcPts val="1200"/>
              </a:spcAft>
              <a:buNone/>
            </a:pPr>
            <a:r>
              <a:rPr lang="en-US" dirty="0"/>
              <a:t>Group </a:t>
            </a:r>
            <a:r>
              <a:rPr lang="en-US" dirty="0">
                <a:latin typeface="Calibri" panose="020F0502020204030204" pitchFamily="34" charset="0"/>
              </a:rPr>
              <a:t>β</a:t>
            </a:r>
            <a:r>
              <a:rPr lang="en-US" dirty="0" smtClean="0"/>
              <a:t>: Environmental Impact Categories Detailed Modules</a:t>
            </a:r>
            <a:endParaRPr lang="en-US" dirty="0"/>
          </a:p>
          <a:p>
            <a:pPr marL="0" indent="0">
              <a:buNone/>
            </a:pPr>
            <a:r>
              <a:rPr lang="en-US" dirty="0" smtClean="0"/>
              <a:t>Group </a:t>
            </a:r>
            <a:r>
              <a:rPr lang="en-US" dirty="0"/>
              <a:t>G</a:t>
            </a:r>
            <a:r>
              <a:rPr lang="en-US" dirty="0" smtClean="0"/>
              <a:t>: General LCA Tools </a:t>
            </a:r>
            <a:r>
              <a:rPr lang="en-US" dirty="0"/>
              <a:t>Overview Modules</a:t>
            </a:r>
          </a:p>
          <a:p>
            <a:pPr marL="0" indent="0">
              <a:spcAft>
                <a:spcPts val="1200"/>
              </a:spcAft>
              <a:buNone/>
            </a:pPr>
            <a:r>
              <a:rPr lang="en-US" dirty="0"/>
              <a:t>Group </a:t>
            </a:r>
            <a:r>
              <a:rPr lang="en-US" dirty="0">
                <a:latin typeface="Calibri" panose="020F0502020204030204" pitchFamily="34" charset="0"/>
              </a:rPr>
              <a:t>γ</a:t>
            </a:r>
            <a:r>
              <a:rPr lang="en-US" dirty="0" smtClean="0"/>
              <a:t>: General LCA Tools </a:t>
            </a:r>
            <a:r>
              <a:rPr lang="en-US" dirty="0"/>
              <a:t>Detailed </a:t>
            </a:r>
            <a:r>
              <a:rPr lang="en-US" dirty="0" smtClean="0"/>
              <a:t>Modules</a:t>
            </a:r>
          </a:p>
          <a:p>
            <a:pPr marL="0" indent="0">
              <a:buNone/>
            </a:pPr>
            <a:r>
              <a:rPr lang="en-US" dirty="0"/>
              <a:t>Group T</a:t>
            </a:r>
            <a:r>
              <a:rPr lang="en-US" dirty="0" smtClean="0"/>
              <a:t>: Transportation-Related LCA Overview </a:t>
            </a:r>
            <a:r>
              <a:rPr lang="en-US" dirty="0"/>
              <a:t>Modules</a:t>
            </a:r>
          </a:p>
          <a:p>
            <a:pPr marL="0" indent="0">
              <a:buNone/>
            </a:pPr>
            <a:r>
              <a:rPr lang="en-US" dirty="0"/>
              <a:t>Group </a:t>
            </a:r>
            <a:r>
              <a:rPr lang="en-US" dirty="0">
                <a:latin typeface="Calibri" panose="020F0502020204030204" pitchFamily="34" charset="0"/>
              </a:rPr>
              <a:t>τ</a:t>
            </a:r>
            <a:r>
              <a:rPr lang="en-US" dirty="0" smtClean="0"/>
              <a:t>: </a:t>
            </a:r>
            <a:r>
              <a:rPr lang="en-US" dirty="0"/>
              <a:t>Transportation-Related LCA </a:t>
            </a:r>
            <a:r>
              <a:rPr lang="en-US" dirty="0" smtClean="0"/>
              <a:t>Detailed Modules</a:t>
            </a:r>
            <a:endParaRPr lang="en-US" dirty="0"/>
          </a:p>
          <a:p>
            <a:pPr marL="0" indent="0">
              <a:buNone/>
            </a:pPr>
            <a:endParaRPr lang="en-US" dirty="0"/>
          </a:p>
          <a:p>
            <a:pPr marL="0" indent="0">
              <a:buNone/>
            </a:pPr>
            <a:endParaRPr lang="en-US" dirty="0"/>
          </a:p>
        </p:txBody>
      </p:sp>
      <p:sp>
        <p:nvSpPr>
          <p:cNvPr id="6" name="Date Placeholder 5"/>
          <p:cNvSpPr>
            <a:spLocks noGrp="1"/>
          </p:cNvSpPr>
          <p:nvPr>
            <p:ph type="dt" sz="half" idx="10"/>
          </p:nvPr>
        </p:nvSpPr>
        <p:spPr/>
        <p:txBody>
          <a:bodyPr/>
          <a:lstStyle/>
          <a:p>
            <a:r>
              <a:rPr lang="en-US" dirty="0"/>
              <a:t>02/2015</a:t>
            </a:r>
          </a:p>
        </p:txBody>
      </p:sp>
      <p:sp>
        <p:nvSpPr>
          <p:cNvPr id="8" name="Footer Placeholder 7"/>
          <p:cNvSpPr>
            <a:spLocks noGrp="1"/>
          </p:cNvSpPr>
          <p:nvPr>
            <p:ph type="ftr" sz="quarter" idx="11"/>
          </p:nvPr>
        </p:nvSpPr>
        <p:spPr/>
        <p:txBody>
          <a:bodyPr/>
          <a:lstStyle/>
          <a:p>
            <a:r>
              <a:rPr lang="en-US" dirty="0" smtClean="0"/>
              <a:t>LCA Module G1</a:t>
            </a:r>
            <a:endParaRPr lang="en-US" dirty="0"/>
          </a:p>
        </p:txBody>
      </p:sp>
      <p:sp>
        <p:nvSpPr>
          <p:cNvPr id="7" name="Slide Number Placeholder 6"/>
          <p:cNvSpPr>
            <a:spLocks noGrp="1"/>
          </p:cNvSpPr>
          <p:nvPr>
            <p:ph type="sldNum" sz="quarter" idx="12"/>
          </p:nvPr>
        </p:nvSpPr>
        <p:spPr/>
        <p:txBody>
          <a:bodyPr/>
          <a:lstStyle/>
          <a:p>
            <a:fld id="{0A514951-337F-4C55-96DD-3945EF272A02}" type="slidenum">
              <a:rPr lang="en-US" smtClean="0"/>
              <a:t>2</a:t>
            </a:fld>
            <a:endParaRPr lang="en-US"/>
          </a:p>
        </p:txBody>
      </p:sp>
      <p:pic>
        <p:nvPicPr>
          <p:cNvPr id="5" name="Audio 4">
            <a:hlinkClick r:id="" action="ppaction://media"/>
          </p:cNvPr>
          <p:cNvPicPr>
            <a:picLocks noChangeAspect="1"/>
          </p:cNvPicPr>
          <p:nvPr>
            <a:audioFile r:link="rId1"/>
            <p:extLst>
              <p:ext uri="{DAA4B4D4-6D71-4841-9C94-3DE7FCFB9230}">
                <p14:media xmlns:p14="http://schemas.microsoft.com/office/powerpoint/2010/main" r:embed="rId2">
                  <p14:trim st="1083"/>
                </p14:media>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94944528"/>
      </p:ext>
    </p:extLst>
  </p:cSld>
  <p:clrMapOvr>
    <a:masterClrMapping/>
  </p:clrMapOvr>
  <mc:AlternateContent xmlns:mc="http://schemas.openxmlformats.org/markup-compatibility/2006" xmlns:p14="http://schemas.microsoft.com/office/powerpoint/2010/main">
    <mc:Choice Requires="p14">
      <p:transition spd="slow" p14:dur="2000" advTm="23000"/>
    </mc:Choice>
    <mc:Fallback xmlns="">
      <p:transition spd="slow" advTm="2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489" y="275846"/>
            <a:ext cx="3146911" cy="885981"/>
          </a:xfrm>
        </p:spPr>
        <p:txBody>
          <a:bodyPr/>
          <a:lstStyle/>
          <a:p>
            <a:r>
              <a:rPr lang="en-US" dirty="0" smtClean="0"/>
              <a:t>Conclusion</a:t>
            </a:r>
            <a:endParaRPr lang="en-US" dirty="0"/>
          </a:p>
        </p:txBody>
      </p:sp>
      <p:sp>
        <p:nvSpPr>
          <p:cNvPr id="13" name="Content Placeholder 12"/>
          <p:cNvSpPr>
            <a:spLocks noGrp="1"/>
          </p:cNvSpPr>
          <p:nvPr>
            <p:ph idx="1"/>
          </p:nvPr>
        </p:nvSpPr>
        <p:spPr>
          <a:xfrm>
            <a:off x="666974" y="1387737"/>
            <a:ext cx="10915426" cy="4653480"/>
          </a:xfrm>
        </p:spPr>
        <p:txBody>
          <a:bodyPr>
            <a:normAutofit/>
          </a:bodyPr>
          <a:lstStyle/>
          <a:p>
            <a:r>
              <a:rPr lang="en-US" dirty="0" smtClean="0"/>
              <a:t>Most of these software options have similar features</a:t>
            </a:r>
          </a:p>
          <a:p>
            <a:r>
              <a:rPr lang="en-US" dirty="0" smtClean="0"/>
              <a:t>Most have the ability to use data from multiple databases including </a:t>
            </a:r>
            <a:r>
              <a:rPr lang="en-US" dirty="0" err="1" smtClean="0"/>
              <a:t>ecoinvent</a:t>
            </a:r>
            <a:r>
              <a:rPr lang="en-US" dirty="0" smtClean="0"/>
              <a:t> and GaBi databases</a:t>
            </a:r>
          </a:p>
          <a:p>
            <a:r>
              <a:rPr lang="en-US" dirty="0" smtClean="0"/>
              <a:t>Main differences seem to be in the user interfaces</a:t>
            </a:r>
          </a:p>
          <a:p>
            <a:pPr lvl="1"/>
            <a:r>
              <a:rPr lang="en-US" dirty="0" smtClean="0"/>
              <a:t>Free trial versions are available for each to get a feel for their input and output style</a:t>
            </a:r>
          </a:p>
          <a:p>
            <a:r>
              <a:rPr lang="en-US" dirty="0" smtClean="0"/>
              <a:t>There are a few differences in specific extra features such as ability to generate reports within the software, be used remotely, export to other programs, and have add-ons for specific goals</a:t>
            </a:r>
          </a:p>
          <a:p>
            <a:r>
              <a:rPr lang="en-US" dirty="0" smtClean="0"/>
              <a:t>Cost of each software may vary and most require requesting a quote to see pricing structure</a:t>
            </a:r>
          </a:p>
          <a:p>
            <a:pPr marL="0" indent="0">
              <a:buNone/>
            </a:pPr>
            <a:endParaRPr lang="en-US" dirty="0" smtClean="0"/>
          </a:p>
          <a:p>
            <a:endParaRPr lang="en-US" dirty="0" smtClean="0"/>
          </a:p>
          <a:p>
            <a:endParaRPr lang="en-US" dirty="0"/>
          </a:p>
          <a:p>
            <a:endParaRPr lang="en-US" dirty="0"/>
          </a:p>
        </p:txBody>
      </p:sp>
      <p:sp>
        <p:nvSpPr>
          <p:cNvPr id="6" name="Date Placeholder 5"/>
          <p:cNvSpPr>
            <a:spLocks noGrp="1"/>
          </p:cNvSpPr>
          <p:nvPr>
            <p:ph type="dt" sz="half" idx="10"/>
          </p:nvPr>
        </p:nvSpPr>
        <p:spPr/>
        <p:txBody>
          <a:bodyPr/>
          <a:lstStyle/>
          <a:p>
            <a:r>
              <a:rPr lang="en-US" dirty="0"/>
              <a:t>02/2015</a:t>
            </a:r>
          </a:p>
        </p:txBody>
      </p:sp>
      <p:sp>
        <p:nvSpPr>
          <p:cNvPr id="8" name="Footer Placeholder 7"/>
          <p:cNvSpPr>
            <a:spLocks noGrp="1"/>
          </p:cNvSpPr>
          <p:nvPr>
            <p:ph type="ftr" sz="quarter" idx="11"/>
          </p:nvPr>
        </p:nvSpPr>
        <p:spPr/>
        <p:txBody>
          <a:bodyPr/>
          <a:lstStyle/>
          <a:p>
            <a:r>
              <a:rPr lang="en-US" dirty="0" smtClean="0"/>
              <a:t>LCA Module </a:t>
            </a:r>
            <a:r>
              <a:rPr lang="en-US" dirty="0"/>
              <a:t>G1</a:t>
            </a:r>
          </a:p>
        </p:txBody>
      </p:sp>
      <p:sp>
        <p:nvSpPr>
          <p:cNvPr id="7" name="Slide Number Placeholder 6"/>
          <p:cNvSpPr>
            <a:spLocks noGrp="1"/>
          </p:cNvSpPr>
          <p:nvPr>
            <p:ph type="sldNum" sz="quarter" idx="12"/>
          </p:nvPr>
        </p:nvSpPr>
        <p:spPr/>
        <p:txBody>
          <a:bodyPr/>
          <a:lstStyle/>
          <a:p>
            <a:fld id="{0A514951-337F-4C55-96DD-3945EF272A02}" type="slidenum">
              <a:rPr lang="en-US" smtClean="0"/>
              <a:pPr/>
              <a:t>20</a:t>
            </a:fld>
            <a:endParaRPr lang="en-US"/>
          </a:p>
        </p:txBody>
      </p:sp>
      <p:sp>
        <p:nvSpPr>
          <p:cNvPr id="3" name="TextBox 2"/>
          <p:cNvSpPr txBox="1"/>
          <p:nvPr/>
        </p:nvSpPr>
        <p:spPr>
          <a:xfrm>
            <a:off x="838966" y="4673600"/>
            <a:ext cx="10517241" cy="1169551"/>
          </a:xfrm>
          <a:prstGeom prst="rect">
            <a:avLst/>
          </a:prstGeom>
          <a:noFill/>
        </p:spPr>
        <p:txBody>
          <a:bodyPr wrap="square" rtlCol="0">
            <a:spAutoFit/>
          </a:bodyPr>
          <a:lstStyle/>
          <a:p>
            <a:pPr algn="ctr"/>
            <a:r>
              <a:rPr lang="en-US" sz="2600" u="sng" dirty="0" smtClean="0"/>
              <a:t>Bottom Line: </a:t>
            </a:r>
          </a:p>
          <a:p>
            <a:pPr algn="ctr"/>
            <a:r>
              <a:rPr lang="en-US" sz="2200" dirty="0" smtClean="0"/>
              <a:t>Each one accomplishes the main functionality of simplifying the process of a life cycle assessment, but may differ slightly in specialized capabilities and style of use</a:t>
            </a:r>
            <a:endParaRPr lang="en-US" sz="2200" dirty="0"/>
          </a:p>
        </p:txBody>
      </p:sp>
      <p:sp>
        <p:nvSpPr>
          <p:cNvPr id="12" name="Rectangle 11"/>
          <p:cNvSpPr/>
          <p:nvPr/>
        </p:nvSpPr>
        <p:spPr>
          <a:xfrm>
            <a:off x="6458176" y="534170"/>
            <a:ext cx="5644913" cy="369332"/>
          </a:xfrm>
          <a:prstGeom prst="rect">
            <a:avLst/>
          </a:prstGeom>
        </p:spPr>
        <p:txBody>
          <a:bodyPr wrap="square">
            <a:spAutoFit/>
          </a:bodyPr>
          <a:lstStyle/>
          <a:p>
            <a:r>
              <a:rPr lang="en-US" dirty="0" smtClean="0"/>
              <a:t>Free Trial Links   </a:t>
            </a:r>
            <a:r>
              <a:rPr lang="en-US" dirty="0" smtClean="0">
                <a:hlinkClick r:id="rId5"/>
              </a:rPr>
              <a:t>GaBi</a:t>
            </a:r>
            <a:r>
              <a:rPr lang="en-US" dirty="0" smtClean="0"/>
              <a:t>   </a:t>
            </a:r>
            <a:r>
              <a:rPr lang="en-US" dirty="0" smtClean="0">
                <a:hlinkClick r:id="rId6"/>
              </a:rPr>
              <a:t>SimaPro</a:t>
            </a:r>
            <a:r>
              <a:rPr lang="en-US" dirty="0" smtClean="0"/>
              <a:t>  </a:t>
            </a:r>
            <a:r>
              <a:rPr lang="en-US" dirty="0" smtClean="0">
                <a:hlinkClick r:id="rId7"/>
              </a:rPr>
              <a:t>Quantis</a:t>
            </a:r>
            <a:r>
              <a:rPr lang="en-US" dirty="0" smtClean="0"/>
              <a:t>   </a:t>
            </a:r>
            <a:r>
              <a:rPr lang="en-US" dirty="0" smtClean="0">
                <a:hlinkClick r:id="rId8"/>
              </a:rPr>
              <a:t>Umberto</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54958423"/>
      </p:ext>
    </p:extLst>
  </p:cSld>
  <p:clrMapOvr>
    <a:masterClrMapping/>
  </p:clrMapOvr>
  <mc:AlternateContent xmlns:mc="http://schemas.openxmlformats.org/markup-compatibility/2006" xmlns:p14="http://schemas.microsoft.com/office/powerpoint/2010/main">
    <mc:Choice Requires="p14">
      <p:transition spd="slow" p14:dur="2000" advTm="82490"/>
    </mc:Choice>
    <mc:Fallback xmlns="">
      <p:transition spd="slow" advTm="82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43939"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 for completing Module </a:t>
            </a:r>
            <a:r>
              <a:rPr lang="en-US" dirty="0" smtClean="0">
                <a:latin typeface="Calibri" panose="020F0502020204030204" pitchFamily="34" charset="0"/>
              </a:rPr>
              <a:t>G</a:t>
            </a:r>
            <a:r>
              <a:rPr lang="en-US" dirty="0"/>
              <a:t>1</a:t>
            </a:r>
            <a:r>
              <a:rPr lang="en-US" dirty="0" smtClean="0"/>
              <a:t>!</a:t>
            </a:r>
            <a:endParaRPr lang="en-US" dirty="0"/>
          </a:p>
        </p:txBody>
      </p:sp>
      <p:sp>
        <p:nvSpPr>
          <p:cNvPr id="5" name="Content Placeholder 2"/>
          <p:cNvSpPr txBox="1">
            <a:spLocks/>
          </p:cNvSpPr>
          <p:nvPr/>
        </p:nvSpPr>
        <p:spPr>
          <a:xfrm>
            <a:off x="688489" y="1412586"/>
            <a:ext cx="10916478" cy="4683414"/>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smtClean="0"/>
              <a:t>Group A: ISO Compliant LCA Overview Modules</a:t>
            </a:r>
          </a:p>
          <a:p>
            <a:pPr marL="0" indent="0">
              <a:spcAft>
                <a:spcPts val="1200"/>
              </a:spcAft>
              <a:buFont typeface="Calibri" panose="020F0502020204030204" pitchFamily="34" charset="0"/>
              <a:buNone/>
            </a:pPr>
            <a:r>
              <a:rPr lang="en-US" smtClean="0"/>
              <a:t>Group </a:t>
            </a:r>
            <a:r>
              <a:rPr lang="en-US" smtClean="0">
                <a:latin typeface="Calibri" panose="020F0502020204030204" pitchFamily="34" charset="0"/>
              </a:rPr>
              <a:t>α</a:t>
            </a:r>
            <a:r>
              <a:rPr lang="en-US" smtClean="0"/>
              <a:t>: ISO Compliant LCA Detailed Modules</a:t>
            </a:r>
          </a:p>
          <a:p>
            <a:pPr marL="0" indent="0">
              <a:buFont typeface="Calibri" panose="020F0502020204030204" pitchFamily="34" charset="0"/>
              <a:buNone/>
            </a:pPr>
            <a:r>
              <a:rPr lang="en-US" smtClean="0"/>
              <a:t>Group B: Environmental Impact Categories Overview Modules</a:t>
            </a:r>
          </a:p>
          <a:p>
            <a:pPr marL="0" indent="0">
              <a:spcAft>
                <a:spcPts val="1200"/>
              </a:spcAft>
              <a:buFont typeface="Calibri" panose="020F0502020204030204" pitchFamily="34" charset="0"/>
              <a:buNone/>
            </a:pPr>
            <a:r>
              <a:rPr lang="en-US" smtClean="0"/>
              <a:t>Group </a:t>
            </a:r>
            <a:r>
              <a:rPr lang="en-US" smtClean="0">
                <a:latin typeface="Calibri" panose="020F0502020204030204" pitchFamily="34" charset="0"/>
              </a:rPr>
              <a:t>β</a:t>
            </a:r>
            <a:r>
              <a:rPr lang="en-US" smtClean="0"/>
              <a:t>: Environmental Impact Categories Detailed Modules</a:t>
            </a:r>
          </a:p>
          <a:p>
            <a:pPr marL="0" indent="0">
              <a:buFont typeface="Calibri" panose="020F0502020204030204" pitchFamily="34" charset="0"/>
              <a:buNone/>
            </a:pPr>
            <a:r>
              <a:rPr lang="en-US" smtClean="0"/>
              <a:t>Group G: General LCA Tools Overview Modules</a:t>
            </a:r>
          </a:p>
          <a:p>
            <a:pPr marL="0" indent="0">
              <a:spcAft>
                <a:spcPts val="1200"/>
              </a:spcAft>
              <a:buFont typeface="Calibri" panose="020F0502020204030204" pitchFamily="34" charset="0"/>
              <a:buNone/>
            </a:pPr>
            <a:r>
              <a:rPr lang="en-US" smtClean="0"/>
              <a:t>Group </a:t>
            </a:r>
            <a:r>
              <a:rPr lang="en-US" smtClean="0">
                <a:latin typeface="Calibri" panose="020F0502020204030204" pitchFamily="34" charset="0"/>
              </a:rPr>
              <a:t>γ</a:t>
            </a:r>
            <a:r>
              <a:rPr lang="en-US" smtClean="0"/>
              <a:t>: General LCA Tools Detailed Modules</a:t>
            </a:r>
          </a:p>
          <a:p>
            <a:pPr marL="0" indent="0">
              <a:buFont typeface="Calibri" panose="020F0502020204030204" pitchFamily="34" charset="0"/>
              <a:buNone/>
            </a:pPr>
            <a:r>
              <a:rPr lang="en-US" smtClean="0"/>
              <a:t>Group T: Transportation-Related LCA Overview Modules</a:t>
            </a:r>
          </a:p>
          <a:p>
            <a:pPr marL="0" indent="0">
              <a:buFont typeface="Calibri" panose="020F0502020204030204" pitchFamily="34" charset="0"/>
              <a:buNone/>
            </a:pPr>
            <a:r>
              <a:rPr lang="en-US" smtClean="0"/>
              <a:t>Group </a:t>
            </a:r>
            <a:r>
              <a:rPr lang="en-US" smtClean="0">
                <a:latin typeface="Calibri" panose="020F0502020204030204" pitchFamily="34" charset="0"/>
              </a:rPr>
              <a:t>τ</a:t>
            </a:r>
            <a:r>
              <a:rPr lang="en-US" smtClean="0"/>
              <a:t>: Transportation-Related LCA Detailed Modules</a:t>
            </a:r>
          </a:p>
          <a:p>
            <a:pPr marL="0" indent="0">
              <a:buFont typeface="Calibri" panose="020F0502020204030204" pitchFamily="34" charset="0"/>
              <a:buNone/>
            </a:pPr>
            <a:endParaRPr lang="en-US" smtClean="0"/>
          </a:p>
          <a:p>
            <a:pPr marL="0" indent="0">
              <a:buFont typeface="Calibri" panose="020F0502020204030204" pitchFamily="34" charset="0"/>
              <a:buNone/>
            </a:pP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027154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43939"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6591" y="1122363"/>
            <a:ext cx="11211339" cy="2387600"/>
          </a:xfrm>
        </p:spPr>
        <p:txBody>
          <a:bodyPr/>
          <a:lstStyle/>
          <a:p>
            <a:r>
              <a:rPr lang="en-US" dirty="0" smtClean="0"/>
              <a:t>Self-Assessment Quiz</a:t>
            </a:r>
            <a:endParaRPr lang="en-US" dirty="0"/>
          </a:p>
        </p:txBody>
      </p:sp>
      <p:sp>
        <p:nvSpPr>
          <p:cNvPr id="3" name="Subtitle 2"/>
          <p:cNvSpPr>
            <a:spLocks noGrp="1"/>
          </p:cNvSpPr>
          <p:nvPr>
            <p:ph type="subTitle" idx="1"/>
          </p:nvPr>
        </p:nvSpPr>
        <p:spPr>
          <a:xfrm>
            <a:off x="1100050" y="4455621"/>
            <a:ext cx="10863350" cy="1143000"/>
          </a:xfrm>
        </p:spPr>
        <p:txBody>
          <a:bodyPr/>
          <a:lstStyle/>
          <a:p>
            <a:r>
              <a:rPr lang="en-US" cap="none" dirty="0" smtClean="0">
                <a:latin typeface="Calibri" panose="020F0502020204030204" pitchFamily="34" charset="0"/>
              </a:rPr>
              <a:t>MODULE G1: General Paid LCA Tools</a:t>
            </a:r>
            <a:endParaRPr lang="en-US" dirty="0"/>
          </a:p>
        </p:txBody>
      </p:sp>
    </p:spTree>
    <p:extLst>
      <p:ext uri="{BB962C8B-B14F-4D97-AF65-F5344CB8AC3E}">
        <p14:creationId xmlns:p14="http://schemas.microsoft.com/office/powerpoint/2010/main" val="1211443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ction Button: Custom 10">
            <a:hlinkClick r:id="" action="ppaction://noaction" highlightClick="1"/>
          </p:cNvPr>
          <p:cNvSpPr/>
          <p:nvPr/>
        </p:nvSpPr>
        <p:spPr>
          <a:xfrm>
            <a:off x="0" y="0"/>
            <a:ext cx="12192000" cy="685800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69843" y="365125"/>
            <a:ext cx="11337235" cy="1325563"/>
          </a:xfrm>
        </p:spPr>
        <p:txBody>
          <a:bodyPr>
            <a:normAutofit fontScale="90000"/>
          </a:bodyPr>
          <a:lstStyle/>
          <a:p>
            <a:r>
              <a:rPr lang="en-US" dirty="0" smtClean="0"/>
              <a:t>Which of these can be an advantage of using software to handle an LCA over doing one by hand?</a:t>
            </a:r>
            <a:endParaRPr lang="en-US" dirty="0"/>
          </a:p>
        </p:txBody>
      </p:sp>
      <p:sp>
        <p:nvSpPr>
          <p:cNvPr id="3" name="Content Placeholder 2"/>
          <p:cNvSpPr>
            <a:spLocks noGrp="1"/>
          </p:cNvSpPr>
          <p:nvPr>
            <p:ph idx="1"/>
          </p:nvPr>
        </p:nvSpPr>
        <p:spPr>
          <a:xfrm>
            <a:off x="1367364" y="5348109"/>
            <a:ext cx="9897533" cy="1028700"/>
          </a:xfrm>
        </p:spPr>
        <p:txBody>
          <a:bodyPr>
            <a:normAutofit/>
          </a:bodyPr>
          <a:lstStyle/>
          <a:p>
            <a:pPr marL="0" indent="0">
              <a:buNone/>
            </a:pPr>
            <a:r>
              <a:rPr lang="en-US" sz="2200" dirty="0" smtClean="0"/>
              <a:t>All of the above</a:t>
            </a:r>
            <a:endParaRPr lang="en-US" sz="2200" dirty="0"/>
          </a:p>
        </p:txBody>
      </p:sp>
      <p:sp>
        <p:nvSpPr>
          <p:cNvPr id="4" name="Rectangle 3">
            <a:hlinkClick r:id="" action="ppaction://customshow?id=0&amp;return=true"/>
          </p:cNvPr>
          <p:cNvSpPr/>
          <p:nvPr/>
        </p:nvSpPr>
        <p:spPr>
          <a:xfrm>
            <a:off x="658743" y="2227274"/>
            <a:ext cx="457200" cy="457200"/>
          </a:xfrm>
          <a:prstGeom prst="rect">
            <a:avLst/>
          </a:prstGeom>
          <a:solidFill>
            <a:srgbClr val="C1DF87"/>
          </a:solidFill>
          <a:ln w="2540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hlinkClick r:id="rId3" action="ppaction://hlinksldjump"/>
          </p:cNvPr>
          <p:cNvSpPr/>
          <p:nvPr/>
        </p:nvSpPr>
        <p:spPr>
          <a:xfrm>
            <a:off x="658743" y="5301587"/>
            <a:ext cx="457200" cy="457200"/>
          </a:xfrm>
          <a:prstGeom prst="rect">
            <a:avLst/>
          </a:prstGeom>
          <a:solidFill>
            <a:srgbClr val="C1DF87"/>
          </a:solidFill>
          <a:ln w="2540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hlinkClick r:id="" action="ppaction://customshow?id=0&amp;return=true"/>
          </p:cNvPr>
          <p:cNvSpPr/>
          <p:nvPr/>
        </p:nvSpPr>
        <p:spPr>
          <a:xfrm>
            <a:off x="658743" y="3252045"/>
            <a:ext cx="457200" cy="457200"/>
          </a:xfrm>
          <a:prstGeom prst="rect">
            <a:avLst/>
          </a:prstGeom>
          <a:solidFill>
            <a:srgbClr val="C1DF87"/>
          </a:solidFill>
          <a:ln w="2540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629478" y="1786440"/>
            <a:ext cx="10813222" cy="0"/>
          </a:xfrm>
          <a:prstGeom prst="line">
            <a:avLst/>
          </a:prstGeom>
          <a:ln>
            <a:solidFill>
              <a:srgbClr val="739A28"/>
            </a:solidFill>
          </a:ln>
        </p:spPr>
        <p:style>
          <a:lnRef idx="1">
            <a:schemeClr val="accent1"/>
          </a:lnRef>
          <a:fillRef idx="0">
            <a:schemeClr val="accent1"/>
          </a:fillRef>
          <a:effectRef idx="0">
            <a:schemeClr val="accent1"/>
          </a:effectRef>
          <a:fontRef idx="minor">
            <a:schemeClr val="tx1"/>
          </a:fontRef>
        </p:style>
      </p:cxnSp>
      <p:sp>
        <p:nvSpPr>
          <p:cNvPr id="12" name="Content Placeholder 2"/>
          <p:cNvSpPr txBox="1">
            <a:spLocks/>
          </p:cNvSpPr>
          <p:nvPr/>
        </p:nvSpPr>
        <p:spPr>
          <a:xfrm>
            <a:off x="1367365" y="2257876"/>
            <a:ext cx="9897533" cy="869947"/>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2200" dirty="0" smtClean="0"/>
              <a:t>Prevent computational errors</a:t>
            </a:r>
            <a:endParaRPr lang="en-US" sz="2200" dirty="0"/>
          </a:p>
        </p:txBody>
      </p:sp>
      <p:sp>
        <p:nvSpPr>
          <p:cNvPr id="14" name="Content Placeholder 2"/>
          <p:cNvSpPr txBox="1">
            <a:spLocks/>
          </p:cNvSpPr>
          <p:nvPr/>
        </p:nvSpPr>
        <p:spPr>
          <a:xfrm>
            <a:off x="1367364" y="3252045"/>
            <a:ext cx="9897533" cy="60039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2200" dirty="0" smtClean="0"/>
              <a:t>Increase capabilities</a:t>
            </a:r>
            <a:endParaRPr lang="en-US" sz="2200" dirty="0"/>
          </a:p>
          <a:p>
            <a:pPr marL="0" indent="0">
              <a:lnSpc>
                <a:spcPct val="100000"/>
              </a:lnSpc>
              <a:buFont typeface="Calibri" panose="020F0502020204030204" pitchFamily="34" charset="0"/>
              <a:buNone/>
            </a:pPr>
            <a:endParaRPr lang="en-US" dirty="0" smtClean="0"/>
          </a:p>
        </p:txBody>
      </p:sp>
      <p:sp>
        <p:nvSpPr>
          <p:cNvPr id="13" name="Rectangle 12">
            <a:hlinkClick r:id="" action="ppaction://customshow?id=0&amp;return=true"/>
          </p:cNvPr>
          <p:cNvSpPr/>
          <p:nvPr/>
        </p:nvSpPr>
        <p:spPr>
          <a:xfrm>
            <a:off x="658743" y="4276816"/>
            <a:ext cx="457200" cy="457200"/>
          </a:xfrm>
          <a:prstGeom prst="rect">
            <a:avLst/>
          </a:prstGeom>
          <a:solidFill>
            <a:srgbClr val="C1DF87"/>
          </a:solidFill>
          <a:ln w="2540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txBox="1">
            <a:spLocks/>
          </p:cNvSpPr>
          <p:nvPr/>
        </p:nvSpPr>
        <p:spPr>
          <a:xfrm>
            <a:off x="1367364" y="4334126"/>
            <a:ext cx="9897533" cy="102870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sz="2200" dirty="0" smtClean="0"/>
              <a:t>Reduce time needed to carry out the assessment</a:t>
            </a:r>
            <a:endParaRPr lang="en-US" sz="2200" dirty="0"/>
          </a:p>
        </p:txBody>
      </p:sp>
    </p:spTree>
    <p:extLst>
      <p:ext uri="{BB962C8B-B14F-4D97-AF65-F5344CB8AC3E}">
        <p14:creationId xmlns:p14="http://schemas.microsoft.com/office/powerpoint/2010/main" val="1502503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Correct!</a:t>
            </a:r>
            <a:endParaRPr lang="en-US" dirty="0"/>
          </a:p>
        </p:txBody>
      </p:sp>
      <p:sp>
        <p:nvSpPr>
          <p:cNvPr id="4" name="Subtitle 3"/>
          <p:cNvSpPr>
            <a:spLocks noGrp="1"/>
          </p:cNvSpPr>
          <p:nvPr>
            <p:ph type="subTitle" idx="1"/>
          </p:nvPr>
        </p:nvSpPr>
        <p:spPr>
          <a:xfrm>
            <a:off x="1100051" y="4455621"/>
            <a:ext cx="10058400" cy="1428344"/>
          </a:xfrm>
        </p:spPr>
        <p:txBody>
          <a:bodyPr>
            <a:noAutofit/>
          </a:bodyPr>
          <a:lstStyle/>
          <a:p>
            <a:r>
              <a:rPr lang="en-US" sz="2800" cap="none" dirty="0" smtClean="0">
                <a:latin typeface="+mn-lt"/>
              </a:rPr>
              <a:t>There are many advantages of using software to help compute LCA results, though those covered here must be purchased and may require a learning curve.</a:t>
            </a:r>
            <a:endParaRPr lang="en-US" sz="2800" cap="none" dirty="0">
              <a:latin typeface="+mn-lt"/>
            </a:endParaRPr>
          </a:p>
        </p:txBody>
      </p:sp>
    </p:spTree>
    <p:extLst>
      <p:ext uri="{BB962C8B-B14F-4D97-AF65-F5344CB8AC3E}">
        <p14:creationId xmlns:p14="http://schemas.microsoft.com/office/powerpoint/2010/main" val="29735358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ction Button: Custom 8">
            <a:hlinkClick r:id="" action="ppaction://noaction" highlightClick="1"/>
          </p:cNvPr>
          <p:cNvSpPr/>
          <p:nvPr/>
        </p:nvSpPr>
        <p:spPr>
          <a:xfrm>
            <a:off x="0" y="0"/>
            <a:ext cx="12192000" cy="685800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61943" y="381001"/>
            <a:ext cx="10058400" cy="1221016"/>
          </a:xfrm>
        </p:spPr>
        <p:txBody>
          <a:bodyPr>
            <a:normAutofit fontScale="90000"/>
          </a:bodyPr>
          <a:lstStyle/>
          <a:p>
            <a:r>
              <a:rPr lang="en-US" dirty="0" smtClean="0"/>
              <a:t>Which software tool produces and features their own database for their tool?</a:t>
            </a:r>
            <a:endParaRPr lang="en-US" dirty="0"/>
          </a:p>
        </p:txBody>
      </p:sp>
      <p:cxnSp>
        <p:nvCxnSpPr>
          <p:cNvPr id="10" name="Straight Connector 9"/>
          <p:cNvCxnSpPr/>
          <p:nvPr/>
        </p:nvCxnSpPr>
        <p:spPr>
          <a:xfrm>
            <a:off x="569843" y="1602016"/>
            <a:ext cx="10974457" cy="0"/>
          </a:xfrm>
          <a:prstGeom prst="line">
            <a:avLst/>
          </a:prstGeom>
          <a:ln>
            <a:solidFill>
              <a:srgbClr val="739A28"/>
            </a:solidFill>
          </a:ln>
        </p:spPr>
        <p:style>
          <a:lnRef idx="1">
            <a:schemeClr val="accent1"/>
          </a:lnRef>
          <a:fillRef idx="0">
            <a:schemeClr val="accent1"/>
          </a:fillRef>
          <a:effectRef idx="0">
            <a:schemeClr val="accent1"/>
          </a:effectRef>
          <a:fontRef idx="minor">
            <a:schemeClr val="tx1"/>
          </a:fontRef>
        </p:style>
      </p:cxnSp>
      <p:sp>
        <p:nvSpPr>
          <p:cNvPr id="13" name="Content Placeholder 2"/>
          <p:cNvSpPr>
            <a:spLocks noGrp="1"/>
          </p:cNvSpPr>
          <p:nvPr>
            <p:ph idx="1"/>
          </p:nvPr>
        </p:nvSpPr>
        <p:spPr>
          <a:xfrm>
            <a:off x="1367364" y="5348109"/>
            <a:ext cx="9897533" cy="1028700"/>
          </a:xfrm>
        </p:spPr>
        <p:txBody>
          <a:bodyPr>
            <a:normAutofit/>
          </a:bodyPr>
          <a:lstStyle/>
          <a:p>
            <a:pPr marL="0" indent="0">
              <a:buNone/>
            </a:pPr>
            <a:r>
              <a:rPr lang="en-US" sz="2200" dirty="0" smtClean="0"/>
              <a:t>Umberto</a:t>
            </a:r>
            <a:endParaRPr lang="en-US" sz="2200" dirty="0"/>
          </a:p>
        </p:txBody>
      </p:sp>
      <p:sp>
        <p:nvSpPr>
          <p:cNvPr id="14" name="Rectangle 13">
            <a:hlinkClick r:id="rId2" action="ppaction://hlinksldjump"/>
          </p:cNvPr>
          <p:cNvSpPr/>
          <p:nvPr/>
        </p:nvSpPr>
        <p:spPr>
          <a:xfrm>
            <a:off x="658743" y="2227274"/>
            <a:ext cx="457200" cy="457200"/>
          </a:xfrm>
          <a:prstGeom prst="rect">
            <a:avLst/>
          </a:prstGeom>
          <a:solidFill>
            <a:srgbClr val="C1DF87"/>
          </a:solidFill>
          <a:ln w="2540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hlinkClick r:id="" action="ppaction://customshow?id=0&amp;return=true"/>
          </p:cNvPr>
          <p:cNvSpPr/>
          <p:nvPr/>
        </p:nvSpPr>
        <p:spPr>
          <a:xfrm>
            <a:off x="658743" y="5301587"/>
            <a:ext cx="457200" cy="457200"/>
          </a:xfrm>
          <a:prstGeom prst="rect">
            <a:avLst/>
          </a:prstGeom>
          <a:solidFill>
            <a:srgbClr val="C1DF87"/>
          </a:solidFill>
          <a:ln w="2540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6" name="Rectangle 15">
            <a:hlinkClick r:id="" action="ppaction://customshow?id=0&amp;return=true"/>
          </p:cNvPr>
          <p:cNvSpPr/>
          <p:nvPr/>
        </p:nvSpPr>
        <p:spPr>
          <a:xfrm>
            <a:off x="658743" y="3252045"/>
            <a:ext cx="457200" cy="457200"/>
          </a:xfrm>
          <a:prstGeom prst="rect">
            <a:avLst/>
          </a:prstGeom>
          <a:solidFill>
            <a:srgbClr val="C1DF87"/>
          </a:solidFill>
          <a:ln w="2540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p:cNvSpPr txBox="1">
            <a:spLocks/>
          </p:cNvSpPr>
          <p:nvPr/>
        </p:nvSpPr>
        <p:spPr>
          <a:xfrm>
            <a:off x="1367365" y="2257876"/>
            <a:ext cx="9897533" cy="869947"/>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2200" dirty="0" smtClean="0"/>
              <a:t>GaBi</a:t>
            </a:r>
            <a:endParaRPr lang="en-US" sz="2200" dirty="0"/>
          </a:p>
        </p:txBody>
      </p:sp>
      <p:sp>
        <p:nvSpPr>
          <p:cNvPr id="18" name="Content Placeholder 2"/>
          <p:cNvSpPr txBox="1">
            <a:spLocks/>
          </p:cNvSpPr>
          <p:nvPr/>
        </p:nvSpPr>
        <p:spPr>
          <a:xfrm>
            <a:off x="1367364" y="3252045"/>
            <a:ext cx="9897533" cy="60039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2200" dirty="0" smtClean="0"/>
              <a:t>SimaPro</a:t>
            </a:r>
            <a:endParaRPr lang="en-US" sz="2200" dirty="0"/>
          </a:p>
          <a:p>
            <a:pPr marL="0" indent="0">
              <a:lnSpc>
                <a:spcPct val="100000"/>
              </a:lnSpc>
              <a:buFont typeface="Calibri" panose="020F0502020204030204" pitchFamily="34" charset="0"/>
              <a:buNone/>
            </a:pPr>
            <a:endParaRPr lang="en-US" dirty="0" smtClean="0"/>
          </a:p>
        </p:txBody>
      </p:sp>
      <p:sp>
        <p:nvSpPr>
          <p:cNvPr id="19" name="Rectangle 18">
            <a:hlinkClick r:id="" action="ppaction://customshow?id=0&amp;return=true"/>
          </p:cNvPr>
          <p:cNvSpPr/>
          <p:nvPr/>
        </p:nvSpPr>
        <p:spPr>
          <a:xfrm>
            <a:off x="658743" y="4276816"/>
            <a:ext cx="457200" cy="457200"/>
          </a:xfrm>
          <a:prstGeom prst="rect">
            <a:avLst/>
          </a:prstGeom>
          <a:solidFill>
            <a:srgbClr val="C1DF87"/>
          </a:solidFill>
          <a:ln w="2540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2"/>
          <p:cNvSpPr txBox="1">
            <a:spLocks/>
          </p:cNvSpPr>
          <p:nvPr/>
        </p:nvSpPr>
        <p:spPr>
          <a:xfrm>
            <a:off x="1367364" y="4334126"/>
            <a:ext cx="9897533" cy="102870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sz="2200" dirty="0" smtClean="0"/>
              <a:t>Quantis Suite</a:t>
            </a:r>
            <a:endParaRPr lang="en-US" sz="2200" dirty="0"/>
          </a:p>
        </p:txBody>
      </p:sp>
    </p:spTree>
    <p:extLst>
      <p:ext uri="{BB962C8B-B14F-4D97-AF65-F5344CB8AC3E}">
        <p14:creationId xmlns:p14="http://schemas.microsoft.com/office/powerpoint/2010/main" val="2302115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Correct!</a:t>
            </a:r>
            <a:endParaRPr lang="en-US" dirty="0"/>
          </a:p>
        </p:txBody>
      </p:sp>
      <p:sp>
        <p:nvSpPr>
          <p:cNvPr id="4" name="Subtitle 3"/>
          <p:cNvSpPr>
            <a:spLocks noGrp="1"/>
          </p:cNvSpPr>
          <p:nvPr>
            <p:ph type="subTitle" idx="1"/>
          </p:nvPr>
        </p:nvSpPr>
        <p:spPr>
          <a:xfrm>
            <a:off x="1534602" y="4384746"/>
            <a:ext cx="9144000" cy="2033814"/>
          </a:xfrm>
        </p:spPr>
        <p:txBody>
          <a:bodyPr>
            <a:normAutofit/>
          </a:bodyPr>
          <a:lstStyle/>
          <a:p>
            <a:r>
              <a:rPr lang="en-US" sz="2800" cap="none" dirty="0" smtClean="0">
                <a:latin typeface="+mn-lt"/>
              </a:rPr>
              <a:t>PE international produces its own databases for GaBi while the other tools tend to rely more on third-party data sources. All of the </a:t>
            </a:r>
            <a:r>
              <a:rPr lang="en-US" sz="2800" cap="none" dirty="0" err="1" smtClean="0">
                <a:latin typeface="+mn-lt"/>
              </a:rPr>
              <a:t>softwares</a:t>
            </a:r>
            <a:r>
              <a:rPr lang="en-US" sz="2800" cap="none" dirty="0" smtClean="0">
                <a:latin typeface="+mn-lt"/>
              </a:rPr>
              <a:t> can use data from other sources like </a:t>
            </a:r>
            <a:r>
              <a:rPr lang="en-US" sz="2800" cap="none" dirty="0" err="1" smtClean="0">
                <a:latin typeface="+mn-lt"/>
              </a:rPr>
              <a:t>ecoinvent</a:t>
            </a:r>
            <a:r>
              <a:rPr lang="en-US" sz="2800" cap="none" dirty="0">
                <a:latin typeface="+mn-lt"/>
              </a:rPr>
              <a:t> </a:t>
            </a:r>
            <a:r>
              <a:rPr lang="en-US" sz="2800" cap="none" dirty="0" smtClean="0">
                <a:latin typeface="+mn-lt"/>
              </a:rPr>
              <a:t>and the US LCI.</a:t>
            </a:r>
            <a:endParaRPr lang="en-US" sz="2800" dirty="0"/>
          </a:p>
        </p:txBody>
      </p:sp>
    </p:spTree>
    <p:extLst>
      <p:ext uri="{BB962C8B-B14F-4D97-AF65-F5344CB8AC3E}">
        <p14:creationId xmlns:p14="http://schemas.microsoft.com/office/powerpoint/2010/main" val="15580388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ction Button: Custom 8">
            <a:hlinkClick r:id="" action="ppaction://noaction" highlightClick="1"/>
          </p:cNvPr>
          <p:cNvSpPr/>
          <p:nvPr/>
        </p:nvSpPr>
        <p:spPr>
          <a:xfrm>
            <a:off x="0" y="0"/>
            <a:ext cx="12192000" cy="685800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61943" y="381001"/>
            <a:ext cx="10058400" cy="1221016"/>
          </a:xfrm>
        </p:spPr>
        <p:txBody>
          <a:bodyPr>
            <a:normAutofit fontScale="90000"/>
          </a:bodyPr>
          <a:lstStyle/>
          <a:p>
            <a:r>
              <a:rPr lang="en-US" dirty="0" smtClean="0"/>
              <a:t>Which software tool operates exclusively as an online platform?</a:t>
            </a:r>
            <a:endParaRPr lang="en-US" dirty="0"/>
          </a:p>
        </p:txBody>
      </p:sp>
      <p:cxnSp>
        <p:nvCxnSpPr>
          <p:cNvPr id="10" name="Straight Connector 9"/>
          <p:cNvCxnSpPr/>
          <p:nvPr/>
        </p:nvCxnSpPr>
        <p:spPr>
          <a:xfrm>
            <a:off x="569843" y="1602016"/>
            <a:ext cx="10974457" cy="0"/>
          </a:xfrm>
          <a:prstGeom prst="line">
            <a:avLst/>
          </a:prstGeom>
          <a:ln>
            <a:solidFill>
              <a:srgbClr val="739A28"/>
            </a:solidFill>
          </a:ln>
        </p:spPr>
        <p:style>
          <a:lnRef idx="1">
            <a:schemeClr val="accent1"/>
          </a:lnRef>
          <a:fillRef idx="0">
            <a:schemeClr val="accent1"/>
          </a:fillRef>
          <a:effectRef idx="0">
            <a:schemeClr val="accent1"/>
          </a:effectRef>
          <a:fontRef idx="minor">
            <a:schemeClr val="tx1"/>
          </a:fontRef>
        </p:style>
      </p:cxnSp>
      <p:sp>
        <p:nvSpPr>
          <p:cNvPr id="13" name="Content Placeholder 2"/>
          <p:cNvSpPr>
            <a:spLocks noGrp="1"/>
          </p:cNvSpPr>
          <p:nvPr>
            <p:ph idx="1"/>
          </p:nvPr>
        </p:nvSpPr>
        <p:spPr>
          <a:xfrm>
            <a:off x="1367364" y="5348109"/>
            <a:ext cx="9897533" cy="1028700"/>
          </a:xfrm>
        </p:spPr>
        <p:txBody>
          <a:bodyPr>
            <a:normAutofit/>
          </a:bodyPr>
          <a:lstStyle/>
          <a:p>
            <a:pPr marL="0" indent="0">
              <a:buNone/>
            </a:pPr>
            <a:r>
              <a:rPr lang="en-US" sz="2200" dirty="0" smtClean="0"/>
              <a:t>Umberto</a:t>
            </a:r>
            <a:endParaRPr lang="en-US" sz="2200" dirty="0"/>
          </a:p>
        </p:txBody>
      </p:sp>
      <p:sp>
        <p:nvSpPr>
          <p:cNvPr id="14" name="Rectangle 13">
            <a:hlinkClick r:id="" action="ppaction://customshow?id=0&amp;return=true"/>
          </p:cNvPr>
          <p:cNvSpPr/>
          <p:nvPr/>
        </p:nvSpPr>
        <p:spPr>
          <a:xfrm>
            <a:off x="658743" y="2227274"/>
            <a:ext cx="457200" cy="457200"/>
          </a:xfrm>
          <a:prstGeom prst="rect">
            <a:avLst/>
          </a:prstGeom>
          <a:solidFill>
            <a:srgbClr val="C1DF87"/>
          </a:solidFill>
          <a:ln w="2540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hlinkClick r:id="" action="ppaction://customshow?id=0&amp;return=true"/>
          </p:cNvPr>
          <p:cNvSpPr/>
          <p:nvPr/>
        </p:nvSpPr>
        <p:spPr>
          <a:xfrm>
            <a:off x="658743" y="5301587"/>
            <a:ext cx="457200" cy="457200"/>
          </a:xfrm>
          <a:prstGeom prst="rect">
            <a:avLst/>
          </a:prstGeom>
          <a:solidFill>
            <a:srgbClr val="C1DF87"/>
          </a:solidFill>
          <a:ln w="2540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6" name="Rectangle 15">
            <a:hlinkClick r:id="" action="ppaction://customshow?id=0&amp;return=true"/>
          </p:cNvPr>
          <p:cNvSpPr/>
          <p:nvPr/>
        </p:nvSpPr>
        <p:spPr>
          <a:xfrm>
            <a:off x="658743" y="3252045"/>
            <a:ext cx="457200" cy="457200"/>
          </a:xfrm>
          <a:prstGeom prst="rect">
            <a:avLst/>
          </a:prstGeom>
          <a:solidFill>
            <a:srgbClr val="C1DF87"/>
          </a:solidFill>
          <a:ln w="2540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p:cNvSpPr txBox="1">
            <a:spLocks/>
          </p:cNvSpPr>
          <p:nvPr/>
        </p:nvSpPr>
        <p:spPr>
          <a:xfrm>
            <a:off x="1367365" y="2257876"/>
            <a:ext cx="9897533" cy="869947"/>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2200" dirty="0" smtClean="0"/>
              <a:t>GaBi</a:t>
            </a:r>
            <a:endParaRPr lang="en-US" sz="2200" dirty="0"/>
          </a:p>
        </p:txBody>
      </p:sp>
      <p:sp>
        <p:nvSpPr>
          <p:cNvPr id="18" name="Content Placeholder 2"/>
          <p:cNvSpPr txBox="1">
            <a:spLocks/>
          </p:cNvSpPr>
          <p:nvPr/>
        </p:nvSpPr>
        <p:spPr>
          <a:xfrm>
            <a:off x="1367364" y="3252045"/>
            <a:ext cx="9897533" cy="60039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2200" dirty="0" smtClean="0"/>
              <a:t>SimaPro</a:t>
            </a:r>
            <a:endParaRPr lang="en-US" sz="2200" dirty="0"/>
          </a:p>
          <a:p>
            <a:pPr marL="0" indent="0">
              <a:lnSpc>
                <a:spcPct val="100000"/>
              </a:lnSpc>
              <a:buFont typeface="Calibri" panose="020F0502020204030204" pitchFamily="34" charset="0"/>
              <a:buNone/>
            </a:pPr>
            <a:endParaRPr lang="en-US" dirty="0" smtClean="0"/>
          </a:p>
        </p:txBody>
      </p:sp>
      <p:sp>
        <p:nvSpPr>
          <p:cNvPr id="19" name="Rectangle 18">
            <a:hlinkClick r:id="rId2" action="ppaction://hlinksldjump"/>
          </p:cNvPr>
          <p:cNvSpPr/>
          <p:nvPr/>
        </p:nvSpPr>
        <p:spPr>
          <a:xfrm>
            <a:off x="658743" y="4276816"/>
            <a:ext cx="457200" cy="457200"/>
          </a:xfrm>
          <a:prstGeom prst="rect">
            <a:avLst/>
          </a:prstGeom>
          <a:solidFill>
            <a:srgbClr val="C1DF87"/>
          </a:solidFill>
          <a:ln w="2540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2"/>
          <p:cNvSpPr txBox="1">
            <a:spLocks/>
          </p:cNvSpPr>
          <p:nvPr/>
        </p:nvSpPr>
        <p:spPr>
          <a:xfrm>
            <a:off x="1367364" y="4334126"/>
            <a:ext cx="9897533" cy="102870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sz="2200" dirty="0" smtClean="0"/>
              <a:t>Quantis Suite</a:t>
            </a:r>
            <a:endParaRPr lang="en-US" sz="2200" dirty="0"/>
          </a:p>
        </p:txBody>
      </p:sp>
    </p:spTree>
    <p:extLst>
      <p:ext uri="{BB962C8B-B14F-4D97-AF65-F5344CB8AC3E}">
        <p14:creationId xmlns:p14="http://schemas.microsoft.com/office/powerpoint/2010/main" val="33440617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Correct!</a:t>
            </a:r>
            <a:endParaRPr lang="en-US" dirty="0"/>
          </a:p>
        </p:txBody>
      </p:sp>
      <p:sp>
        <p:nvSpPr>
          <p:cNvPr id="4" name="Subtitle 3"/>
          <p:cNvSpPr>
            <a:spLocks noGrp="1"/>
          </p:cNvSpPr>
          <p:nvPr>
            <p:ph type="subTitle" idx="1"/>
          </p:nvPr>
        </p:nvSpPr>
        <p:spPr>
          <a:xfrm>
            <a:off x="1534602" y="4384746"/>
            <a:ext cx="9144000" cy="2033814"/>
          </a:xfrm>
        </p:spPr>
        <p:txBody>
          <a:bodyPr>
            <a:normAutofit/>
          </a:bodyPr>
          <a:lstStyle/>
          <a:p>
            <a:r>
              <a:rPr lang="en-US" sz="2800" cap="none" dirty="0" smtClean="0">
                <a:latin typeface="+mn-lt"/>
              </a:rPr>
              <a:t>Quantis Suite is the only tool covered that operates as a web-based tool. The other software options have various ways to connect over the internet, but are based on a computer or server.</a:t>
            </a:r>
            <a:endParaRPr lang="en-US" sz="2800" dirty="0"/>
          </a:p>
        </p:txBody>
      </p:sp>
    </p:spTree>
    <p:extLst>
      <p:ext uri="{BB962C8B-B14F-4D97-AF65-F5344CB8AC3E}">
        <p14:creationId xmlns:p14="http://schemas.microsoft.com/office/powerpoint/2010/main" val="1333054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ction Button: Custom 8">
            <a:hlinkClick r:id="" action="ppaction://noaction" highlightClick="1"/>
          </p:cNvPr>
          <p:cNvSpPr/>
          <p:nvPr/>
        </p:nvSpPr>
        <p:spPr>
          <a:xfrm>
            <a:off x="0" y="0"/>
            <a:ext cx="12192000" cy="685800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69842" y="392171"/>
            <a:ext cx="11177658" cy="1183498"/>
          </a:xfrm>
        </p:spPr>
        <p:txBody>
          <a:bodyPr>
            <a:normAutofit fontScale="90000"/>
          </a:bodyPr>
          <a:lstStyle/>
          <a:p>
            <a:r>
              <a:rPr lang="en-US" dirty="0" smtClean="0"/>
              <a:t>Is there only one version of each software or multiple options to choose from?</a:t>
            </a:r>
            <a:endParaRPr lang="en-US" dirty="0"/>
          </a:p>
        </p:txBody>
      </p:sp>
      <p:sp>
        <p:nvSpPr>
          <p:cNvPr id="3" name="Content Placeholder 2"/>
          <p:cNvSpPr>
            <a:spLocks noGrp="1"/>
          </p:cNvSpPr>
          <p:nvPr>
            <p:ph idx="1"/>
          </p:nvPr>
        </p:nvSpPr>
        <p:spPr>
          <a:xfrm>
            <a:off x="1324204" y="2702745"/>
            <a:ext cx="9897533" cy="613403"/>
          </a:xfrm>
        </p:spPr>
        <p:txBody>
          <a:bodyPr>
            <a:normAutofit/>
          </a:bodyPr>
          <a:lstStyle/>
          <a:p>
            <a:pPr marL="0" indent="0">
              <a:buNone/>
            </a:pPr>
            <a:r>
              <a:rPr lang="en-US" sz="2200" dirty="0" smtClean="0"/>
              <a:t>Only one version of each</a:t>
            </a:r>
            <a:endParaRPr lang="en-US" sz="2200" dirty="0"/>
          </a:p>
          <a:p>
            <a:pPr marL="0" indent="0">
              <a:buNone/>
            </a:pPr>
            <a:endParaRPr lang="en-US" sz="2200" dirty="0" smtClean="0"/>
          </a:p>
        </p:txBody>
      </p:sp>
      <p:sp>
        <p:nvSpPr>
          <p:cNvPr id="4" name="Rectangle 3">
            <a:hlinkClick r:id="" action="ppaction://customshow?id=0&amp;return=true"/>
          </p:cNvPr>
          <p:cNvSpPr/>
          <p:nvPr/>
        </p:nvSpPr>
        <p:spPr>
          <a:xfrm>
            <a:off x="684143" y="2678304"/>
            <a:ext cx="457200" cy="457200"/>
          </a:xfrm>
          <a:prstGeom prst="rect">
            <a:avLst/>
          </a:prstGeom>
          <a:solidFill>
            <a:srgbClr val="C1DF87"/>
          </a:solidFill>
          <a:ln w="2540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hlinkClick r:id="rId2" action="ppaction://hlinksldjump"/>
          </p:cNvPr>
          <p:cNvSpPr/>
          <p:nvPr/>
        </p:nvSpPr>
        <p:spPr>
          <a:xfrm>
            <a:off x="684143" y="4336707"/>
            <a:ext cx="457200" cy="457200"/>
          </a:xfrm>
          <a:prstGeom prst="rect">
            <a:avLst/>
          </a:prstGeom>
          <a:solidFill>
            <a:srgbClr val="C1DF87"/>
          </a:solidFill>
          <a:ln w="2540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p:cNvCxnSpPr/>
          <p:nvPr/>
        </p:nvCxnSpPr>
        <p:spPr>
          <a:xfrm>
            <a:off x="524933" y="1665516"/>
            <a:ext cx="11070167" cy="0"/>
          </a:xfrm>
          <a:prstGeom prst="line">
            <a:avLst/>
          </a:prstGeom>
          <a:ln>
            <a:solidFill>
              <a:srgbClr val="739A28"/>
            </a:solidFill>
          </a:ln>
        </p:spPr>
        <p:style>
          <a:lnRef idx="1">
            <a:schemeClr val="accent1"/>
          </a:lnRef>
          <a:fillRef idx="0">
            <a:schemeClr val="accent1"/>
          </a:fillRef>
          <a:effectRef idx="0">
            <a:schemeClr val="accent1"/>
          </a:effectRef>
          <a:fontRef idx="minor">
            <a:schemeClr val="tx1"/>
          </a:fontRef>
        </p:style>
      </p:cxnSp>
      <p:sp>
        <p:nvSpPr>
          <p:cNvPr id="13" name="Content Placeholder 2"/>
          <p:cNvSpPr txBox="1">
            <a:spLocks/>
          </p:cNvSpPr>
          <p:nvPr/>
        </p:nvSpPr>
        <p:spPr>
          <a:xfrm>
            <a:off x="1324204" y="4377818"/>
            <a:ext cx="9897533" cy="45328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sz="2200" dirty="0" smtClean="0"/>
              <a:t>Multiple options</a:t>
            </a:r>
          </a:p>
        </p:txBody>
      </p:sp>
    </p:spTree>
    <p:extLst>
      <p:ext uri="{BB962C8B-B14F-4D97-AF65-F5344CB8AC3E}">
        <p14:creationId xmlns:p14="http://schemas.microsoft.com/office/powerpoint/2010/main" val="29574528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1" y="1122363"/>
            <a:ext cx="9851570" cy="2387600"/>
          </a:xfrm>
        </p:spPr>
        <p:txBody>
          <a:bodyPr>
            <a:normAutofit/>
          </a:bodyPr>
          <a:lstStyle/>
          <a:p>
            <a:r>
              <a:rPr lang="en-US" dirty="0" smtClean="0"/>
              <a:t>General Paid LCA Software Tools</a:t>
            </a:r>
            <a:endParaRPr lang="en-US" dirty="0"/>
          </a:p>
        </p:txBody>
      </p:sp>
      <p:sp>
        <p:nvSpPr>
          <p:cNvPr id="3" name="Subtitle 2"/>
          <p:cNvSpPr>
            <a:spLocks noGrp="1"/>
          </p:cNvSpPr>
          <p:nvPr>
            <p:ph type="subTitle" idx="1"/>
          </p:nvPr>
        </p:nvSpPr>
        <p:spPr/>
        <p:txBody>
          <a:bodyPr>
            <a:normAutofit/>
          </a:bodyPr>
          <a:lstStyle/>
          <a:p>
            <a:r>
              <a:rPr lang="en-US" sz="3200" dirty="0" smtClean="0"/>
              <a:t>Module </a:t>
            </a:r>
            <a:r>
              <a:rPr lang="en-US" sz="3200" cap="none" dirty="0">
                <a:latin typeface="Calibri" panose="020F0502020204030204" pitchFamily="34" charset="0"/>
              </a:rPr>
              <a:t>G</a:t>
            </a:r>
            <a:r>
              <a:rPr lang="en-US" sz="3200" cap="none" dirty="0" smtClean="0">
                <a:latin typeface="Calibri" panose="020F0502020204030204" pitchFamily="34" charset="0"/>
              </a:rPr>
              <a:t>1</a:t>
            </a:r>
            <a:endParaRPr lang="en-US" sz="3200" dirty="0"/>
          </a:p>
        </p:txBody>
      </p:sp>
      <p:sp>
        <p:nvSpPr>
          <p:cNvPr id="4" name="Date Placeholder 3"/>
          <p:cNvSpPr>
            <a:spLocks noGrp="1"/>
          </p:cNvSpPr>
          <p:nvPr>
            <p:ph type="dt" sz="half" idx="10"/>
          </p:nvPr>
        </p:nvSpPr>
        <p:spPr/>
        <p:txBody>
          <a:bodyPr/>
          <a:lstStyle/>
          <a:p>
            <a:r>
              <a:rPr lang="en-US" dirty="0" smtClean="0"/>
              <a:t>02/2015</a:t>
            </a:r>
            <a:endParaRPr lang="en-US" dirty="0"/>
          </a:p>
        </p:txBody>
      </p:sp>
      <p:sp>
        <p:nvSpPr>
          <p:cNvPr id="5" name="Footer Placeholder 4"/>
          <p:cNvSpPr>
            <a:spLocks noGrp="1"/>
          </p:cNvSpPr>
          <p:nvPr>
            <p:ph type="ftr" sz="quarter" idx="11"/>
          </p:nvPr>
        </p:nvSpPr>
        <p:spPr/>
        <p:txBody>
          <a:bodyPr/>
          <a:lstStyle/>
          <a:p>
            <a:r>
              <a:rPr lang="en-US" dirty="0" smtClean="0"/>
              <a:t>LCA Module G1</a:t>
            </a:r>
            <a:endParaRPr lang="en-US" dirty="0"/>
          </a:p>
        </p:txBody>
      </p:sp>
      <p:sp>
        <p:nvSpPr>
          <p:cNvPr id="6" name="Slide Number Placeholder 5"/>
          <p:cNvSpPr>
            <a:spLocks noGrp="1"/>
          </p:cNvSpPr>
          <p:nvPr>
            <p:ph type="sldNum" sz="quarter" idx="12"/>
          </p:nvPr>
        </p:nvSpPr>
        <p:spPr/>
        <p:txBody>
          <a:bodyPr/>
          <a:lstStyle/>
          <a:p>
            <a:fld id="{0A514951-337F-4C55-96DD-3945EF272A02}" type="slidenum">
              <a:rPr lang="en-US" smtClean="0"/>
              <a:t>3</a:t>
            </a:fld>
            <a:endParaRPr lang="en-US"/>
          </a:p>
        </p:txBody>
      </p:sp>
      <p:sp>
        <p:nvSpPr>
          <p:cNvPr id="8" name="Rectangle 7"/>
          <p:cNvSpPr/>
          <p:nvPr/>
        </p:nvSpPr>
        <p:spPr>
          <a:xfrm>
            <a:off x="4434991" y="4338469"/>
            <a:ext cx="6984124" cy="7640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It is suggested to review Modules A1 and A2 prior to this module</a:t>
            </a:r>
            <a:endParaRPr lang="en-US" sz="2000" dirty="0">
              <a:solidFill>
                <a:schemeClr val="tx1"/>
              </a:solidFill>
            </a:endParaRPr>
          </a:p>
        </p:txBody>
      </p: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43775996"/>
      </p:ext>
    </p:extLst>
  </p:cSld>
  <p:clrMapOvr>
    <a:masterClrMapping/>
  </p:clrMapOvr>
  <mc:AlternateContent xmlns:mc="http://schemas.openxmlformats.org/markup-compatibility/2006" xmlns:p14="http://schemas.microsoft.com/office/powerpoint/2010/main">
    <mc:Choice Requires="p14">
      <p:transition spd="slow" p14:dur="2000" advTm="11497"/>
    </mc:Choice>
    <mc:Fallback xmlns="">
      <p:transition spd="slow" advTm="11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Correct!</a:t>
            </a:r>
            <a:endParaRPr lang="en-US" dirty="0"/>
          </a:p>
        </p:txBody>
      </p:sp>
      <p:sp>
        <p:nvSpPr>
          <p:cNvPr id="4" name="Subtitle 3"/>
          <p:cNvSpPr>
            <a:spLocks noGrp="1"/>
          </p:cNvSpPr>
          <p:nvPr>
            <p:ph type="subTitle" idx="1"/>
          </p:nvPr>
        </p:nvSpPr>
        <p:spPr>
          <a:xfrm>
            <a:off x="1097280" y="4465638"/>
            <a:ext cx="9144000" cy="2864076"/>
          </a:xfrm>
        </p:spPr>
        <p:txBody>
          <a:bodyPr>
            <a:normAutofit/>
          </a:bodyPr>
          <a:lstStyle/>
          <a:p>
            <a:pPr algn="l"/>
            <a:r>
              <a:rPr lang="en-US" sz="2800" cap="none" dirty="0" smtClean="0">
                <a:latin typeface="+mn-lt"/>
              </a:rPr>
              <a:t>Each tool has either different versions or add-on packages for specific tasks and goals, depending on the needs of the assessment (e.g. CO</a:t>
            </a:r>
            <a:r>
              <a:rPr lang="en-US" sz="2800" cap="none" baseline="-25000" dirty="0" smtClean="0">
                <a:latin typeface="+mn-lt"/>
              </a:rPr>
              <a:t>2</a:t>
            </a:r>
            <a:r>
              <a:rPr lang="en-US" sz="2800" cap="none" dirty="0" smtClean="0">
                <a:latin typeface="+mn-lt"/>
              </a:rPr>
              <a:t> only, costs in addition to LCA, etc.)</a:t>
            </a:r>
            <a:endParaRPr lang="en-US" sz="2800" cap="none" dirty="0">
              <a:latin typeface="+mn-lt"/>
            </a:endParaRPr>
          </a:p>
        </p:txBody>
      </p:sp>
    </p:spTree>
    <p:extLst>
      <p:ext uri="{BB962C8B-B14F-4D97-AF65-F5344CB8AC3E}">
        <p14:creationId xmlns:p14="http://schemas.microsoft.com/office/powerpoint/2010/main" val="5939178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ction Button: Custom 8">
            <a:hlinkClick r:id="" action="ppaction://noaction" highlightClick="1"/>
          </p:cNvPr>
          <p:cNvSpPr/>
          <p:nvPr/>
        </p:nvSpPr>
        <p:spPr>
          <a:xfrm>
            <a:off x="0" y="0"/>
            <a:ext cx="12192000" cy="685800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61943" y="381001"/>
            <a:ext cx="10058400" cy="1221016"/>
          </a:xfrm>
        </p:spPr>
        <p:txBody>
          <a:bodyPr>
            <a:normAutofit fontScale="90000"/>
          </a:bodyPr>
          <a:lstStyle/>
          <a:p>
            <a:r>
              <a:rPr lang="en-US" dirty="0" smtClean="0"/>
              <a:t>Which software tool offers a free trial version?</a:t>
            </a:r>
            <a:endParaRPr lang="en-US" dirty="0"/>
          </a:p>
        </p:txBody>
      </p:sp>
      <p:cxnSp>
        <p:nvCxnSpPr>
          <p:cNvPr id="10" name="Straight Connector 9"/>
          <p:cNvCxnSpPr/>
          <p:nvPr/>
        </p:nvCxnSpPr>
        <p:spPr>
          <a:xfrm>
            <a:off x="569843" y="1602016"/>
            <a:ext cx="10974457" cy="0"/>
          </a:xfrm>
          <a:prstGeom prst="line">
            <a:avLst/>
          </a:prstGeom>
          <a:ln>
            <a:solidFill>
              <a:srgbClr val="739A28"/>
            </a:solidFill>
          </a:ln>
        </p:spPr>
        <p:style>
          <a:lnRef idx="1">
            <a:schemeClr val="accent1"/>
          </a:lnRef>
          <a:fillRef idx="0">
            <a:schemeClr val="accent1"/>
          </a:fillRef>
          <a:effectRef idx="0">
            <a:schemeClr val="accent1"/>
          </a:effectRef>
          <a:fontRef idx="minor">
            <a:schemeClr val="tx1"/>
          </a:fontRef>
        </p:style>
      </p:cxnSp>
      <p:sp>
        <p:nvSpPr>
          <p:cNvPr id="13" name="Content Placeholder 2"/>
          <p:cNvSpPr>
            <a:spLocks noGrp="1"/>
          </p:cNvSpPr>
          <p:nvPr>
            <p:ph idx="1"/>
          </p:nvPr>
        </p:nvSpPr>
        <p:spPr>
          <a:xfrm>
            <a:off x="1367361" y="4639020"/>
            <a:ext cx="9897533" cy="447049"/>
          </a:xfrm>
        </p:spPr>
        <p:txBody>
          <a:bodyPr>
            <a:normAutofit/>
          </a:bodyPr>
          <a:lstStyle/>
          <a:p>
            <a:pPr marL="0" indent="0">
              <a:buNone/>
            </a:pPr>
            <a:r>
              <a:rPr lang="en-US" sz="2200" dirty="0" smtClean="0"/>
              <a:t>Umberto</a:t>
            </a:r>
            <a:endParaRPr lang="en-US" sz="2200" dirty="0"/>
          </a:p>
        </p:txBody>
      </p:sp>
      <p:sp>
        <p:nvSpPr>
          <p:cNvPr id="14" name="Rectangle 13">
            <a:hlinkClick r:id="" action="ppaction://customshow?id=0&amp;return=true"/>
          </p:cNvPr>
          <p:cNvSpPr/>
          <p:nvPr/>
        </p:nvSpPr>
        <p:spPr>
          <a:xfrm>
            <a:off x="658743" y="1934273"/>
            <a:ext cx="457200" cy="457200"/>
          </a:xfrm>
          <a:prstGeom prst="rect">
            <a:avLst/>
          </a:prstGeom>
          <a:solidFill>
            <a:srgbClr val="C1DF87"/>
          </a:solidFill>
          <a:ln w="2540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hlinkClick r:id="" action="ppaction://customshow?id=0&amp;return=true"/>
          </p:cNvPr>
          <p:cNvSpPr/>
          <p:nvPr/>
        </p:nvSpPr>
        <p:spPr>
          <a:xfrm>
            <a:off x="658743" y="4619783"/>
            <a:ext cx="457200" cy="457200"/>
          </a:xfrm>
          <a:prstGeom prst="rect">
            <a:avLst/>
          </a:prstGeom>
          <a:solidFill>
            <a:srgbClr val="C1DF87"/>
          </a:solidFill>
          <a:ln w="2540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6" name="Rectangle 15">
            <a:hlinkClick r:id="" action="ppaction://customshow?id=0&amp;return=true"/>
          </p:cNvPr>
          <p:cNvSpPr/>
          <p:nvPr/>
        </p:nvSpPr>
        <p:spPr>
          <a:xfrm>
            <a:off x="658743" y="2829443"/>
            <a:ext cx="457200" cy="457200"/>
          </a:xfrm>
          <a:prstGeom prst="rect">
            <a:avLst/>
          </a:prstGeom>
          <a:solidFill>
            <a:srgbClr val="C1DF87"/>
          </a:solidFill>
          <a:ln w="2540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p:cNvSpPr txBox="1">
            <a:spLocks/>
          </p:cNvSpPr>
          <p:nvPr/>
        </p:nvSpPr>
        <p:spPr>
          <a:xfrm>
            <a:off x="1367364" y="1992058"/>
            <a:ext cx="9897533" cy="39941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2200" dirty="0" smtClean="0"/>
              <a:t>GaBi</a:t>
            </a:r>
            <a:endParaRPr lang="en-US" sz="2200" dirty="0"/>
          </a:p>
        </p:txBody>
      </p:sp>
      <p:sp>
        <p:nvSpPr>
          <p:cNvPr id="18" name="Content Placeholder 2"/>
          <p:cNvSpPr txBox="1">
            <a:spLocks/>
          </p:cNvSpPr>
          <p:nvPr/>
        </p:nvSpPr>
        <p:spPr>
          <a:xfrm>
            <a:off x="1367363" y="2874673"/>
            <a:ext cx="9897533" cy="60039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2200" dirty="0" smtClean="0"/>
              <a:t>SimaPro</a:t>
            </a:r>
            <a:endParaRPr lang="en-US" sz="2200" dirty="0"/>
          </a:p>
          <a:p>
            <a:pPr marL="0" indent="0">
              <a:lnSpc>
                <a:spcPct val="100000"/>
              </a:lnSpc>
              <a:buFont typeface="Calibri" panose="020F0502020204030204" pitchFamily="34" charset="0"/>
              <a:buNone/>
            </a:pPr>
            <a:endParaRPr lang="en-US" dirty="0" smtClean="0"/>
          </a:p>
        </p:txBody>
      </p:sp>
      <p:sp>
        <p:nvSpPr>
          <p:cNvPr id="19" name="Rectangle 18">
            <a:hlinkClick r:id="" action="ppaction://customshow?id=0&amp;return=true"/>
          </p:cNvPr>
          <p:cNvSpPr/>
          <p:nvPr/>
        </p:nvSpPr>
        <p:spPr>
          <a:xfrm>
            <a:off x="658743" y="3724613"/>
            <a:ext cx="457200" cy="457200"/>
          </a:xfrm>
          <a:prstGeom prst="rect">
            <a:avLst/>
          </a:prstGeom>
          <a:solidFill>
            <a:srgbClr val="C1DF87"/>
          </a:solidFill>
          <a:ln w="2540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2"/>
          <p:cNvSpPr txBox="1">
            <a:spLocks/>
          </p:cNvSpPr>
          <p:nvPr/>
        </p:nvSpPr>
        <p:spPr>
          <a:xfrm>
            <a:off x="1367362" y="3778956"/>
            <a:ext cx="9897533" cy="532792"/>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sz="2200" dirty="0" smtClean="0"/>
              <a:t>Quantis Suite</a:t>
            </a:r>
            <a:endParaRPr lang="en-US" sz="2200" dirty="0"/>
          </a:p>
        </p:txBody>
      </p:sp>
      <p:sp>
        <p:nvSpPr>
          <p:cNvPr id="21" name="Rectangle 20">
            <a:hlinkClick r:id="rId2" action="ppaction://hlinksldjump"/>
          </p:cNvPr>
          <p:cNvSpPr/>
          <p:nvPr/>
        </p:nvSpPr>
        <p:spPr>
          <a:xfrm>
            <a:off x="658743" y="5510291"/>
            <a:ext cx="457200" cy="457200"/>
          </a:xfrm>
          <a:prstGeom prst="rect">
            <a:avLst/>
          </a:prstGeom>
          <a:solidFill>
            <a:srgbClr val="C1DF87"/>
          </a:solidFill>
          <a:ln w="2540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2" name="Content Placeholder 2"/>
          <p:cNvSpPr txBox="1">
            <a:spLocks/>
          </p:cNvSpPr>
          <p:nvPr/>
        </p:nvSpPr>
        <p:spPr>
          <a:xfrm>
            <a:off x="1367361" y="5524985"/>
            <a:ext cx="9897533" cy="447049"/>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sz="2200" dirty="0" smtClean="0"/>
              <a:t>All of the above</a:t>
            </a:r>
            <a:endParaRPr lang="en-US" sz="2200" dirty="0"/>
          </a:p>
        </p:txBody>
      </p:sp>
    </p:spTree>
    <p:extLst>
      <p:ext uri="{BB962C8B-B14F-4D97-AF65-F5344CB8AC3E}">
        <p14:creationId xmlns:p14="http://schemas.microsoft.com/office/powerpoint/2010/main" val="21793007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Correct!</a:t>
            </a:r>
            <a:endParaRPr lang="en-US" dirty="0"/>
          </a:p>
        </p:txBody>
      </p:sp>
      <p:sp>
        <p:nvSpPr>
          <p:cNvPr id="4" name="Subtitle 3"/>
          <p:cNvSpPr>
            <a:spLocks noGrp="1"/>
          </p:cNvSpPr>
          <p:nvPr>
            <p:ph type="subTitle" idx="1"/>
          </p:nvPr>
        </p:nvSpPr>
        <p:spPr>
          <a:xfrm>
            <a:off x="1534602" y="4384746"/>
            <a:ext cx="9144000" cy="2033814"/>
          </a:xfrm>
        </p:spPr>
        <p:txBody>
          <a:bodyPr>
            <a:normAutofit/>
          </a:bodyPr>
          <a:lstStyle/>
          <a:p>
            <a:r>
              <a:rPr lang="en-US" sz="2800" cap="none" dirty="0" smtClean="0">
                <a:latin typeface="+mn-lt"/>
              </a:rPr>
              <a:t>All of these offer free trial versions so you can explore the interface and features of each tool for yourself. Links to the free trial pages are on the conclusion slide (slide 20).</a:t>
            </a:r>
            <a:endParaRPr lang="en-US" sz="2800" dirty="0"/>
          </a:p>
        </p:txBody>
      </p:sp>
    </p:spTree>
    <p:extLst>
      <p:ext uri="{BB962C8B-B14F-4D97-AF65-F5344CB8AC3E}">
        <p14:creationId xmlns:p14="http://schemas.microsoft.com/office/powerpoint/2010/main" val="30371888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Sorry that’s Incorrect</a:t>
            </a:r>
            <a:endParaRPr lang="en-US" dirty="0"/>
          </a:p>
        </p:txBody>
      </p:sp>
      <p:sp>
        <p:nvSpPr>
          <p:cNvPr id="5" name="Subtitle 4"/>
          <p:cNvSpPr>
            <a:spLocks noGrp="1"/>
          </p:cNvSpPr>
          <p:nvPr>
            <p:ph type="subTitle" idx="1"/>
          </p:nvPr>
        </p:nvSpPr>
        <p:spPr/>
        <p:txBody>
          <a:bodyPr>
            <a:normAutofit/>
          </a:bodyPr>
          <a:lstStyle/>
          <a:p>
            <a:r>
              <a:rPr lang="en-US" sz="3800" dirty="0" smtClean="0"/>
              <a:t>Please try again!</a:t>
            </a:r>
            <a:endParaRPr lang="en-US" sz="3800" dirty="0"/>
          </a:p>
        </p:txBody>
      </p:sp>
    </p:spTree>
    <p:extLst>
      <p:ext uri="{BB962C8B-B14F-4D97-AF65-F5344CB8AC3E}">
        <p14:creationId xmlns:p14="http://schemas.microsoft.com/office/powerpoint/2010/main" val="6460323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Use Software to Handle LCA?</a:t>
            </a:r>
          </a:p>
        </p:txBody>
      </p:sp>
      <p:sp>
        <p:nvSpPr>
          <p:cNvPr id="3" name="Content Placeholder 2"/>
          <p:cNvSpPr>
            <a:spLocks noGrp="1"/>
          </p:cNvSpPr>
          <p:nvPr>
            <p:ph idx="1"/>
          </p:nvPr>
        </p:nvSpPr>
        <p:spPr>
          <a:xfrm>
            <a:off x="666974" y="1387736"/>
            <a:ext cx="10940826" cy="4746364"/>
          </a:xfrm>
        </p:spPr>
        <p:txBody>
          <a:bodyPr>
            <a:normAutofit/>
          </a:bodyPr>
          <a:lstStyle/>
          <a:p>
            <a:r>
              <a:rPr lang="en-US" dirty="0"/>
              <a:t>With even moderately large systems, data handling and calculation can be complex and software will help:</a:t>
            </a:r>
          </a:p>
          <a:p>
            <a:pPr lvl="1"/>
            <a:r>
              <a:rPr lang="en-US" dirty="0"/>
              <a:t>Reduce time needed for assessments</a:t>
            </a:r>
          </a:p>
          <a:p>
            <a:pPr lvl="1"/>
            <a:r>
              <a:rPr lang="en-US" dirty="0" smtClean="0"/>
              <a:t>Prevent errors</a:t>
            </a:r>
          </a:p>
          <a:p>
            <a:pPr lvl="1"/>
            <a:r>
              <a:rPr lang="en-US" dirty="0" smtClean="0"/>
              <a:t>Assisted conversion of data to functional unit basis</a:t>
            </a:r>
          </a:p>
          <a:p>
            <a:pPr lvl="1"/>
            <a:r>
              <a:rPr lang="en-US" dirty="0" smtClean="0"/>
              <a:t>Increase </a:t>
            </a:r>
            <a:r>
              <a:rPr lang="en-US" dirty="0"/>
              <a:t>capabilities (e.g. </a:t>
            </a:r>
            <a:r>
              <a:rPr lang="en-US" dirty="0" err="1"/>
              <a:t>monte</a:t>
            </a:r>
            <a:r>
              <a:rPr lang="en-US" dirty="0"/>
              <a:t> </a:t>
            </a:r>
            <a:r>
              <a:rPr lang="en-US" dirty="0" err="1"/>
              <a:t>carlo</a:t>
            </a:r>
            <a:r>
              <a:rPr lang="en-US" dirty="0"/>
              <a:t> simulations, sensitivity analyses)</a:t>
            </a:r>
          </a:p>
          <a:p>
            <a:pPr lvl="1"/>
            <a:r>
              <a:rPr lang="en-US" dirty="0" smtClean="0"/>
              <a:t>Organize </a:t>
            </a:r>
            <a:r>
              <a:rPr lang="en-US" dirty="0"/>
              <a:t>systems and data</a:t>
            </a:r>
          </a:p>
          <a:p>
            <a:pPr lvl="1"/>
            <a:r>
              <a:rPr lang="en-US" dirty="0" smtClean="0"/>
              <a:t>Automate </a:t>
            </a:r>
            <a:r>
              <a:rPr lang="en-US" dirty="0"/>
              <a:t>creation of graphs and </a:t>
            </a:r>
            <a:r>
              <a:rPr lang="en-US" dirty="0" smtClean="0"/>
              <a:t>tables</a:t>
            </a:r>
          </a:p>
          <a:p>
            <a:pPr lvl="1"/>
            <a:r>
              <a:rPr lang="en-US" dirty="0" smtClean="0"/>
              <a:t>Provide process and flow information through databases only available in the software package</a:t>
            </a:r>
          </a:p>
          <a:p>
            <a:r>
              <a:rPr lang="en-US" dirty="0" smtClean="0"/>
              <a:t>However</a:t>
            </a:r>
            <a:r>
              <a:rPr lang="en-US" dirty="0"/>
              <a:t>, some software/database packages </a:t>
            </a:r>
            <a:r>
              <a:rPr lang="en-US" dirty="0" smtClean="0"/>
              <a:t>can:</a:t>
            </a:r>
          </a:p>
          <a:p>
            <a:pPr lvl="1"/>
            <a:r>
              <a:rPr lang="en-US" dirty="0" smtClean="0"/>
              <a:t>Be fairly expensive</a:t>
            </a:r>
          </a:p>
          <a:p>
            <a:pPr lvl="1"/>
            <a:r>
              <a:rPr lang="en-US" dirty="0" smtClean="0"/>
              <a:t>Require a learning curve to use effectively</a:t>
            </a:r>
          </a:p>
        </p:txBody>
      </p:sp>
      <p:sp>
        <p:nvSpPr>
          <p:cNvPr id="6" name="Date Placeholder 5"/>
          <p:cNvSpPr>
            <a:spLocks noGrp="1"/>
          </p:cNvSpPr>
          <p:nvPr>
            <p:ph type="dt" sz="half" idx="10"/>
          </p:nvPr>
        </p:nvSpPr>
        <p:spPr/>
        <p:txBody>
          <a:bodyPr/>
          <a:lstStyle/>
          <a:p>
            <a:r>
              <a:rPr lang="en-US" dirty="0"/>
              <a:t>02/2015</a:t>
            </a:r>
          </a:p>
        </p:txBody>
      </p:sp>
      <p:sp>
        <p:nvSpPr>
          <p:cNvPr id="8" name="Footer Placeholder 7"/>
          <p:cNvSpPr>
            <a:spLocks noGrp="1"/>
          </p:cNvSpPr>
          <p:nvPr>
            <p:ph type="ftr" sz="quarter" idx="11"/>
          </p:nvPr>
        </p:nvSpPr>
        <p:spPr/>
        <p:txBody>
          <a:bodyPr/>
          <a:lstStyle/>
          <a:p>
            <a:r>
              <a:rPr lang="en-US" dirty="0" smtClean="0"/>
              <a:t>LCA Module </a:t>
            </a:r>
            <a:r>
              <a:rPr lang="en-US" dirty="0"/>
              <a:t>G1</a:t>
            </a:r>
          </a:p>
        </p:txBody>
      </p:sp>
      <p:sp>
        <p:nvSpPr>
          <p:cNvPr id="7" name="Slide Number Placeholder 6"/>
          <p:cNvSpPr>
            <a:spLocks noGrp="1"/>
          </p:cNvSpPr>
          <p:nvPr>
            <p:ph type="sldNum" sz="quarter" idx="12"/>
          </p:nvPr>
        </p:nvSpPr>
        <p:spPr/>
        <p:txBody>
          <a:bodyPr/>
          <a:lstStyle/>
          <a:p>
            <a:fld id="{0A514951-337F-4C55-96DD-3945EF272A02}" type="slidenum">
              <a:rPr lang="en-US" smtClean="0"/>
              <a:pPr/>
              <a:t>4</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90292121"/>
      </p:ext>
    </p:extLst>
  </p:cSld>
  <p:clrMapOvr>
    <a:masterClrMapping/>
  </p:clrMapOvr>
  <mc:AlternateContent xmlns:mc="http://schemas.openxmlformats.org/markup-compatibility/2006" xmlns:p14="http://schemas.microsoft.com/office/powerpoint/2010/main">
    <mc:Choice Requires="p14">
      <p:transition spd="slow" p14:dur="2000" advTm="90324"/>
    </mc:Choice>
    <mc:Fallback xmlns="">
      <p:transition spd="slow" advTm="90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974" y="693003"/>
            <a:ext cx="10394726" cy="885981"/>
          </a:xfrm>
        </p:spPr>
        <p:txBody>
          <a:bodyPr>
            <a:normAutofit fontScale="90000"/>
          </a:bodyPr>
          <a:lstStyle/>
          <a:p>
            <a:r>
              <a:rPr lang="en-US" dirty="0" smtClean="0"/>
              <a:t>Example of Data Complexity </a:t>
            </a:r>
            <a:br>
              <a:rPr lang="en-US" dirty="0" smtClean="0"/>
            </a:br>
            <a:r>
              <a:rPr lang="en-US" dirty="0" smtClean="0"/>
              <a:t>(Output Inventory for Crude Oil from NREL LCI)</a:t>
            </a:r>
            <a:endParaRPr lang="en-US" dirty="0"/>
          </a:p>
        </p:txBody>
      </p:sp>
      <p:sp>
        <p:nvSpPr>
          <p:cNvPr id="6" name="Date Placeholder 5"/>
          <p:cNvSpPr>
            <a:spLocks noGrp="1"/>
          </p:cNvSpPr>
          <p:nvPr>
            <p:ph type="dt" sz="half" idx="10"/>
          </p:nvPr>
        </p:nvSpPr>
        <p:spPr/>
        <p:txBody>
          <a:bodyPr/>
          <a:lstStyle/>
          <a:p>
            <a:r>
              <a:rPr lang="en-US" dirty="0"/>
              <a:t>02/2015</a:t>
            </a:r>
          </a:p>
        </p:txBody>
      </p:sp>
      <p:sp>
        <p:nvSpPr>
          <p:cNvPr id="8" name="Footer Placeholder 7"/>
          <p:cNvSpPr>
            <a:spLocks noGrp="1"/>
          </p:cNvSpPr>
          <p:nvPr>
            <p:ph type="ftr" sz="quarter" idx="11"/>
          </p:nvPr>
        </p:nvSpPr>
        <p:spPr/>
        <p:txBody>
          <a:bodyPr/>
          <a:lstStyle/>
          <a:p>
            <a:r>
              <a:rPr lang="en-US" dirty="0" smtClean="0"/>
              <a:t>LCA Module </a:t>
            </a:r>
            <a:r>
              <a:rPr lang="en-US" dirty="0"/>
              <a:t>G1</a:t>
            </a:r>
          </a:p>
        </p:txBody>
      </p:sp>
      <p:sp>
        <p:nvSpPr>
          <p:cNvPr id="7" name="Slide Number Placeholder 6"/>
          <p:cNvSpPr>
            <a:spLocks noGrp="1"/>
          </p:cNvSpPr>
          <p:nvPr>
            <p:ph type="sldNum" sz="quarter" idx="12"/>
          </p:nvPr>
        </p:nvSpPr>
        <p:spPr/>
        <p:txBody>
          <a:bodyPr/>
          <a:lstStyle/>
          <a:p>
            <a:fld id="{0A514951-337F-4C55-96DD-3945EF272A02}" type="slidenum">
              <a:rPr lang="en-US" smtClean="0"/>
              <a:pPr/>
              <a:t>5</a:t>
            </a:fld>
            <a:endParaRPr lang="en-US"/>
          </a:p>
        </p:txBody>
      </p:sp>
      <p:pic>
        <p:nvPicPr>
          <p:cNvPr id="9" name="Picture 8"/>
          <p:cNvPicPr>
            <a:picLocks noChangeAspect="1"/>
          </p:cNvPicPr>
          <p:nvPr/>
        </p:nvPicPr>
        <p:blipFill>
          <a:blip r:embed="rId5"/>
          <a:stretch>
            <a:fillRect/>
          </a:stretch>
        </p:blipFill>
        <p:spPr>
          <a:xfrm>
            <a:off x="594726" y="1729408"/>
            <a:ext cx="3656216" cy="4295456"/>
          </a:xfrm>
          <a:prstGeom prst="rect">
            <a:avLst/>
          </a:prstGeom>
          <a:ln>
            <a:solidFill>
              <a:schemeClr val="tx1"/>
            </a:solidFill>
          </a:ln>
        </p:spPr>
      </p:pic>
      <p:pic>
        <p:nvPicPr>
          <p:cNvPr id="10" name="Picture 9"/>
          <p:cNvPicPr>
            <a:picLocks noChangeAspect="1"/>
          </p:cNvPicPr>
          <p:nvPr/>
        </p:nvPicPr>
        <p:blipFill>
          <a:blip r:embed="rId6"/>
          <a:stretch>
            <a:fillRect/>
          </a:stretch>
        </p:blipFill>
        <p:spPr>
          <a:xfrm>
            <a:off x="4372368" y="1729408"/>
            <a:ext cx="3606504" cy="4295455"/>
          </a:xfrm>
          <a:prstGeom prst="rect">
            <a:avLst/>
          </a:prstGeom>
          <a:ln>
            <a:solidFill>
              <a:schemeClr val="tx1"/>
            </a:solidFill>
          </a:ln>
        </p:spPr>
      </p:pic>
      <p:pic>
        <p:nvPicPr>
          <p:cNvPr id="11" name="Picture 10"/>
          <p:cNvPicPr>
            <a:picLocks noChangeAspect="1"/>
          </p:cNvPicPr>
          <p:nvPr/>
        </p:nvPicPr>
        <p:blipFill>
          <a:blip r:embed="rId7"/>
          <a:stretch>
            <a:fillRect/>
          </a:stretch>
        </p:blipFill>
        <p:spPr>
          <a:xfrm>
            <a:off x="8074898" y="1729408"/>
            <a:ext cx="3565816" cy="4295455"/>
          </a:xfrm>
          <a:prstGeom prst="rect">
            <a:avLst/>
          </a:prstGeom>
          <a:ln>
            <a:solidFill>
              <a:schemeClr val="tx1"/>
            </a:solid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0808578"/>
      </p:ext>
    </p:extLst>
  </p:cSld>
  <p:clrMapOvr>
    <a:masterClrMapping/>
  </p:clrMapOvr>
  <mc:AlternateContent xmlns:mc="http://schemas.openxmlformats.org/markup-compatibility/2006" xmlns:p14="http://schemas.microsoft.com/office/powerpoint/2010/main">
    <mc:Choice Requires="p14">
      <p:transition spd="slow" p14:dur="2000" advTm="61350"/>
    </mc:Choice>
    <mc:Fallback xmlns="">
      <p:transition spd="slow" advTm="61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a:t>
            </a:r>
            <a:r>
              <a:rPr lang="en-US" dirty="0" smtClean="0"/>
              <a:t>General LCA Software </a:t>
            </a:r>
            <a:r>
              <a:rPr lang="en-US" dirty="0"/>
              <a:t>Tools</a:t>
            </a:r>
          </a:p>
        </p:txBody>
      </p:sp>
      <p:sp>
        <p:nvSpPr>
          <p:cNvPr id="6" name="Date Placeholder 5"/>
          <p:cNvSpPr>
            <a:spLocks noGrp="1"/>
          </p:cNvSpPr>
          <p:nvPr>
            <p:ph type="dt" sz="half" idx="10"/>
          </p:nvPr>
        </p:nvSpPr>
        <p:spPr/>
        <p:txBody>
          <a:bodyPr/>
          <a:lstStyle/>
          <a:p>
            <a:r>
              <a:rPr lang="en-US" dirty="0"/>
              <a:t>02/2015</a:t>
            </a:r>
          </a:p>
        </p:txBody>
      </p:sp>
      <p:sp>
        <p:nvSpPr>
          <p:cNvPr id="8" name="Footer Placeholder 7"/>
          <p:cNvSpPr>
            <a:spLocks noGrp="1"/>
          </p:cNvSpPr>
          <p:nvPr>
            <p:ph type="ftr" sz="quarter" idx="11"/>
          </p:nvPr>
        </p:nvSpPr>
        <p:spPr/>
        <p:txBody>
          <a:bodyPr/>
          <a:lstStyle/>
          <a:p>
            <a:r>
              <a:rPr lang="en-US" dirty="0" smtClean="0"/>
              <a:t>LCA Module </a:t>
            </a:r>
            <a:r>
              <a:rPr lang="en-US" dirty="0"/>
              <a:t>G1</a:t>
            </a:r>
          </a:p>
        </p:txBody>
      </p:sp>
      <p:sp>
        <p:nvSpPr>
          <p:cNvPr id="7" name="Slide Number Placeholder 6"/>
          <p:cNvSpPr>
            <a:spLocks noGrp="1"/>
          </p:cNvSpPr>
          <p:nvPr>
            <p:ph type="sldNum" sz="quarter" idx="12"/>
          </p:nvPr>
        </p:nvSpPr>
        <p:spPr/>
        <p:txBody>
          <a:bodyPr/>
          <a:lstStyle/>
          <a:p>
            <a:fld id="{0A514951-337F-4C55-96DD-3945EF272A02}" type="slidenum">
              <a:rPr lang="en-US" smtClean="0"/>
              <a:pPr/>
              <a:t>6</a:t>
            </a:fld>
            <a:endParaRPr lang="en-US"/>
          </a:p>
        </p:txBody>
      </p:sp>
      <p:sp>
        <p:nvSpPr>
          <p:cNvPr id="3" name="Content Placeholder 2"/>
          <p:cNvSpPr>
            <a:spLocks noGrp="1"/>
          </p:cNvSpPr>
          <p:nvPr>
            <p:ph idx="1"/>
          </p:nvPr>
        </p:nvSpPr>
        <p:spPr>
          <a:xfrm>
            <a:off x="666974" y="1387736"/>
            <a:ext cx="10697712" cy="4893793"/>
          </a:xfrm>
        </p:spPr>
        <p:txBody>
          <a:bodyPr>
            <a:normAutofit/>
          </a:bodyPr>
          <a:lstStyle/>
          <a:p>
            <a:r>
              <a:rPr lang="en-US" sz="2400" dirty="0" smtClean="0"/>
              <a:t>General LCA Software Tools</a:t>
            </a:r>
          </a:p>
          <a:p>
            <a:pPr lvl="1"/>
            <a:r>
              <a:rPr lang="en-US" sz="2200" dirty="0" smtClean="0"/>
              <a:t>GaBi</a:t>
            </a:r>
            <a:endParaRPr lang="en-US" sz="2200" dirty="0"/>
          </a:p>
          <a:p>
            <a:pPr lvl="1"/>
            <a:r>
              <a:rPr lang="en-US" sz="2200" dirty="0"/>
              <a:t>SimaPro</a:t>
            </a:r>
          </a:p>
          <a:p>
            <a:pPr lvl="1"/>
            <a:r>
              <a:rPr lang="en-US" sz="2200" dirty="0" smtClean="0"/>
              <a:t>Quantis Suite</a:t>
            </a:r>
            <a:endParaRPr lang="en-US" sz="2200" dirty="0"/>
          </a:p>
          <a:p>
            <a:pPr lvl="1"/>
            <a:r>
              <a:rPr lang="en-US" sz="2200" dirty="0"/>
              <a:t>Umberto</a:t>
            </a:r>
          </a:p>
          <a:p>
            <a:r>
              <a:rPr lang="en-US" dirty="0"/>
              <a:t>Generally fully featured </a:t>
            </a:r>
            <a:r>
              <a:rPr lang="en-US" dirty="0" smtClean="0"/>
              <a:t>with:</a:t>
            </a:r>
          </a:p>
          <a:p>
            <a:pPr lvl="1"/>
            <a:r>
              <a:rPr lang="en-US" dirty="0" smtClean="0"/>
              <a:t>Uncertainty analysis</a:t>
            </a:r>
          </a:p>
          <a:p>
            <a:pPr lvl="1"/>
            <a:r>
              <a:rPr lang="en-US" dirty="0"/>
              <a:t>P</a:t>
            </a:r>
            <a:r>
              <a:rPr lang="en-US" dirty="0" smtClean="0"/>
              <a:t>arameterized models</a:t>
            </a:r>
          </a:p>
          <a:p>
            <a:pPr lvl="1"/>
            <a:r>
              <a:rPr lang="en-US" dirty="0" smtClean="0"/>
              <a:t>Graphical </a:t>
            </a:r>
            <a:r>
              <a:rPr lang="en-US" dirty="0"/>
              <a:t>model and results </a:t>
            </a:r>
            <a:r>
              <a:rPr lang="en-US" dirty="0" smtClean="0"/>
              <a:t>capabilities</a:t>
            </a:r>
          </a:p>
          <a:p>
            <a:pPr lvl="1"/>
            <a:r>
              <a:rPr lang="en-US" dirty="0" smtClean="0"/>
              <a:t>More</a:t>
            </a:r>
            <a:endParaRPr lang="en-US" dirty="0"/>
          </a:p>
          <a:p>
            <a:endParaRPr lang="en-US" dirty="0"/>
          </a:p>
        </p:txBody>
      </p:sp>
      <p:sp>
        <p:nvSpPr>
          <p:cNvPr id="4" name="Right Brace 3"/>
          <p:cNvSpPr/>
          <p:nvPr/>
        </p:nvSpPr>
        <p:spPr>
          <a:xfrm>
            <a:off x="2035063" y="1842051"/>
            <a:ext cx="514350" cy="66675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p:cNvSpPr txBox="1"/>
          <p:nvPr/>
        </p:nvSpPr>
        <p:spPr>
          <a:xfrm>
            <a:off x="2607314" y="1990760"/>
            <a:ext cx="1924474" cy="369332"/>
          </a:xfrm>
          <a:prstGeom prst="rect">
            <a:avLst/>
          </a:prstGeom>
          <a:noFill/>
        </p:spPr>
        <p:txBody>
          <a:bodyPr wrap="square" rtlCol="0">
            <a:spAutoFit/>
          </a:bodyPr>
          <a:lstStyle/>
          <a:p>
            <a:r>
              <a:rPr lang="en-US" dirty="0" smtClean="0"/>
              <a:t>Most widely used</a:t>
            </a:r>
            <a:endParaRPr lang="en-US" dirty="0"/>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60298193"/>
      </p:ext>
    </p:extLst>
  </p:cSld>
  <p:clrMapOvr>
    <a:masterClrMapping/>
  </p:clrMapOvr>
  <mc:AlternateContent xmlns:mc="http://schemas.openxmlformats.org/markup-compatibility/2006" xmlns:p14="http://schemas.microsoft.com/office/powerpoint/2010/main">
    <mc:Choice Requires="p14">
      <p:transition spd="slow" p14:dur="2000" advTm="74446"/>
    </mc:Choice>
    <mc:Fallback xmlns="">
      <p:transition spd="slow" advTm="74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GaBi</a:t>
            </a:r>
            <a:endParaRPr lang="en-US" dirty="0"/>
          </a:p>
        </p:txBody>
      </p:sp>
      <p:sp>
        <p:nvSpPr>
          <p:cNvPr id="13" name="Content Placeholder 12"/>
          <p:cNvSpPr>
            <a:spLocks noGrp="1"/>
          </p:cNvSpPr>
          <p:nvPr>
            <p:ph idx="1"/>
          </p:nvPr>
        </p:nvSpPr>
        <p:spPr>
          <a:xfrm>
            <a:off x="666973" y="1387737"/>
            <a:ext cx="11074163" cy="4653480"/>
          </a:xfrm>
        </p:spPr>
        <p:txBody>
          <a:bodyPr/>
          <a:lstStyle/>
          <a:p>
            <a:r>
              <a:rPr lang="en-US" b="1" u="sng" dirty="0" err="1"/>
              <a:t>Ga</a:t>
            </a:r>
            <a:r>
              <a:rPr lang="en-US" dirty="0" err="1"/>
              <a:t>nzheitliche</a:t>
            </a:r>
            <a:r>
              <a:rPr lang="en-US" dirty="0"/>
              <a:t> </a:t>
            </a:r>
            <a:r>
              <a:rPr lang="en-US" b="1" u="sng" dirty="0" err="1"/>
              <a:t>Bi</a:t>
            </a:r>
            <a:r>
              <a:rPr lang="en-US" dirty="0" err="1"/>
              <a:t>lanz</a:t>
            </a:r>
            <a:r>
              <a:rPr lang="en-US" dirty="0"/>
              <a:t>, German for “holistic balance”</a:t>
            </a:r>
          </a:p>
          <a:p>
            <a:r>
              <a:rPr lang="en-US" dirty="0"/>
              <a:t>Paid software produced by PE </a:t>
            </a:r>
            <a:r>
              <a:rPr lang="en-US" dirty="0" smtClean="0"/>
              <a:t>International, free educational version available for students and teachers</a:t>
            </a:r>
            <a:endParaRPr lang="en-US" dirty="0"/>
          </a:p>
          <a:p>
            <a:r>
              <a:rPr lang="en-US" dirty="0"/>
              <a:t>GaBi has extensive database options including their own database and integration with external databases, such as </a:t>
            </a:r>
            <a:r>
              <a:rPr lang="en-US" dirty="0" err="1" smtClean="0"/>
              <a:t>ecoinvent</a:t>
            </a:r>
            <a:r>
              <a:rPr lang="en-US" dirty="0" smtClean="0"/>
              <a:t>, US LCI, etc.</a:t>
            </a:r>
            <a:endParaRPr lang="en-US" dirty="0"/>
          </a:p>
          <a:p>
            <a:pPr lvl="1"/>
            <a:r>
              <a:rPr lang="en-US" dirty="0"/>
              <a:t>Most data includes background information, reviews, etc.</a:t>
            </a:r>
          </a:p>
          <a:p>
            <a:r>
              <a:rPr lang="en-US" dirty="0" smtClean="0"/>
              <a:t>Can </a:t>
            </a:r>
            <a:r>
              <a:rPr lang="en-US" dirty="0"/>
              <a:t>pay their data team to collect data if needed</a:t>
            </a:r>
          </a:p>
          <a:p>
            <a:r>
              <a:rPr lang="en-US" dirty="0" smtClean="0"/>
              <a:t>Users </a:t>
            </a:r>
            <a:r>
              <a:rPr lang="en-US" dirty="0"/>
              <a:t>draw the life cycle “plan” as a flowchart, then calculate </a:t>
            </a:r>
            <a:r>
              <a:rPr lang="en-US" dirty="0" smtClean="0"/>
              <a:t>impacts</a:t>
            </a:r>
          </a:p>
          <a:p>
            <a:r>
              <a:rPr lang="en-US" dirty="0" smtClean="0"/>
              <a:t>Software calculates results using sequential modeling</a:t>
            </a:r>
            <a:endParaRPr lang="en-US" dirty="0"/>
          </a:p>
          <a:p>
            <a:r>
              <a:rPr lang="en-US" dirty="0"/>
              <a:t>Includes </a:t>
            </a:r>
            <a:r>
              <a:rPr lang="en-US" dirty="0" err="1"/>
              <a:t>i</a:t>
            </a:r>
            <a:r>
              <a:rPr lang="en-US" dirty="0"/>
              <a:t>-report feature to produce reports with </a:t>
            </a:r>
            <a:r>
              <a:rPr lang="en-US" dirty="0" smtClean="0"/>
              <a:t>results</a:t>
            </a:r>
          </a:p>
          <a:p>
            <a:r>
              <a:rPr lang="en-US" dirty="0" smtClean="0"/>
              <a:t>Single </a:t>
            </a:r>
            <a:r>
              <a:rPr lang="en-US" dirty="0"/>
              <a:t>computer licenses only (“Buy one, Install one</a:t>
            </a:r>
            <a:r>
              <a:rPr lang="en-US" dirty="0" smtClean="0"/>
              <a:t>”</a:t>
            </a:r>
            <a:r>
              <a:rPr lang="en-US" baseline="30000" dirty="0"/>
              <a:t>*</a:t>
            </a:r>
            <a:r>
              <a:rPr lang="en-US" dirty="0" smtClean="0"/>
              <a:t>)</a:t>
            </a:r>
            <a:endParaRPr lang="en-US" dirty="0"/>
          </a:p>
          <a:p>
            <a:endParaRPr lang="en-US" dirty="0"/>
          </a:p>
        </p:txBody>
      </p:sp>
      <p:sp>
        <p:nvSpPr>
          <p:cNvPr id="6" name="Date Placeholder 5"/>
          <p:cNvSpPr>
            <a:spLocks noGrp="1"/>
          </p:cNvSpPr>
          <p:nvPr>
            <p:ph type="dt" sz="half" idx="10"/>
          </p:nvPr>
        </p:nvSpPr>
        <p:spPr/>
        <p:txBody>
          <a:bodyPr/>
          <a:lstStyle/>
          <a:p>
            <a:r>
              <a:rPr lang="en-US" dirty="0"/>
              <a:t>02/2015</a:t>
            </a:r>
          </a:p>
        </p:txBody>
      </p:sp>
      <p:sp>
        <p:nvSpPr>
          <p:cNvPr id="8" name="Footer Placeholder 7"/>
          <p:cNvSpPr>
            <a:spLocks noGrp="1"/>
          </p:cNvSpPr>
          <p:nvPr>
            <p:ph type="ftr" sz="quarter" idx="11"/>
          </p:nvPr>
        </p:nvSpPr>
        <p:spPr/>
        <p:txBody>
          <a:bodyPr/>
          <a:lstStyle/>
          <a:p>
            <a:r>
              <a:rPr lang="en-US" dirty="0" smtClean="0"/>
              <a:t>LCA Module </a:t>
            </a:r>
            <a:r>
              <a:rPr lang="en-US" dirty="0"/>
              <a:t>G1</a:t>
            </a:r>
          </a:p>
        </p:txBody>
      </p:sp>
      <p:sp>
        <p:nvSpPr>
          <p:cNvPr id="7" name="Slide Number Placeholder 6"/>
          <p:cNvSpPr>
            <a:spLocks noGrp="1"/>
          </p:cNvSpPr>
          <p:nvPr>
            <p:ph type="sldNum" sz="quarter" idx="12"/>
          </p:nvPr>
        </p:nvSpPr>
        <p:spPr/>
        <p:txBody>
          <a:bodyPr/>
          <a:lstStyle/>
          <a:p>
            <a:fld id="{0A514951-337F-4C55-96DD-3945EF272A02}" type="slidenum">
              <a:rPr lang="en-US" smtClean="0"/>
              <a:pPr/>
              <a:t>7</a:t>
            </a:fld>
            <a:endParaRPr lang="en-US"/>
          </a:p>
        </p:txBody>
      </p:sp>
      <p:pic>
        <p:nvPicPr>
          <p:cNvPr id="3" name="Picture 2"/>
          <p:cNvPicPr>
            <a:picLocks noChangeAspect="1"/>
          </p:cNvPicPr>
          <p:nvPr/>
        </p:nvPicPr>
        <p:blipFill>
          <a:blip r:embed="rId5"/>
          <a:stretch>
            <a:fillRect/>
          </a:stretch>
        </p:blipFill>
        <p:spPr>
          <a:xfrm>
            <a:off x="8059778" y="3926394"/>
            <a:ext cx="3681359" cy="2114823"/>
          </a:xfrm>
          <a:prstGeom prst="rect">
            <a:avLst/>
          </a:prstGeom>
        </p:spPr>
      </p:pic>
      <p:sp>
        <p:nvSpPr>
          <p:cNvPr id="10" name="TextBox 9"/>
          <p:cNvSpPr txBox="1"/>
          <p:nvPr/>
        </p:nvSpPr>
        <p:spPr>
          <a:xfrm>
            <a:off x="8221703" y="6127749"/>
            <a:ext cx="3887138" cy="261610"/>
          </a:xfrm>
          <a:prstGeom prst="rect">
            <a:avLst/>
          </a:prstGeom>
          <a:noFill/>
        </p:spPr>
        <p:txBody>
          <a:bodyPr wrap="square" rtlCol="0">
            <a:spAutoFit/>
          </a:bodyPr>
          <a:lstStyle/>
          <a:p>
            <a:r>
              <a:rPr lang="en-US" sz="1100" dirty="0"/>
              <a:t>* http://www.gabi-software.com/america/support/gabi-faq/</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7933854"/>
      </p:ext>
    </p:extLst>
  </p:cSld>
  <p:clrMapOvr>
    <a:masterClrMapping/>
  </p:clrMapOvr>
  <mc:AlternateContent xmlns:mc="http://schemas.openxmlformats.org/markup-compatibility/2006" xmlns:p14="http://schemas.microsoft.com/office/powerpoint/2010/main">
    <mc:Choice Requires="p14">
      <p:transition spd="slow" p14:dur="2000" advTm="119242"/>
    </mc:Choice>
    <mc:Fallback xmlns="">
      <p:transition spd="slow" advTm="119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40909"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GaBi Input</a:t>
            </a:r>
            <a:endParaRPr lang="en-US" dirty="0"/>
          </a:p>
        </p:txBody>
      </p:sp>
      <p:sp>
        <p:nvSpPr>
          <p:cNvPr id="6" name="Date Placeholder 5"/>
          <p:cNvSpPr>
            <a:spLocks noGrp="1"/>
          </p:cNvSpPr>
          <p:nvPr>
            <p:ph type="dt" sz="half" idx="10"/>
          </p:nvPr>
        </p:nvSpPr>
        <p:spPr/>
        <p:txBody>
          <a:bodyPr/>
          <a:lstStyle/>
          <a:p>
            <a:r>
              <a:rPr lang="en-US" dirty="0"/>
              <a:t>02/2015</a:t>
            </a:r>
          </a:p>
        </p:txBody>
      </p:sp>
      <p:sp>
        <p:nvSpPr>
          <p:cNvPr id="8" name="Footer Placeholder 7"/>
          <p:cNvSpPr>
            <a:spLocks noGrp="1"/>
          </p:cNvSpPr>
          <p:nvPr>
            <p:ph type="ftr" sz="quarter" idx="11"/>
          </p:nvPr>
        </p:nvSpPr>
        <p:spPr/>
        <p:txBody>
          <a:bodyPr/>
          <a:lstStyle/>
          <a:p>
            <a:r>
              <a:rPr lang="en-US" dirty="0" smtClean="0"/>
              <a:t>LCA Module </a:t>
            </a:r>
            <a:r>
              <a:rPr lang="en-US" dirty="0"/>
              <a:t>G1</a:t>
            </a:r>
          </a:p>
        </p:txBody>
      </p:sp>
      <p:sp>
        <p:nvSpPr>
          <p:cNvPr id="7" name="Slide Number Placeholder 6"/>
          <p:cNvSpPr>
            <a:spLocks noGrp="1"/>
          </p:cNvSpPr>
          <p:nvPr>
            <p:ph type="sldNum" sz="quarter" idx="12"/>
          </p:nvPr>
        </p:nvSpPr>
        <p:spPr/>
        <p:txBody>
          <a:bodyPr/>
          <a:lstStyle/>
          <a:p>
            <a:fld id="{0A514951-337F-4C55-96DD-3945EF272A02}" type="slidenum">
              <a:rPr lang="en-US" smtClean="0"/>
              <a:pPr/>
              <a:t>8</a:t>
            </a:fld>
            <a:endParaRPr lang="en-US"/>
          </a:p>
        </p:txBody>
      </p:sp>
      <p:pic>
        <p:nvPicPr>
          <p:cNvPr id="10" name="Picture 9"/>
          <p:cNvPicPr>
            <a:picLocks noChangeAspect="1"/>
          </p:cNvPicPr>
          <p:nvPr/>
        </p:nvPicPr>
        <p:blipFill>
          <a:blip r:embed="rId5"/>
          <a:stretch>
            <a:fillRect/>
          </a:stretch>
        </p:blipFill>
        <p:spPr>
          <a:xfrm>
            <a:off x="457201" y="1104627"/>
            <a:ext cx="6363040" cy="3834070"/>
          </a:xfrm>
          <a:prstGeom prst="rect">
            <a:avLst/>
          </a:prstGeom>
          <a:ln w="12700">
            <a:solidFill>
              <a:schemeClr val="tx1"/>
            </a:solidFill>
          </a:ln>
        </p:spPr>
      </p:pic>
      <p:pic>
        <p:nvPicPr>
          <p:cNvPr id="9" name="Picture 8"/>
          <p:cNvPicPr>
            <a:picLocks noChangeAspect="1"/>
          </p:cNvPicPr>
          <p:nvPr/>
        </p:nvPicPr>
        <p:blipFill rotWithShape="1">
          <a:blip r:embed="rId6"/>
          <a:srcRect l="28321"/>
          <a:stretch/>
        </p:blipFill>
        <p:spPr>
          <a:xfrm>
            <a:off x="6042991" y="1882655"/>
            <a:ext cx="5660190" cy="4180214"/>
          </a:xfrm>
          <a:prstGeom prst="rect">
            <a:avLst/>
          </a:prstGeom>
          <a:ln w="12700">
            <a:solidFill>
              <a:schemeClr val="tx1"/>
            </a:solidFill>
          </a:ln>
        </p:spPr>
      </p:pic>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36123018"/>
      </p:ext>
    </p:extLst>
  </p:cSld>
  <p:clrMapOvr>
    <a:masterClrMapping/>
  </p:clrMapOvr>
  <mc:AlternateContent xmlns:mc="http://schemas.openxmlformats.org/markup-compatibility/2006" xmlns:p14="http://schemas.microsoft.com/office/powerpoint/2010/main">
    <mc:Choice Requires="p14">
      <p:transition spd="slow" p14:dur="2000" advTm="57939"/>
    </mc:Choice>
    <mc:Fallback xmlns="">
      <p:transition spd="slow" advTm="579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GaBi Output</a:t>
            </a:r>
            <a:endParaRPr lang="en-US" dirty="0"/>
          </a:p>
        </p:txBody>
      </p:sp>
      <p:sp>
        <p:nvSpPr>
          <p:cNvPr id="6" name="Date Placeholder 5"/>
          <p:cNvSpPr>
            <a:spLocks noGrp="1"/>
          </p:cNvSpPr>
          <p:nvPr>
            <p:ph type="dt" sz="half" idx="10"/>
          </p:nvPr>
        </p:nvSpPr>
        <p:spPr/>
        <p:txBody>
          <a:bodyPr/>
          <a:lstStyle/>
          <a:p>
            <a:r>
              <a:rPr lang="en-US" dirty="0"/>
              <a:t>02/2015</a:t>
            </a:r>
          </a:p>
        </p:txBody>
      </p:sp>
      <p:sp>
        <p:nvSpPr>
          <p:cNvPr id="8" name="Footer Placeholder 7"/>
          <p:cNvSpPr>
            <a:spLocks noGrp="1"/>
          </p:cNvSpPr>
          <p:nvPr>
            <p:ph type="ftr" sz="quarter" idx="11"/>
          </p:nvPr>
        </p:nvSpPr>
        <p:spPr/>
        <p:txBody>
          <a:bodyPr/>
          <a:lstStyle/>
          <a:p>
            <a:r>
              <a:rPr lang="en-US" dirty="0" smtClean="0"/>
              <a:t>LCA Module </a:t>
            </a:r>
            <a:r>
              <a:rPr lang="en-US" dirty="0"/>
              <a:t>G1</a:t>
            </a:r>
          </a:p>
        </p:txBody>
      </p:sp>
      <p:sp>
        <p:nvSpPr>
          <p:cNvPr id="7" name="Slide Number Placeholder 6"/>
          <p:cNvSpPr>
            <a:spLocks noGrp="1"/>
          </p:cNvSpPr>
          <p:nvPr>
            <p:ph type="sldNum" sz="quarter" idx="12"/>
          </p:nvPr>
        </p:nvSpPr>
        <p:spPr/>
        <p:txBody>
          <a:bodyPr/>
          <a:lstStyle/>
          <a:p>
            <a:fld id="{0A514951-337F-4C55-96DD-3945EF272A02}" type="slidenum">
              <a:rPr lang="en-US" smtClean="0"/>
              <a:pPr/>
              <a:t>9</a:t>
            </a:fld>
            <a:endParaRPr lang="en-US"/>
          </a:p>
        </p:txBody>
      </p:sp>
      <p:pic>
        <p:nvPicPr>
          <p:cNvPr id="5" name="Picture 4"/>
          <p:cNvPicPr>
            <a:picLocks noChangeAspect="1"/>
          </p:cNvPicPr>
          <p:nvPr/>
        </p:nvPicPr>
        <p:blipFill>
          <a:blip r:embed="rId5"/>
          <a:stretch>
            <a:fillRect/>
          </a:stretch>
        </p:blipFill>
        <p:spPr>
          <a:xfrm>
            <a:off x="2046297" y="1102193"/>
            <a:ext cx="8510173" cy="4972405"/>
          </a:xfrm>
          <a:prstGeom prst="rect">
            <a:avLst/>
          </a:prstGeom>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55580267"/>
      </p:ext>
    </p:extLst>
  </p:cSld>
  <p:clrMapOvr>
    <a:masterClrMapping/>
  </p:clrMapOvr>
  <mc:AlternateContent xmlns:mc="http://schemas.openxmlformats.org/markup-compatibility/2006" xmlns:p14="http://schemas.microsoft.com/office/powerpoint/2010/main">
    <mc:Choice Requires="p14">
      <p:transition spd="slow" p14:dur="2000" advTm="40419"/>
    </mc:Choice>
    <mc:Fallback xmlns="">
      <p:transition spd="slow" advTm="40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Retrospect">
  <a:themeElements>
    <a:clrScheme name="Custom 1">
      <a:dk1>
        <a:sysClr val="windowText" lastClr="000000"/>
      </a:dk1>
      <a:lt1>
        <a:sysClr val="window" lastClr="FFFFFF"/>
      </a:lt1>
      <a:dk2>
        <a:srgbClr val="455F51"/>
      </a:dk2>
      <a:lt2>
        <a:srgbClr val="E2DFCC"/>
      </a:lt2>
      <a:accent1>
        <a:srgbClr val="739A28"/>
      </a:accent1>
      <a:accent2>
        <a:srgbClr val="C1DF8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6695</TotalTime>
  <Words>1372</Words>
  <Application>Microsoft Office PowerPoint</Application>
  <PresentationFormat>Widescreen</PresentationFormat>
  <Paragraphs>245</Paragraphs>
  <Slides>33</Slides>
  <Notes>18</Notes>
  <HiddenSlides>1</HiddenSlides>
  <MMClips>21</MMClips>
  <ScaleCrop>false</ScaleCrop>
  <HeadingPairs>
    <vt:vector size="8" baseType="variant">
      <vt:variant>
        <vt:lpstr>Fonts Used</vt:lpstr>
      </vt:variant>
      <vt:variant>
        <vt:i4>3</vt:i4>
      </vt:variant>
      <vt:variant>
        <vt:lpstr>Theme</vt:lpstr>
      </vt:variant>
      <vt:variant>
        <vt:i4>1</vt:i4>
      </vt:variant>
      <vt:variant>
        <vt:lpstr>Slide Titles</vt:lpstr>
      </vt:variant>
      <vt:variant>
        <vt:i4>33</vt:i4>
      </vt:variant>
      <vt:variant>
        <vt:lpstr>Custom Shows</vt:lpstr>
      </vt:variant>
      <vt:variant>
        <vt:i4>1</vt:i4>
      </vt:variant>
    </vt:vector>
  </HeadingPairs>
  <TitlesOfParts>
    <vt:vector size="38" baseType="lpstr">
      <vt:lpstr>Arial</vt:lpstr>
      <vt:lpstr>Calibri</vt:lpstr>
      <vt:lpstr>Calibri Light</vt:lpstr>
      <vt:lpstr>Retrospect</vt:lpstr>
      <vt:lpstr>Welcome to the Life Cycle Assessment (LCA) Learning Module Series</vt:lpstr>
      <vt:lpstr>LCA Module Series Groups</vt:lpstr>
      <vt:lpstr>General Paid LCA Software Tools</vt:lpstr>
      <vt:lpstr>Why Use Software to Handle LCA?</vt:lpstr>
      <vt:lpstr>Example of Data Complexity  (Output Inventory for Crude Oil from NREL LCI)</vt:lpstr>
      <vt:lpstr>Common General LCA Software Tools</vt:lpstr>
      <vt:lpstr>GaBi</vt:lpstr>
      <vt:lpstr>GaBi Input</vt:lpstr>
      <vt:lpstr>GaBi Output</vt:lpstr>
      <vt:lpstr>SimaPro</vt:lpstr>
      <vt:lpstr>SimaPro Input</vt:lpstr>
      <vt:lpstr>SimaPro Output</vt:lpstr>
      <vt:lpstr>Smaller Packages within GaBi and SimaPro</vt:lpstr>
      <vt:lpstr>Quantis Suite</vt:lpstr>
      <vt:lpstr>Quantis Suite Input</vt:lpstr>
      <vt:lpstr>Quantis Suite Output</vt:lpstr>
      <vt:lpstr>Umberto</vt:lpstr>
      <vt:lpstr>Umberto  Input</vt:lpstr>
      <vt:lpstr>Umberto  Output</vt:lpstr>
      <vt:lpstr>Conclusion</vt:lpstr>
      <vt:lpstr>Thank you for completing Module G1!</vt:lpstr>
      <vt:lpstr>Self-Assessment Quiz</vt:lpstr>
      <vt:lpstr>Which of these can be an advantage of using software to handle an LCA over doing one by hand?</vt:lpstr>
      <vt:lpstr>Correct!</vt:lpstr>
      <vt:lpstr>Which software tool produces and features their own database for their tool?</vt:lpstr>
      <vt:lpstr>Correct!</vt:lpstr>
      <vt:lpstr>Which software tool operates exclusively as an online platform?</vt:lpstr>
      <vt:lpstr>Correct!</vt:lpstr>
      <vt:lpstr>Is there only one version of each software or multiple options to choose from?</vt:lpstr>
      <vt:lpstr>Correct!</vt:lpstr>
      <vt:lpstr>Which software tool offers a free trial version?</vt:lpstr>
      <vt:lpstr>Correct!</vt:lpstr>
      <vt:lpstr>Sorry that’s Incorrect</vt:lpstr>
      <vt:lpstr>Wrong</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Quinn Langfitt</dc:creator>
  <cp:lastModifiedBy>Melissa E Sparks</cp:lastModifiedBy>
  <cp:revision>270</cp:revision>
  <dcterms:created xsi:type="dcterms:W3CDTF">2014-11-14T22:25:32Z</dcterms:created>
  <dcterms:modified xsi:type="dcterms:W3CDTF">2015-03-12T19:37:18Z</dcterms:modified>
</cp:coreProperties>
</file>