
<file path=[Content_Types].xml><?xml version="1.0" encoding="utf-8"?>
<Types xmlns="http://schemas.openxmlformats.org/package/2006/content-types">
  <Default Extension="png" ContentType="image/png"/>
  <Default Extension="tmp" ContentType="image/png"/>
  <Default Extension="wma" ContentType="audio/x-ms-wma"/>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337" r:id="rId2"/>
    <p:sldId id="338" r:id="rId3"/>
    <p:sldId id="276" r:id="rId4"/>
    <p:sldId id="361" r:id="rId5"/>
    <p:sldId id="342" r:id="rId6"/>
    <p:sldId id="344" r:id="rId7"/>
    <p:sldId id="346" r:id="rId8"/>
    <p:sldId id="356" r:id="rId9"/>
    <p:sldId id="348" r:id="rId10"/>
    <p:sldId id="351" r:id="rId11"/>
    <p:sldId id="352" r:id="rId12"/>
    <p:sldId id="353" r:id="rId13"/>
    <p:sldId id="345" r:id="rId14"/>
    <p:sldId id="357" r:id="rId15"/>
    <p:sldId id="354" r:id="rId16"/>
    <p:sldId id="349" r:id="rId17"/>
    <p:sldId id="360" r:id="rId18"/>
    <p:sldId id="359" r:id="rId19"/>
    <p:sldId id="343" r:id="rId20"/>
    <p:sldId id="340" r:id="rId21"/>
    <p:sldId id="362" r:id="rId22"/>
  </p:sldIdLst>
  <p:sldSz cx="12192000" cy="6858000"/>
  <p:notesSz cx="6858000" cy="9144000"/>
  <p:custShowLst>
    <p:custShow name="Wrong"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uinn Langfitt" initials="QL" lastIdx="24" clrIdx="0">
    <p:extLst>
      <p:ext uri="{19B8F6BF-5375-455C-9EA6-DF929625EA0E}">
        <p15:presenceInfo xmlns:p15="http://schemas.microsoft.com/office/powerpoint/2012/main" userId="fd30b36df98d153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DF87"/>
    <a:srgbClr val="739A28"/>
    <a:srgbClr val="DAC0A6"/>
    <a:srgbClr val="8D5E30"/>
    <a:srgbClr val="996633"/>
    <a:srgbClr val="A9B1BC"/>
    <a:srgbClr val="D2D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82438" autoAdjust="0"/>
  </p:normalViewPr>
  <p:slideViewPr>
    <p:cSldViewPr snapToGrid="0">
      <p:cViewPr>
        <p:scale>
          <a:sx n="75" d="100"/>
          <a:sy n="75" d="100"/>
        </p:scale>
        <p:origin x="54" y="-174"/>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77EB65-7773-4AE4-A4AD-FDBFD823D46F}" type="datetimeFigureOut">
              <a:rPr lang="en-US" smtClean="0"/>
              <a:t>10/24/2015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198908-2088-48AB-8E5E-AF12DB1244BC}" type="slidenum">
              <a:rPr lang="en-US" smtClean="0"/>
              <a:t>‹#›</a:t>
            </a:fld>
            <a:endParaRPr lang="en-US"/>
          </a:p>
        </p:txBody>
      </p:sp>
    </p:spTree>
    <p:extLst>
      <p:ext uri="{BB962C8B-B14F-4D97-AF65-F5344CB8AC3E}">
        <p14:creationId xmlns:p14="http://schemas.microsoft.com/office/powerpoint/2010/main" val="4257834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2</a:t>
            </a:fld>
            <a:endParaRPr lang="en-US"/>
          </a:p>
        </p:txBody>
      </p:sp>
    </p:spTree>
    <p:extLst>
      <p:ext uri="{BB962C8B-B14F-4D97-AF65-F5344CB8AC3E}">
        <p14:creationId xmlns:p14="http://schemas.microsoft.com/office/powerpoint/2010/main" val="3998675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B21FBF6-6BDF-4412-9024-3793459D8532}" type="slidenum">
              <a:rPr lang="en-US" smtClean="0"/>
              <a:t>4</a:t>
            </a:fld>
            <a:endParaRPr lang="en-US"/>
          </a:p>
        </p:txBody>
      </p:sp>
    </p:spTree>
    <p:extLst>
      <p:ext uri="{BB962C8B-B14F-4D97-AF65-F5344CB8AC3E}">
        <p14:creationId xmlns:p14="http://schemas.microsoft.com/office/powerpoint/2010/main" val="4018481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5</a:t>
            </a:fld>
            <a:endParaRPr lang="en-US"/>
          </a:p>
        </p:txBody>
      </p:sp>
    </p:spTree>
    <p:extLst>
      <p:ext uri="{BB962C8B-B14F-4D97-AF65-F5344CB8AC3E}">
        <p14:creationId xmlns:p14="http://schemas.microsoft.com/office/powerpoint/2010/main" val="2373247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6</a:t>
            </a:fld>
            <a:endParaRPr lang="en-US"/>
          </a:p>
        </p:txBody>
      </p:sp>
    </p:spTree>
    <p:extLst>
      <p:ext uri="{BB962C8B-B14F-4D97-AF65-F5344CB8AC3E}">
        <p14:creationId xmlns:p14="http://schemas.microsoft.com/office/powerpoint/2010/main" val="1642458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10</a:t>
            </a:fld>
            <a:endParaRPr lang="en-US"/>
          </a:p>
        </p:txBody>
      </p:sp>
    </p:spTree>
    <p:extLst>
      <p:ext uri="{BB962C8B-B14F-4D97-AF65-F5344CB8AC3E}">
        <p14:creationId xmlns:p14="http://schemas.microsoft.com/office/powerpoint/2010/main" val="1028435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15</a:t>
            </a:fld>
            <a:endParaRPr lang="en-US"/>
          </a:p>
        </p:txBody>
      </p:sp>
    </p:spTree>
    <p:extLst>
      <p:ext uri="{BB962C8B-B14F-4D97-AF65-F5344CB8AC3E}">
        <p14:creationId xmlns:p14="http://schemas.microsoft.com/office/powerpoint/2010/main" val="2325221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19</a:t>
            </a:fld>
            <a:endParaRPr lang="en-US"/>
          </a:p>
        </p:txBody>
      </p:sp>
    </p:spTree>
    <p:extLst>
      <p:ext uri="{BB962C8B-B14F-4D97-AF65-F5344CB8AC3E}">
        <p14:creationId xmlns:p14="http://schemas.microsoft.com/office/powerpoint/2010/main" val="3821625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20</a:t>
            </a:fld>
            <a:endParaRPr lang="en-US"/>
          </a:p>
        </p:txBody>
      </p:sp>
    </p:spTree>
    <p:extLst>
      <p:ext uri="{BB962C8B-B14F-4D97-AF65-F5344CB8AC3E}">
        <p14:creationId xmlns:p14="http://schemas.microsoft.com/office/powerpoint/2010/main" val="2766792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21</a:t>
            </a:fld>
            <a:endParaRPr lang="en-US"/>
          </a:p>
        </p:txBody>
      </p:sp>
    </p:spTree>
    <p:extLst>
      <p:ext uri="{BB962C8B-B14F-4D97-AF65-F5344CB8AC3E}">
        <p14:creationId xmlns:p14="http://schemas.microsoft.com/office/powerpoint/2010/main" val="442666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dirty="0" smtClean="0"/>
              <a:t>01/2015</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smtClean="0"/>
              <a:t>LCA Module A2</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A514951-337F-4C55-96DD-3945EF272A02}"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96773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12/2014</a:t>
            </a:r>
            <a:endParaRPr lang="en-US"/>
          </a:p>
        </p:txBody>
      </p:sp>
      <p:sp>
        <p:nvSpPr>
          <p:cNvPr id="5" name="Footer Placeholder 4"/>
          <p:cNvSpPr>
            <a:spLocks noGrp="1"/>
          </p:cNvSpPr>
          <p:nvPr>
            <p:ph type="ftr" sz="quarter" idx="11"/>
          </p:nvPr>
        </p:nvSpPr>
        <p:spPr/>
        <p:txBody>
          <a:bodyPr/>
          <a:lstStyle/>
          <a:p>
            <a:r>
              <a:rPr lang="en-US" smtClean="0"/>
              <a:t>LCA Module A1</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2823033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12/2014</a:t>
            </a:r>
            <a:endParaRPr lang="en-US"/>
          </a:p>
        </p:txBody>
      </p:sp>
      <p:sp>
        <p:nvSpPr>
          <p:cNvPr id="5" name="Footer Placeholder 4"/>
          <p:cNvSpPr>
            <a:spLocks noGrp="1"/>
          </p:cNvSpPr>
          <p:nvPr>
            <p:ph type="ftr" sz="quarter" idx="11"/>
          </p:nvPr>
        </p:nvSpPr>
        <p:spPr/>
        <p:txBody>
          <a:bodyPr/>
          <a:lstStyle/>
          <a:p>
            <a:r>
              <a:rPr lang="en-US" smtClean="0"/>
              <a:t>LCA Module A1</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9570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1097280" y="1624405"/>
            <a:ext cx="10115203" cy="18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8489" y="275846"/>
            <a:ext cx="10058400" cy="885981"/>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66974" y="1387737"/>
            <a:ext cx="10058400" cy="46534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dirty="0" smtClean="0"/>
              <a:t>01/2015</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smtClean="0"/>
              <a:t>LCA Module A2</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A514951-337F-4C55-96DD-3945EF272A02}" type="slidenum">
              <a:rPr lang="en-US" smtClean="0"/>
              <a:pPr/>
              <a:t>‹#›</a:t>
            </a:fld>
            <a:endParaRPr lang="en-US" dirty="0"/>
          </a:p>
        </p:txBody>
      </p:sp>
      <p:sp>
        <p:nvSpPr>
          <p:cNvPr id="7" name="Rectangle 6"/>
          <p:cNvSpPr/>
          <p:nvPr userDrawn="1"/>
        </p:nvSpPr>
        <p:spPr>
          <a:xfrm>
            <a:off x="390655" y="286603"/>
            <a:ext cx="11413863" cy="5877837"/>
          </a:xfrm>
          <a:prstGeom prst="rect">
            <a:avLst/>
          </a:prstGeom>
          <a:noFill/>
          <a:ln w="3175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3756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12/2014</a:t>
            </a:r>
            <a:endParaRPr lang="en-US"/>
          </a:p>
        </p:txBody>
      </p:sp>
      <p:sp>
        <p:nvSpPr>
          <p:cNvPr id="5" name="Footer Placeholder 4"/>
          <p:cNvSpPr>
            <a:spLocks noGrp="1"/>
          </p:cNvSpPr>
          <p:nvPr>
            <p:ph type="ftr" sz="quarter" idx="11"/>
          </p:nvPr>
        </p:nvSpPr>
        <p:spPr/>
        <p:txBody>
          <a:bodyPr/>
          <a:lstStyle/>
          <a:p>
            <a:r>
              <a:rPr lang="en-US" smtClean="0"/>
              <a:t>LCA Module A1</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3829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12/2014</a:t>
            </a:r>
            <a:endParaRPr lang="en-US"/>
          </a:p>
        </p:txBody>
      </p:sp>
      <p:sp>
        <p:nvSpPr>
          <p:cNvPr id="6" name="Footer Placeholder 5"/>
          <p:cNvSpPr>
            <a:spLocks noGrp="1"/>
          </p:cNvSpPr>
          <p:nvPr>
            <p:ph type="ftr" sz="quarter" idx="11"/>
          </p:nvPr>
        </p:nvSpPr>
        <p:spPr/>
        <p:txBody>
          <a:bodyPr/>
          <a:lstStyle/>
          <a:p>
            <a:r>
              <a:rPr lang="en-US" smtClean="0"/>
              <a:t>LCA Module A1</a:t>
            </a:r>
            <a:endParaRPr lang="en-US"/>
          </a:p>
        </p:txBody>
      </p:sp>
      <p:sp>
        <p:nvSpPr>
          <p:cNvPr id="7" name="Slide Number Placeholder 6"/>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270380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12/2014</a:t>
            </a:r>
            <a:endParaRPr lang="en-US"/>
          </a:p>
        </p:txBody>
      </p:sp>
      <p:sp>
        <p:nvSpPr>
          <p:cNvPr id="8" name="Footer Placeholder 7"/>
          <p:cNvSpPr>
            <a:spLocks noGrp="1"/>
          </p:cNvSpPr>
          <p:nvPr>
            <p:ph type="ftr" sz="quarter" idx="11"/>
          </p:nvPr>
        </p:nvSpPr>
        <p:spPr/>
        <p:txBody>
          <a:bodyPr/>
          <a:lstStyle/>
          <a:p>
            <a:r>
              <a:rPr lang="en-US" smtClean="0"/>
              <a:t>LCA Module A1</a:t>
            </a:r>
            <a:endParaRPr lang="en-US"/>
          </a:p>
        </p:txBody>
      </p:sp>
      <p:sp>
        <p:nvSpPr>
          <p:cNvPr id="9" name="Slide Number Placeholder 8"/>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306780786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12/2014</a:t>
            </a:r>
            <a:endParaRPr lang="en-US"/>
          </a:p>
        </p:txBody>
      </p:sp>
      <p:sp>
        <p:nvSpPr>
          <p:cNvPr id="4" name="Footer Placeholder 3"/>
          <p:cNvSpPr>
            <a:spLocks noGrp="1"/>
          </p:cNvSpPr>
          <p:nvPr>
            <p:ph type="ftr" sz="quarter" idx="11"/>
          </p:nvPr>
        </p:nvSpPr>
        <p:spPr/>
        <p:txBody>
          <a:bodyPr/>
          <a:lstStyle/>
          <a:p>
            <a:r>
              <a:rPr lang="en-US" smtClean="0"/>
              <a:t>LCA Module A1</a:t>
            </a:r>
            <a:endParaRPr lang="en-US"/>
          </a:p>
        </p:txBody>
      </p:sp>
      <p:sp>
        <p:nvSpPr>
          <p:cNvPr id="5" name="Slide Number Placeholder 4"/>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381023178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smtClean="0"/>
              <a:t>12/2014</a:t>
            </a:r>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LCA Module A1</a:t>
            </a:r>
            <a:endParaRPr lang="en-US"/>
          </a:p>
        </p:txBody>
      </p:sp>
      <p:sp>
        <p:nvSpPr>
          <p:cNvPr id="9" name="Slide Number Placeholder 8"/>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506015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en-US" smtClean="0"/>
              <a:t>12/2014</a:t>
            </a:r>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smtClean="0"/>
              <a:t>LCA Module A1</a:t>
            </a: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A514951-337F-4C55-96DD-3945EF272A02}" type="slidenum">
              <a:rPr lang="en-US" smtClean="0"/>
              <a:t>‹#›</a:t>
            </a:fld>
            <a:endParaRPr lang="en-US"/>
          </a:p>
        </p:txBody>
      </p:sp>
    </p:spTree>
    <p:extLst>
      <p:ext uri="{BB962C8B-B14F-4D97-AF65-F5344CB8AC3E}">
        <p14:creationId xmlns:p14="http://schemas.microsoft.com/office/powerpoint/2010/main" val="4085365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12/2014</a:t>
            </a:r>
            <a:endParaRPr lang="en-US"/>
          </a:p>
        </p:txBody>
      </p:sp>
      <p:sp>
        <p:nvSpPr>
          <p:cNvPr id="6" name="Footer Placeholder 5"/>
          <p:cNvSpPr>
            <a:spLocks noGrp="1"/>
          </p:cNvSpPr>
          <p:nvPr>
            <p:ph type="ftr" sz="quarter" idx="11"/>
          </p:nvPr>
        </p:nvSpPr>
        <p:spPr/>
        <p:txBody>
          <a:bodyPr/>
          <a:lstStyle/>
          <a:p>
            <a:r>
              <a:rPr lang="en-US" smtClean="0"/>
              <a:t>LCA Module A1</a:t>
            </a:r>
            <a:endParaRPr lang="en-US"/>
          </a:p>
        </p:txBody>
      </p:sp>
      <p:sp>
        <p:nvSpPr>
          <p:cNvPr id="7" name="Slide Number Placeholder 6"/>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812994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US" smtClean="0"/>
              <a:t>12/2014</a:t>
            </a:r>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LCA Module A1</a:t>
            </a:r>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A514951-337F-4C55-96DD-3945EF272A0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1983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wma"/><Relationship Id="rId1" Type="http://schemas.openxmlformats.org/officeDocument/2006/relationships/audi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hyperlink" Target="http://www.epa.gov/airtrends/aqtrnd04/pmreport03/pmunderstand_2405.pdf" TargetMode="External"/><Relationship Id="rId5" Type="http://schemas.openxmlformats.org/officeDocument/2006/relationships/image" Target="../media/image17.tmp"/><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1.png"/><Relationship Id="rId5" Type="http://schemas.openxmlformats.org/officeDocument/2006/relationships/image" Target="../media/image19.tmp"/><Relationship Id="rId4" Type="http://schemas.openxmlformats.org/officeDocument/2006/relationships/image" Target="../media/image18.tm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1.png"/><Relationship Id="rId5" Type="http://schemas.openxmlformats.org/officeDocument/2006/relationships/hyperlink" Target="http://www.epa.gov/airtrends/aqtrnd04/pmreport03/pmunderstand_2405.pdf" TargetMode="Externa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1.png"/><Relationship Id="rId4" Type="http://schemas.openxmlformats.org/officeDocument/2006/relationships/image" Target="../media/image21.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23.tmp"/><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hyperlink" Target="http://www.epa.gov/airtrends/aqtrnd04/pmreport03/pmunderstand_2405.pdf" TargetMode="External"/><Relationship Id="rId5" Type="http://schemas.openxmlformats.org/officeDocument/2006/relationships/image" Target="../media/image22.tmp"/><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1.png"/><Relationship Id="rId5" Type="http://schemas.openxmlformats.org/officeDocument/2006/relationships/image" Target="../media/image25.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1.pn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5.tmp"/><Relationship Id="rId13" Type="http://schemas.openxmlformats.org/officeDocument/2006/relationships/image" Target="../media/image10.tmp"/><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9.tmp"/><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3.png"/><Relationship Id="rId11" Type="http://schemas.openxmlformats.org/officeDocument/2006/relationships/image" Target="../media/image8.tmp"/><Relationship Id="rId5" Type="http://schemas.openxmlformats.org/officeDocument/2006/relationships/image" Target="../media/image2.png"/><Relationship Id="rId10" Type="http://schemas.openxmlformats.org/officeDocument/2006/relationships/image" Target="../media/image7.tmp"/><Relationship Id="rId4" Type="http://schemas.openxmlformats.org/officeDocument/2006/relationships/notesSlide" Target="../notesSlides/notesSlide3.xml"/><Relationship Id="rId9" Type="http://schemas.openxmlformats.org/officeDocument/2006/relationships/image" Target="../media/image6.tmp"/><Relationship Id="rId1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1.png"/><Relationship Id="rId5" Type="http://schemas.openxmlformats.org/officeDocument/2006/relationships/image" Target="../media/image11.jpe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16.png"/><Relationship Id="rId5" Type="http://schemas.openxmlformats.org/officeDocument/2006/relationships/hyperlink" Target="http://www.epa.gov/airtrends/aqtrnd04/pmreport03/pmunderstand_2405.pdf"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000" y="67867"/>
            <a:ext cx="11938000" cy="2171700"/>
          </a:xfrm>
        </p:spPr>
        <p:txBody>
          <a:bodyPr>
            <a:noAutofit/>
          </a:bodyPr>
          <a:lstStyle/>
          <a:p>
            <a:pPr algn="ctr"/>
            <a:r>
              <a:rPr lang="en-US" sz="5800" dirty="0" smtClean="0"/>
              <a:t>Welcome to the Life Cycle Assessment (LCA) Learning Module Series</a:t>
            </a:r>
            <a:endParaRPr lang="en-US" sz="5800" dirty="0"/>
          </a:p>
        </p:txBody>
      </p:sp>
      <p:sp>
        <p:nvSpPr>
          <p:cNvPr id="3" name="Subtitle 2"/>
          <p:cNvSpPr>
            <a:spLocks noGrp="1"/>
          </p:cNvSpPr>
          <p:nvPr>
            <p:ph type="subTitle" idx="1"/>
          </p:nvPr>
        </p:nvSpPr>
        <p:spPr>
          <a:xfrm>
            <a:off x="0" y="5329238"/>
            <a:ext cx="12192000" cy="1173162"/>
          </a:xfrm>
        </p:spPr>
        <p:txBody>
          <a:bodyPr>
            <a:normAutofit/>
          </a:bodyPr>
          <a:lstStyle/>
          <a:p>
            <a:pPr algn="ctr"/>
            <a:r>
              <a:rPr lang="en-US" dirty="0" smtClean="0"/>
              <a:t>Acknowledgements:</a:t>
            </a:r>
          </a:p>
          <a:p>
            <a:pPr algn="ctr"/>
            <a:r>
              <a:rPr lang="en-US" dirty="0" err="1" smtClean="0"/>
              <a:t>CEST</a:t>
            </a:r>
            <a:r>
              <a:rPr lang="en-US" cap="none" dirty="0" err="1" smtClean="0"/>
              <a:t>i</a:t>
            </a:r>
            <a:r>
              <a:rPr lang="en-US" dirty="0" err="1" smtClean="0"/>
              <a:t>CC</a:t>
            </a:r>
            <a:r>
              <a:rPr lang="en-US" dirty="0" smtClean="0"/>
              <a:t>	Washington State University     Fulbright</a:t>
            </a:r>
          </a:p>
        </p:txBody>
      </p:sp>
      <p:sp>
        <p:nvSpPr>
          <p:cNvPr id="4" name="Subtitle 2"/>
          <p:cNvSpPr txBox="1">
            <a:spLocks/>
          </p:cNvSpPr>
          <p:nvPr/>
        </p:nvSpPr>
        <p:spPr>
          <a:xfrm>
            <a:off x="1663700" y="2700338"/>
            <a:ext cx="9144000" cy="5508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smtClean="0"/>
              <a:t>Liv Haselbach	Quinn Langfitt</a:t>
            </a:r>
          </a:p>
          <a:p>
            <a:endParaRPr lang="en-US" sz="3200" dirty="0" smtClean="0"/>
          </a:p>
        </p:txBody>
      </p:sp>
      <p:sp>
        <p:nvSpPr>
          <p:cNvPr id="5" name="Subtitle 2"/>
          <p:cNvSpPr txBox="1">
            <a:spLocks/>
          </p:cNvSpPr>
          <p:nvPr/>
        </p:nvSpPr>
        <p:spPr>
          <a:xfrm>
            <a:off x="0" y="3993357"/>
            <a:ext cx="12192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For current modules email </a:t>
            </a:r>
            <a:r>
              <a:rPr lang="en-US" dirty="0"/>
              <a:t>h</a:t>
            </a:r>
            <a:r>
              <a:rPr lang="en-US" dirty="0" smtClean="0"/>
              <a:t>aselbach@wsu.edu or visit cem.uaf.edu/</a:t>
            </a:r>
            <a:r>
              <a:rPr lang="en-US" dirty="0" err="1" smtClean="0"/>
              <a:t>CESTiCC</a:t>
            </a:r>
            <a:r>
              <a:rPr lang="en-US" dirty="0" smtClean="0"/>
              <a:t>   </a:t>
            </a:r>
          </a:p>
        </p:txBody>
      </p:sp>
      <p:pic>
        <p:nvPicPr>
          <p:cNvPr id="9" name="Audio 8">
            <a:hlinkClick r:id="" action="ppaction://media"/>
          </p:cNvPr>
          <p:cNvPicPr>
            <a:picLocks noChangeAspect="1"/>
          </p:cNvPicPr>
          <p:nvPr>
            <a:audioFile r:link="rId1"/>
            <p:extLst>
              <p:ext uri="{DAA4B4D4-6D71-4841-9C94-3DE7FCFB9230}">
                <p14:media xmlns:p14="http://schemas.microsoft.com/office/powerpoint/2010/main" r:embed="rId2">
                  <p14:trim st="2328"/>
                </p14:media>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40969111"/>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8" y="275846"/>
            <a:ext cx="10703411" cy="885981"/>
          </a:xfrm>
        </p:spPr>
        <p:txBody>
          <a:bodyPr>
            <a:normAutofit fontScale="90000"/>
          </a:bodyPr>
          <a:lstStyle/>
          <a:p>
            <a:r>
              <a:rPr lang="en-US" dirty="0" smtClean="0"/>
              <a:t>Composition of Particulate Matter By US Region</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10</a:t>
            </a:fld>
            <a:endParaRPr lang="en-US" dirty="0"/>
          </a:p>
        </p:txBody>
      </p:sp>
      <p:pic>
        <p:nvPicPr>
          <p:cNvPr id="10" name="Picture 9" descr="Screen Clipping"/>
          <p:cNvPicPr>
            <a:picLocks noChangeAspect="1"/>
          </p:cNvPicPr>
          <p:nvPr/>
        </p:nvPicPr>
        <p:blipFill rotWithShape="1">
          <a:blip r:embed="rId5">
            <a:extLst>
              <a:ext uri="{28A0092B-C50C-407E-A947-70E740481C1C}">
                <a14:useLocalDpi xmlns:a14="http://schemas.microsoft.com/office/drawing/2010/main" val="0"/>
              </a:ext>
            </a:extLst>
          </a:blip>
          <a:srcRect l="5660" r="1226"/>
          <a:stretch/>
        </p:blipFill>
        <p:spPr>
          <a:xfrm>
            <a:off x="1916913" y="1229413"/>
            <a:ext cx="8730767" cy="4798564"/>
          </a:xfrm>
          <a:prstGeom prst="rect">
            <a:avLst/>
          </a:prstGeom>
        </p:spPr>
      </p:pic>
      <p:sp>
        <p:nvSpPr>
          <p:cNvPr id="11" name="Rectangle 10"/>
          <p:cNvSpPr/>
          <p:nvPr/>
        </p:nvSpPr>
        <p:spPr>
          <a:xfrm>
            <a:off x="4426313" y="6113076"/>
            <a:ext cx="7460888" cy="261610"/>
          </a:xfrm>
          <a:prstGeom prst="rect">
            <a:avLst/>
          </a:prstGeom>
        </p:spPr>
        <p:txBody>
          <a:bodyPr wrap="square">
            <a:spAutoFit/>
          </a:bodyPr>
          <a:lstStyle/>
          <a:p>
            <a:r>
              <a:rPr lang="en-US" sz="1100" dirty="0" smtClean="0"/>
              <a:t>Figure source: EPA. “Understanding Particle Pollution.” </a:t>
            </a:r>
            <a:r>
              <a:rPr lang="en-US" sz="1100" dirty="0" smtClean="0">
                <a:hlinkClick r:id="rId6"/>
              </a:rPr>
              <a:t>www.epa.gov/airtrends/aqtrnd04/pmreport03/pmunderstand_2405.pdf</a:t>
            </a:r>
            <a:r>
              <a:rPr lang="en-US" sz="1100" dirty="0" smtClean="0"/>
              <a:t> </a:t>
            </a:r>
            <a:endParaRPr lang="en-US" sz="11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9" name="Date Placeholder 5"/>
          <p:cNvSpPr>
            <a:spLocks noGrp="1"/>
          </p:cNvSpPr>
          <p:nvPr>
            <p:ph type="dt" sz="half" idx="10"/>
          </p:nvPr>
        </p:nvSpPr>
        <p:spPr>
          <a:xfrm>
            <a:off x="1097280" y="6459785"/>
            <a:ext cx="2472271" cy="365125"/>
          </a:xfrm>
        </p:spPr>
        <p:txBody>
          <a:bodyPr/>
          <a:lstStyle/>
          <a:p>
            <a:r>
              <a:rPr lang="en-US" dirty="0" smtClean="0"/>
              <a:t>09/2015</a:t>
            </a:r>
            <a:endParaRPr lang="en-US" dirty="0"/>
          </a:p>
        </p:txBody>
      </p:sp>
      <p:sp>
        <p:nvSpPr>
          <p:cNvPr id="12"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β7</a:t>
            </a:r>
            <a:endParaRPr lang="en-US" dirty="0"/>
          </a:p>
        </p:txBody>
      </p:sp>
    </p:spTree>
    <p:extLst>
      <p:ext uri="{BB962C8B-B14F-4D97-AF65-F5344CB8AC3E}">
        <p14:creationId xmlns:p14="http://schemas.microsoft.com/office/powerpoint/2010/main" val="1645458512"/>
      </p:ext>
    </p:extLst>
  </p:cSld>
  <p:clrMapOvr>
    <a:masterClrMapping/>
  </p:clrMapOvr>
  <mc:AlternateContent xmlns:mc="http://schemas.openxmlformats.org/markup-compatibility/2006" xmlns:p14="http://schemas.microsoft.com/office/powerpoint/2010/main">
    <mc:Choice Requires="p14">
      <p:transition spd="slow" p14:dur="2000" advTm="31541"/>
    </mc:Choice>
    <mc:Fallback xmlns="">
      <p:transition spd="slow" advTm="31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a:t>
            </a:r>
            <a:endParaRPr lang="en-US" dirty="0"/>
          </a:p>
        </p:txBody>
      </p:sp>
      <p:sp>
        <p:nvSpPr>
          <p:cNvPr id="3" name="Content Placeholder 2"/>
          <p:cNvSpPr>
            <a:spLocks noGrp="1"/>
          </p:cNvSpPr>
          <p:nvPr>
            <p:ph idx="1"/>
          </p:nvPr>
        </p:nvSpPr>
        <p:spPr/>
        <p:txBody>
          <a:bodyPr/>
          <a:lstStyle/>
          <a:p>
            <a:r>
              <a:rPr lang="en-US" dirty="0" smtClean="0"/>
              <a:t>Larger particles settle out relatively quickly</a:t>
            </a:r>
          </a:p>
          <a:p>
            <a:pPr lvl="1"/>
            <a:r>
              <a:rPr lang="en-US" dirty="0" smtClean="0"/>
              <a:t>Minutes to days in the atmosphere</a:t>
            </a:r>
          </a:p>
          <a:p>
            <a:pPr lvl="1"/>
            <a:r>
              <a:rPr lang="en-US" dirty="0" smtClean="0"/>
              <a:t>&lt;100 km travel range</a:t>
            </a:r>
          </a:p>
          <a:p>
            <a:r>
              <a:rPr lang="en-US" dirty="0" smtClean="0"/>
              <a:t>Smaller particles can stay airborne longer </a:t>
            </a:r>
            <a:br>
              <a:rPr lang="en-US" dirty="0" smtClean="0"/>
            </a:br>
            <a:r>
              <a:rPr lang="en-US" dirty="0" smtClean="0"/>
              <a:t>and travel a long way in the wind </a:t>
            </a:r>
          </a:p>
          <a:p>
            <a:pPr lvl="1"/>
            <a:r>
              <a:rPr lang="en-US" dirty="0" smtClean="0"/>
              <a:t>Days to weeks in the atmosphere</a:t>
            </a:r>
          </a:p>
          <a:p>
            <a:pPr lvl="1"/>
            <a:r>
              <a:rPr lang="en-US" dirty="0" smtClean="0"/>
              <a:t>About 100-10,000 km range</a:t>
            </a:r>
          </a:p>
          <a:p>
            <a:r>
              <a:rPr lang="en-US" dirty="0" smtClean="0"/>
              <a:t>This is one reason why there are multiple</a:t>
            </a:r>
            <a:br>
              <a:rPr lang="en-US" dirty="0" smtClean="0"/>
            </a:br>
            <a:r>
              <a:rPr lang="en-US" dirty="0" smtClean="0"/>
              <a:t>scales of impacts</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11</a:t>
            </a:fld>
            <a:endParaRPr lang="en-US" dirty="0"/>
          </a:p>
        </p:txBody>
      </p:sp>
      <p:sp>
        <p:nvSpPr>
          <p:cNvPr id="9" name="TextBox 8"/>
          <p:cNvSpPr txBox="1"/>
          <p:nvPr/>
        </p:nvSpPr>
        <p:spPr>
          <a:xfrm>
            <a:off x="10469291" y="4814119"/>
            <a:ext cx="1284326" cy="369332"/>
          </a:xfrm>
          <a:prstGeom prst="rect">
            <a:avLst/>
          </a:prstGeom>
          <a:noFill/>
        </p:spPr>
        <p:txBody>
          <a:bodyPr wrap="none" rtlCol="0">
            <a:spAutoFit/>
          </a:bodyPr>
          <a:lstStyle/>
          <a:p>
            <a:r>
              <a:rPr lang="en-US" dirty="0" smtClean="0"/>
              <a:t>~10,000 km</a:t>
            </a:r>
            <a:endParaRPr lang="en-US" dirty="0"/>
          </a:p>
        </p:txBody>
      </p:sp>
      <p:pic>
        <p:nvPicPr>
          <p:cNvPr id="11" name="Picture 10"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5462" y="3358786"/>
            <a:ext cx="4891997" cy="2662111"/>
          </a:xfrm>
          <a:prstGeom prst="rect">
            <a:avLst/>
          </a:prstGeom>
        </p:spPr>
      </p:pic>
      <p:pic>
        <p:nvPicPr>
          <p:cNvPr id="13" name="Picture 1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0690" y="413554"/>
            <a:ext cx="4891997" cy="2787205"/>
          </a:xfrm>
          <a:prstGeom prst="rect">
            <a:avLst/>
          </a:prstGeom>
        </p:spPr>
      </p:pic>
      <p:sp>
        <p:nvSpPr>
          <p:cNvPr id="14" name="TextBox 13"/>
          <p:cNvSpPr txBox="1"/>
          <p:nvPr/>
        </p:nvSpPr>
        <p:spPr>
          <a:xfrm>
            <a:off x="10469291" y="1744836"/>
            <a:ext cx="992579" cy="369332"/>
          </a:xfrm>
          <a:prstGeom prst="rect">
            <a:avLst/>
          </a:prstGeom>
          <a:noFill/>
        </p:spPr>
        <p:txBody>
          <a:bodyPr wrap="none" rtlCol="0">
            <a:spAutoFit/>
          </a:bodyPr>
          <a:lstStyle/>
          <a:p>
            <a:r>
              <a:rPr lang="en-US" dirty="0" smtClean="0"/>
              <a:t>~100 km</a:t>
            </a:r>
            <a:endParaRPr lang="en-US"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2" name="Date Placeholder 5"/>
          <p:cNvSpPr>
            <a:spLocks noGrp="1"/>
          </p:cNvSpPr>
          <p:nvPr>
            <p:ph type="dt" sz="half" idx="10"/>
          </p:nvPr>
        </p:nvSpPr>
        <p:spPr>
          <a:xfrm>
            <a:off x="1097280" y="6459785"/>
            <a:ext cx="2472271" cy="365125"/>
          </a:xfrm>
        </p:spPr>
        <p:txBody>
          <a:bodyPr/>
          <a:lstStyle/>
          <a:p>
            <a:r>
              <a:rPr lang="en-US" dirty="0" smtClean="0"/>
              <a:t>09/2015</a:t>
            </a:r>
            <a:endParaRPr lang="en-US" dirty="0"/>
          </a:p>
        </p:txBody>
      </p:sp>
      <p:sp>
        <p:nvSpPr>
          <p:cNvPr id="15"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β7</a:t>
            </a:r>
            <a:endParaRPr lang="en-US" dirty="0"/>
          </a:p>
        </p:txBody>
      </p:sp>
    </p:spTree>
    <p:extLst>
      <p:ext uri="{BB962C8B-B14F-4D97-AF65-F5344CB8AC3E}">
        <p14:creationId xmlns:p14="http://schemas.microsoft.com/office/powerpoint/2010/main" val="2938191935"/>
      </p:ext>
    </p:extLst>
  </p:cSld>
  <p:clrMapOvr>
    <a:masterClrMapping/>
  </p:clrMapOvr>
  <mc:AlternateContent xmlns:mc="http://schemas.openxmlformats.org/markup-compatibility/2006" xmlns:p14="http://schemas.microsoft.com/office/powerpoint/2010/main">
    <mc:Choice Requires="p14">
      <p:transition spd="slow" p14:dur="2000" advTm="51732"/>
    </mc:Choice>
    <mc:Fallback xmlns="">
      <p:transition spd="slow" advTm="51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and Regional Source Contributions</a:t>
            </a:r>
            <a:endParaRPr lang="en-US" dirty="0"/>
          </a:p>
        </p:txBody>
      </p:sp>
      <p:sp>
        <p:nvSpPr>
          <p:cNvPr id="3" name="Content Placeholder 2"/>
          <p:cNvSpPr>
            <a:spLocks noGrp="1"/>
          </p:cNvSpPr>
          <p:nvPr>
            <p:ph idx="1"/>
          </p:nvPr>
        </p:nvSpPr>
        <p:spPr>
          <a:xfrm>
            <a:off x="666974" y="1387737"/>
            <a:ext cx="4381276" cy="4653480"/>
          </a:xfrm>
        </p:spPr>
        <p:txBody>
          <a:bodyPr/>
          <a:lstStyle/>
          <a:p>
            <a:r>
              <a:rPr lang="en-US" dirty="0" smtClean="0"/>
              <a:t>The US EPA compared contributions from local and regional sources</a:t>
            </a:r>
          </a:p>
          <a:p>
            <a:r>
              <a:rPr lang="en-US" dirty="0" smtClean="0"/>
              <a:t>Substantial portions of average concentrations from each source scale</a:t>
            </a:r>
          </a:p>
          <a:p>
            <a:r>
              <a:rPr lang="en-US" dirty="0" smtClean="0"/>
              <a:t>More regional sources in the Eastern US</a:t>
            </a:r>
          </a:p>
          <a:p>
            <a:pPr lvl="1"/>
            <a:r>
              <a:rPr lang="en-US" dirty="0" smtClean="0"/>
              <a:t>Power plants</a:t>
            </a:r>
          </a:p>
          <a:p>
            <a:pPr lvl="1"/>
            <a:r>
              <a:rPr lang="en-US" dirty="0" smtClean="0"/>
              <a:t>Consistently high population density</a:t>
            </a:r>
          </a:p>
          <a:p>
            <a:r>
              <a:rPr lang="en-US" dirty="0" smtClean="0"/>
              <a:t>High proportion local source in Western</a:t>
            </a:r>
          </a:p>
          <a:p>
            <a:pPr lvl="1"/>
            <a:endParaRPr lang="en-US" dirty="0" smtClean="0"/>
          </a:p>
          <a:p>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12</a:t>
            </a:fld>
            <a:endParaRPr lang="en-US" dirty="0"/>
          </a:p>
        </p:txBody>
      </p:sp>
      <p:pic>
        <p:nvPicPr>
          <p:cNvPr id="8" name="Picture 7"/>
          <p:cNvPicPr>
            <a:picLocks noChangeAspect="1"/>
          </p:cNvPicPr>
          <p:nvPr/>
        </p:nvPicPr>
        <p:blipFill rotWithShape="1">
          <a:blip r:embed="rId4"/>
          <a:srcRect t="12364"/>
          <a:stretch/>
        </p:blipFill>
        <p:spPr>
          <a:xfrm>
            <a:off x="6019800" y="1182587"/>
            <a:ext cx="5718164" cy="4911571"/>
          </a:xfrm>
          <a:prstGeom prst="rect">
            <a:avLst/>
          </a:prstGeom>
        </p:spPr>
      </p:pic>
      <p:sp>
        <p:nvSpPr>
          <p:cNvPr id="9" name="Rectangle 8"/>
          <p:cNvSpPr/>
          <p:nvPr/>
        </p:nvSpPr>
        <p:spPr>
          <a:xfrm>
            <a:off x="4426313" y="6113076"/>
            <a:ext cx="7460888" cy="261610"/>
          </a:xfrm>
          <a:prstGeom prst="rect">
            <a:avLst/>
          </a:prstGeom>
        </p:spPr>
        <p:txBody>
          <a:bodyPr wrap="square">
            <a:spAutoFit/>
          </a:bodyPr>
          <a:lstStyle/>
          <a:p>
            <a:r>
              <a:rPr lang="en-US" sz="1100" dirty="0" smtClean="0"/>
              <a:t>Figure source: EPA. “Understanding Particle Pollution.” </a:t>
            </a:r>
            <a:r>
              <a:rPr lang="en-US" sz="1100" dirty="0" smtClean="0">
                <a:hlinkClick r:id="rId5"/>
              </a:rPr>
              <a:t>www.epa.gov/airtrends/aqtrnd04/pmreport03/pmunderstand_2405.pdf</a:t>
            </a:r>
            <a:r>
              <a:rPr lang="en-US" sz="1100" dirty="0" smtClean="0"/>
              <a:t> </a:t>
            </a:r>
            <a:endParaRPr lang="en-US" sz="11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0" name="Date Placeholder 5"/>
          <p:cNvSpPr>
            <a:spLocks noGrp="1"/>
          </p:cNvSpPr>
          <p:nvPr>
            <p:ph type="dt" sz="half" idx="10"/>
          </p:nvPr>
        </p:nvSpPr>
        <p:spPr>
          <a:xfrm>
            <a:off x="1097280" y="6459785"/>
            <a:ext cx="2472271" cy="365125"/>
          </a:xfrm>
        </p:spPr>
        <p:txBody>
          <a:bodyPr/>
          <a:lstStyle/>
          <a:p>
            <a:r>
              <a:rPr lang="en-US" dirty="0" smtClean="0"/>
              <a:t>09/2015</a:t>
            </a:r>
            <a:endParaRPr lang="en-US" dirty="0"/>
          </a:p>
        </p:txBody>
      </p:sp>
      <p:sp>
        <p:nvSpPr>
          <p:cNvPr id="11"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β7</a:t>
            </a:r>
            <a:endParaRPr lang="en-US" dirty="0"/>
          </a:p>
        </p:txBody>
      </p:sp>
    </p:spTree>
    <p:extLst>
      <p:ext uri="{BB962C8B-B14F-4D97-AF65-F5344CB8AC3E}">
        <p14:creationId xmlns:p14="http://schemas.microsoft.com/office/powerpoint/2010/main" val="1883647509"/>
      </p:ext>
    </p:extLst>
  </p:cSld>
  <p:clrMapOvr>
    <a:masterClrMapping/>
  </p:clrMapOvr>
  <mc:AlternateContent xmlns:mc="http://schemas.openxmlformats.org/markup-compatibility/2006" xmlns:p14="http://schemas.microsoft.com/office/powerpoint/2010/main">
    <mc:Choice Requires="p14">
      <p:transition spd="slow" p14:dur="2000" advTm="40395"/>
    </mc:Choice>
    <mc:Fallback xmlns="">
      <p:transition spd="slow" advTm="40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Health Effects</a:t>
            </a:r>
            <a:endParaRPr lang="en-US" dirty="0"/>
          </a:p>
        </p:txBody>
      </p:sp>
      <p:sp>
        <p:nvSpPr>
          <p:cNvPr id="3" name="Content Placeholder 2"/>
          <p:cNvSpPr>
            <a:spLocks noGrp="1"/>
          </p:cNvSpPr>
          <p:nvPr>
            <p:ph idx="1"/>
          </p:nvPr>
        </p:nvSpPr>
        <p:spPr>
          <a:xfrm>
            <a:off x="666974" y="1387737"/>
            <a:ext cx="5638576" cy="4653480"/>
          </a:xfrm>
        </p:spPr>
        <p:txBody>
          <a:bodyPr>
            <a:normAutofit lnSpcReduction="10000"/>
          </a:bodyPr>
          <a:lstStyle/>
          <a:p>
            <a:r>
              <a:rPr lang="en-US" dirty="0" smtClean="0"/>
              <a:t>Both short term and long term effects</a:t>
            </a:r>
          </a:p>
          <a:p>
            <a:r>
              <a:rPr lang="en-US" dirty="0" smtClean="0"/>
              <a:t>Short-term</a:t>
            </a:r>
          </a:p>
          <a:p>
            <a:pPr lvl="1"/>
            <a:r>
              <a:rPr lang="en-US" dirty="0" smtClean="0"/>
              <a:t>Decreased lung function</a:t>
            </a:r>
          </a:p>
          <a:p>
            <a:pPr lvl="1"/>
            <a:r>
              <a:rPr lang="en-US" dirty="0" smtClean="0"/>
              <a:t>increased respiratory symptoms</a:t>
            </a:r>
          </a:p>
          <a:p>
            <a:pPr lvl="1"/>
            <a:r>
              <a:rPr lang="en-US" dirty="0" smtClean="0"/>
              <a:t>Cardiac arrhythmias</a:t>
            </a:r>
          </a:p>
          <a:p>
            <a:pPr lvl="1"/>
            <a:r>
              <a:rPr lang="en-US" dirty="0" smtClean="0"/>
              <a:t>Heart attacks</a:t>
            </a:r>
          </a:p>
          <a:p>
            <a:pPr lvl="1"/>
            <a:r>
              <a:rPr lang="en-US" dirty="0" smtClean="0"/>
              <a:t>Premature death</a:t>
            </a:r>
          </a:p>
          <a:p>
            <a:r>
              <a:rPr lang="en-US" dirty="0" smtClean="0"/>
              <a:t>Long-term</a:t>
            </a:r>
          </a:p>
          <a:p>
            <a:pPr lvl="1"/>
            <a:r>
              <a:rPr lang="en-US" dirty="0" smtClean="0"/>
              <a:t>Decreased lung function</a:t>
            </a:r>
          </a:p>
          <a:p>
            <a:pPr lvl="1"/>
            <a:r>
              <a:rPr lang="en-US" dirty="0" smtClean="0"/>
              <a:t>Chronic bronchitis</a:t>
            </a:r>
          </a:p>
          <a:p>
            <a:pPr lvl="1"/>
            <a:r>
              <a:rPr lang="en-US" dirty="0" smtClean="0"/>
              <a:t>Lung cancer</a:t>
            </a:r>
          </a:p>
          <a:p>
            <a:pPr lvl="1"/>
            <a:r>
              <a:rPr lang="en-US" dirty="0" smtClean="0"/>
              <a:t>Premature death</a:t>
            </a:r>
          </a:p>
          <a:p>
            <a:r>
              <a:rPr lang="en-US" dirty="0" smtClean="0"/>
              <a:t>Some populations more susceptible than others</a:t>
            </a:r>
          </a:p>
          <a:p>
            <a:pPr lvl="1"/>
            <a:r>
              <a:rPr lang="en-US" dirty="0" smtClean="0"/>
              <a:t>People with heart/lung disease, elderly, and children</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13</a:t>
            </a:fld>
            <a:endParaRPr lang="en-US" dirty="0"/>
          </a:p>
        </p:txBody>
      </p:sp>
      <p:sp>
        <p:nvSpPr>
          <p:cNvPr id="13" name="Rectangle 12"/>
          <p:cNvSpPr/>
          <p:nvPr/>
        </p:nvSpPr>
        <p:spPr>
          <a:xfrm>
            <a:off x="10144172" y="6125040"/>
            <a:ext cx="1881593" cy="348813"/>
          </a:xfrm>
          <a:prstGeom prst="rect">
            <a:avLst/>
          </a:prstGeom>
        </p:spPr>
        <p:txBody>
          <a:bodyPr wrap="square">
            <a:spAutoFit/>
          </a:bodyPr>
          <a:lstStyle/>
          <a:p>
            <a:r>
              <a:rPr lang="en-US" sz="1000" dirty="0" smtClean="0"/>
              <a:t>Image source: bcairquality.ca</a:t>
            </a:r>
            <a:endParaRPr lang="en-US" sz="1000" dirty="0"/>
          </a:p>
          <a:p>
            <a:endParaRPr lang="en-US" sz="1000" baseline="30000" dirty="0"/>
          </a:p>
        </p:txBody>
      </p:sp>
      <p:pic>
        <p:nvPicPr>
          <p:cNvPr id="14" name="Picture 2" descr="http://www.bcairquality.ca/images/lung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1306" y="409606"/>
            <a:ext cx="4806308" cy="5697727"/>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0" name="Date Placeholder 5"/>
          <p:cNvSpPr>
            <a:spLocks noGrp="1"/>
          </p:cNvSpPr>
          <p:nvPr>
            <p:ph type="dt" sz="half" idx="10"/>
          </p:nvPr>
        </p:nvSpPr>
        <p:spPr>
          <a:xfrm>
            <a:off x="1097280" y="6459785"/>
            <a:ext cx="2472271" cy="365125"/>
          </a:xfrm>
        </p:spPr>
        <p:txBody>
          <a:bodyPr/>
          <a:lstStyle/>
          <a:p>
            <a:r>
              <a:rPr lang="en-US" dirty="0" smtClean="0"/>
              <a:t>09/2015</a:t>
            </a:r>
            <a:endParaRPr lang="en-US" dirty="0"/>
          </a:p>
        </p:txBody>
      </p:sp>
      <p:sp>
        <p:nvSpPr>
          <p:cNvPr id="11"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β7</a:t>
            </a:r>
            <a:endParaRPr lang="en-US" dirty="0"/>
          </a:p>
        </p:txBody>
      </p:sp>
    </p:spTree>
    <p:extLst>
      <p:ext uri="{BB962C8B-B14F-4D97-AF65-F5344CB8AC3E}">
        <p14:creationId xmlns:p14="http://schemas.microsoft.com/office/powerpoint/2010/main" val="2353319710"/>
      </p:ext>
    </p:extLst>
  </p:cSld>
  <p:clrMapOvr>
    <a:masterClrMapping/>
  </p:clrMapOvr>
  <mc:AlternateContent xmlns:mc="http://schemas.openxmlformats.org/markup-compatibility/2006" xmlns:p14="http://schemas.microsoft.com/office/powerpoint/2010/main">
    <mc:Choice Requires="p14">
      <p:transition spd="slow" p14:dur="2000" advTm="39522"/>
    </mc:Choice>
    <mc:Fallback xmlns="">
      <p:transition spd="slow" advTm="39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974" y="727449"/>
            <a:ext cx="10058400" cy="885981"/>
          </a:xfrm>
        </p:spPr>
        <p:txBody>
          <a:bodyPr>
            <a:normAutofit fontScale="90000"/>
          </a:bodyPr>
          <a:lstStyle/>
          <a:p>
            <a:r>
              <a:rPr lang="en-US" dirty="0" smtClean="0"/>
              <a:t>Quantified Mortality Risk from Particulate Matter Exposure (Pope III et al. 2002)</a:t>
            </a:r>
            <a:endParaRPr lang="en-US" dirty="0"/>
          </a:p>
        </p:txBody>
      </p:sp>
      <p:sp>
        <p:nvSpPr>
          <p:cNvPr id="3" name="Content Placeholder 2"/>
          <p:cNvSpPr>
            <a:spLocks noGrp="1"/>
          </p:cNvSpPr>
          <p:nvPr>
            <p:ph idx="1"/>
          </p:nvPr>
        </p:nvSpPr>
        <p:spPr>
          <a:xfrm>
            <a:off x="666974" y="1841884"/>
            <a:ext cx="11037346" cy="2491210"/>
          </a:xfrm>
        </p:spPr>
        <p:txBody>
          <a:bodyPr>
            <a:normAutofit/>
          </a:bodyPr>
          <a:lstStyle/>
          <a:p>
            <a:r>
              <a:rPr lang="en-US" dirty="0" smtClean="0"/>
              <a:t>Pope III et al. (2002) studied long-term exposure</a:t>
            </a:r>
          </a:p>
          <a:p>
            <a:pPr lvl="1"/>
            <a:r>
              <a:rPr lang="en-US" dirty="0" smtClean="0"/>
              <a:t>Sample size of 500,000 adults over 30 years old from all 50 US states</a:t>
            </a:r>
          </a:p>
          <a:p>
            <a:pPr lvl="1"/>
            <a:r>
              <a:rPr lang="en-US" dirty="0" smtClean="0"/>
              <a:t>Corrected for </a:t>
            </a:r>
            <a:r>
              <a:rPr lang="en-US" dirty="0"/>
              <a:t>age, sex, </a:t>
            </a:r>
            <a:r>
              <a:rPr lang="en-US" dirty="0" smtClean="0"/>
              <a:t>race, weight</a:t>
            </a:r>
            <a:r>
              <a:rPr lang="en-US" dirty="0"/>
              <a:t>, height, smoking history, alcohol use, occupational exposures, </a:t>
            </a:r>
            <a:r>
              <a:rPr lang="en-US" dirty="0" smtClean="0"/>
              <a:t>diet, education, and marital status</a:t>
            </a:r>
          </a:p>
          <a:p>
            <a:pPr lvl="1"/>
            <a:r>
              <a:rPr lang="en-US" dirty="0" smtClean="0"/>
              <a:t>Assessed mortality from three causes: all-cause, cardiopulmonary, and lung cancer compared with PM exposure</a:t>
            </a:r>
          </a:p>
          <a:p>
            <a:r>
              <a:rPr lang="en-US" u="sng" dirty="0" smtClean="0"/>
              <a:t>Findings</a:t>
            </a:r>
            <a:endParaRPr lang="en-US" u="sng" dirty="0"/>
          </a:p>
          <a:p>
            <a:endParaRPr lang="en-US" dirty="0" smtClean="0"/>
          </a:p>
        </p:txBody>
      </p:sp>
      <p:sp>
        <p:nvSpPr>
          <p:cNvPr id="6" name="Slide Number Placeholder 5"/>
          <p:cNvSpPr>
            <a:spLocks noGrp="1"/>
          </p:cNvSpPr>
          <p:nvPr>
            <p:ph type="sldNum" sz="quarter" idx="12"/>
          </p:nvPr>
        </p:nvSpPr>
        <p:spPr/>
        <p:txBody>
          <a:bodyPr/>
          <a:lstStyle/>
          <a:p>
            <a:fld id="{0A514951-337F-4C55-96DD-3945EF272A02}" type="slidenum">
              <a:rPr lang="en-US" smtClean="0"/>
              <a:pPr/>
              <a:t>14</a:t>
            </a:fld>
            <a:endParaRPr lang="en-US" dirty="0"/>
          </a:p>
        </p:txBody>
      </p:sp>
      <p:sp>
        <p:nvSpPr>
          <p:cNvPr id="7" name="Up Arrow 6"/>
          <p:cNvSpPr/>
          <p:nvPr/>
        </p:nvSpPr>
        <p:spPr>
          <a:xfrm>
            <a:off x="981706" y="4512872"/>
            <a:ext cx="1358592" cy="1522108"/>
          </a:xfrm>
          <a:prstGeom prst="upArrow">
            <a:avLst>
              <a:gd name="adj1" fmla="val 5483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1"/>
                </a:solidFill>
              </a:rPr>
              <a:t>10 </a:t>
            </a:r>
            <a:r>
              <a:rPr lang="el-GR" sz="2200" b="1" dirty="0" smtClean="0">
                <a:solidFill>
                  <a:schemeClr val="bg1"/>
                </a:solidFill>
                <a:latin typeface="Calibri" panose="020F0502020204030204" pitchFamily="34" charset="0"/>
              </a:rPr>
              <a:t>μ</a:t>
            </a:r>
            <a:r>
              <a:rPr lang="en-US" sz="2200" b="1" dirty="0">
                <a:solidFill>
                  <a:schemeClr val="bg1"/>
                </a:solidFill>
                <a:latin typeface="Calibri" panose="020F0502020204030204" pitchFamily="34" charset="0"/>
              </a:rPr>
              <a:t>g/L</a:t>
            </a:r>
            <a:endParaRPr lang="en-US" sz="2200" b="1" dirty="0">
              <a:solidFill>
                <a:schemeClr val="bg1"/>
              </a:solidFill>
            </a:endParaRPr>
          </a:p>
        </p:txBody>
      </p:sp>
      <p:sp>
        <p:nvSpPr>
          <p:cNvPr id="8" name="TextBox 7"/>
          <p:cNvSpPr txBox="1"/>
          <p:nvPr/>
        </p:nvSpPr>
        <p:spPr>
          <a:xfrm>
            <a:off x="3106848" y="4836778"/>
            <a:ext cx="903004" cy="369332"/>
          </a:xfrm>
          <a:prstGeom prst="rect">
            <a:avLst/>
          </a:prstGeom>
          <a:noFill/>
        </p:spPr>
        <p:txBody>
          <a:bodyPr wrap="none" rtlCol="0">
            <a:spAutoFit/>
          </a:bodyPr>
          <a:lstStyle/>
          <a:p>
            <a:r>
              <a:rPr lang="en-US" dirty="0" smtClean="0">
                <a:solidFill>
                  <a:schemeClr val="bg1"/>
                </a:solidFill>
              </a:rPr>
              <a:t>10 </a:t>
            </a:r>
            <a:r>
              <a:rPr lang="el-GR" dirty="0" smtClean="0">
                <a:solidFill>
                  <a:schemeClr val="bg1"/>
                </a:solidFill>
                <a:latin typeface="Calibri" panose="020F0502020204030204" pitchFamily="34" charset="0"/>
              </a:rPr>
              <a:t>μ</a:t>
            </a:r>
            <a:r>
              <a:rPr lang="en-US" dirty="0" smtClean="0">
                <a:solidFill>
                  <a:schemeClr val="bg1"/>
                </a:solidFill>
                <a:latin typeface="Calibri" panose="020F0502020204030204" pitchFamily="34" charset="0"/>
              </a:rPr>
              <a:t>g/L</a:t>
            </a:r>
            <a:endParaRPr lang="en-US" dirty="0">
              <a:solidFill>
                <a:schemeClr val="bg1"/>
              </a:solidFill>
            </a:endParaRPr>
          </a:p>
        </p:txBody>
      </p:sp>
      <p:sp>
        <p:nvSpPr>
          <p:cNvPr id="9" name="TextBox 8"/>
          <p:cNvSpPr txBox="1"/>
          <p:nvPr/>
        </p:nvSpPr>
        <p:spPr>
          <a:xfrm>
            <a:off x="1256884" y="4043236"/>
            <a:ext cx="808235" cy="430887"/>
          </a:xfrm>
          <a:prstGeom prst="rect">
            <a:avLst/>
          </a:prstGeom>
          <a:noFill/>
        </p:spPr>
        <p:txBody>
          <a:bodyPr wrap="none" rtlCol="0">
            <a:spAutoFit/>
          </a:bodyPr>
          <a:lstStyle/>
          <a:p>
            <a:r>
              <a:rPr lang="en-US" sz="2200" dirty="0" smtClean="0"/>
              <a:t>PM</a:t>
            </a:r>
            <a:r>
              <a:rPr lang="en-US" sz="2200" baseline="-25000" dirty="0" smtClean="0"/>
              <a:t>2.5</a:t>
            </a:r>
            <a:endParaRPr lang="en-US" sz="2200" baseline="-25000" dirty="0"/>
          </a:p>
        </p:txBody>
      </p:sp>
      <p:sp>
        <p:nvSpPr>
          <p:cNvPr id="10" name="Up Arrow 9"/>
          <p:cNvSpPr/>
          <p:nvPr/>
        </p:nvSpPr>
        <p:spPr>
          <a:xfrm>
            <a:off x="3985392" y="4509831"/>
            <a:ext cx="1446619" cy="1522108"/>
          </a:xfrm>
          <a:prstGeom prst="upArrow">
            <a:avLst>
              <a:gd name="adj1" fmla="val 5483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1"/>
                </a:solidFill>
              </a:rPr>
              <a:t>4%</a:t>
            </a:r>
            <a:endParaRPr lang="en-US" sz="2200" b="1" dirty="0">
              <a:solidFill>
                <a:schemeClr val="bg1"/>
              </a:solidFill>
            </a:endParaRPr>
          </a:p>
        </p:txBody>
      </p:sp>
      <p:sp>
        <p:nvSpPr>
          <p:cNvPr id="11" name="TextBox 10"/>
          <p:cNvSpPr txBox="1"/>
          <p:nvPr/>
        </p:nvSpPr>
        <p:spPr>
          <a:xfrm>
            <a:off x="4102189" y="4043236"/>
            <a:ext cx="1213024" cy="430887"/>
          </a:xfrm>
          <a:prstGeom prst="rect">
            <a:avLst/>
          </a:prstGeom>
          <a:noFill/>
        </p:spPr>
        <p:txBody>
          <a:bodyPr wrap="none" rtlCol="0">
            <a:spAutoFit/>
          </a:bodyPr>
          <a:lstStyle/>
          <a:p>
            <a:r>
              <a:rPr lang="en-US" sz="2200" dirty="0" smtClean="0"/>
              <a:t>All-cause</a:t>
            </a:r>
            <a:endParaRPr lang="en-US" sz="2200" dirty="0"/>
          </a:p>
        </p:txBody>
      </p:sp>
      <p:sp>
        <p:nvSpPr>
          <p:cNvPr id="12" name="Up Arrow 11"/>
          <p:cNvSpPr/>
          <p:nvPr/>
        </p:nvSpPr>
        <p:spPr>
          <a:xfrm>
            <a:off x="6271708" y="4538788"/>
            <a:ext cx="1388932" cy="1522108"/>
          </a:xfrm>
          <a:prstGeom prst="upArrow">
            <a:avLst>
              <a:gd name="adj1" fmla="val 5483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rPr>
              <a:t>6</a:t>
            </a:r>
            <a:r>
              <a:rPr lang="en-US" sz="2200" b="1" dirty="0" smtClean="0">
                <a:solidFill>
                  <a:schemeClr val="bg1"/>
                </a:solidFill>
              </a:rPr>
              <a:t>%</a:t>
            </a:r>
            <a:endParaRPr lang="en-US" sz="2200" b="1" dirty="0">
              <a:solidFill>
                <a:schemeClr val="bg1"/>
              </a:solidFill>
            </a:endParaRPr>
          </a:p>
        </p:txBody>
      </p:sp>
      <p:sp>
        <p:nvSpPr>
          <p:cNvPr id="14" name="Up Arrow 13"/>
          <p:cNvSpPr/>
          <p:nvPr/>
        </p:nvSpPr>
        <p:spPr>
          <a:xfrm>
            <a:off x="8497064" y="4567745"/>
            <a:ext cx="1403394" cy="1464194"/>
          </a:xfrm>
          <a:prstGeom prst="upArrow">
            <a:avLst>
              <a:gd name="adj1" fmla="val 5483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rPr>
              <a:t>8</a:t>
            </a:r>
            <a:r>
              <a:rPr lang="en-US" sz="2200" b="1" dirty="0" smtClean="0">
                <a:solidFill>
                  <a:schemeClr val="bg1"/>
                </a:solidFill>
              </a:rPr>
              <a:t>%</a:t>
            </a:r>
            <a:endParaRPr lang="en-US" sz="2200" b="1" dirty="0">
              <a:solidFill>
                <a:schemeClr val="bg1"/>
              </a:solidFill>
            </a:endParaRPr>
          </a:p>
        </p:txBody>
      </p:sp>
      <p:sp>
        <p:nvSpPr>
          <p:cNvPr id="15" name="TextBox 14"/>
          <p:cNvSpPr txBox="1"/>
          <p:nvPr/>
        </p:nvSpPr>
        <p:spPr>
          <a:xfrm>
            <a:off x="5882031" y="4043236"/>
            <a:ext cx="2168286" cy="430887"/>
          </a:xfrm>
          <a:prstGeom prst="rect">
            <a:avLst/>
          </a:prstGeom>
          <a:noFill/>
        </p:spPr>
        <p:txBody>
          <a:bodyPr wrap="none" rtlCol="0">
            <a:spAutoFit/>
          </a:bodyPr>
          <a:lstStyle/>
          <a:p>
            <a:r>
              <a:rPr lang="en-US" sz="2200" dirty="0" smtClean="0"/>
              <a:t>Cardiopulmonary</a:t>
            </a:r>
            <a:endParaRPr lang="en-US" sz="2200" dirty="0"/>
          </a:p>
        </p:txBody>
      </p:sp>
      <p:sp>
        <p:nvSpPr>
          <p:cNvPr id="16" name="TextBox 15"/>
          <p:cNvSpPr txBox="1"/>
          <p:nvPr/>
        </p:nvSpPr>
        <p:spPr>
          <a:xfrm>
            <a:off x="8405916" y="4043236"/>
            <a:ext cx="1585690" cy="430887"/>
          </a:xfrm>
          <a:prstGeom prst="rect">
            <a:avLst/>
          </a:prstGeom>
          <a:noFill/>
        </p:spPr>
        <p:txBody>
          <a:bodyPr wrap="none" rtlCol="0">
            <a:spAutoFit/>
          </a:bodyPr>
          <a:lstStyle/>
          <a:p>
            <a:r>
              <a:rPr lang="en-US" sz="2200" dirty="0" smtClean="0"/>
              <a:t>Lung Cancer</a:t>
            </a:r>
            <a:endParaRPr lang="en-US" sz="2200" dirty="0"/>
          </a:p>
        </p:txBody>
      </p:sp>
      <p:sp>
        <p:nvSpPr>
          <p:cNvPr id="17" name="Rectangle 16"/>
          <p:cNvSpPr/>
          <p:nvPr/>
        </p:nvSpPr>
        <p:spPr>
          <a:xfrm>
            <a:off x="2946400" y="5206110"/>
            <a:ext cx="693230" cy="122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946400" y="5464080"/>
            <a:ext cx="693230" cy="122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5"/>
          <p:cNvSpPr>
            <a:spLocks noGrp="1"/>
          </p:cNvSpPr>
          <p:nvPr>
            <p:ph type="dt" sz="half" idx="10"/>
          </p:nvPr>
        </p:nvSpPr>
        <p:spPr>
          <a:xfrm>
            <a:off x="1097280" y="6459785"/>
            <a:ext cx="2472271" cy="365125"/>
          </a:xfrm>
        </p:spPr>
        <p:txBody>
          <a:bodyPr/>
          <a:lstStyle/>
          <a:p>
            <a:r>
              <a:rPr lang="en-US" dirty="0" smtClean="0"/>
              <a:t>09/2015</a:t>
            </a:r>
            <a:endParaRPr lang="en-US" dirty="0"/>
          </a:p>
        </p:txBody>
      </p:sp>
      <p:sp>
        <p:nvSpPr>
          <p:cNvPr id="20"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β7</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4" name="Rectangle 3"/>
          <p:cNvSpPr/>
          <p:nvPr/>
        </p:nvSpPr>
        <p:spPr>
          <a:xfrm>
            <a:off x="636195" y="6131314"/>
            <a:ext cx="11372626" cy="261610"/>
          </a:xfrm>
          <a:prstGeom prst="rect">
            <a:avLst/>
          </a:prstGeom>
        </p:spPr>
        <p:txBody>
          <a:bodyPr wrap="square">
            <a:spAutoFit/>
          </a:bodyPr>
          <a:lstStyle/>
          <a:p>
            <a:r>
              <a:rPr lang="en-US" sz="1100" dirty="0">
                <a:solidFill>
                  <a:srgbClr val="222222"/>
                </a:solidFill>
                <a:latin typeface="Arial" panose="020B0604020202020204" pitchFamily="34" charset="0"/>
              </a:rPr>
              <a:t>Pope III, C. A., Burnett, R. T</a:t>
            </a:r>
            <a:r>
              <a:rPr lang="en-US" sz="1100" dirty="0" smtClean="0">
                <a:solidFill>
                  <a:srgbClr val="222222"/>
                </a:solidFill>
                <a:latin typeface="Arial" panose="020B0604020202020204" pitchFamily="34" charset="0"/>
              </a:rPr>
              <a:t>.,…&amp; </a:t>
            </a:r>
            <a:r>
              <a:rPr lang="en-US" sz="1100" dirty="0">
                <a:solidFill>
                  <a:srgbClr val="222222"/>
                </a:solidFill>
                <a:latin typeface="Arial" panose="020B0604020202020204" pitchFamily="34" charset="0"/>
              </a:rPr>
              <a:t>Thurston, G. D. (2002). Lung cancer, cardiopulmonary mortality, and long-term exposure to fine particulate air pollution. </a:t>
            </a:r>
            <a:r>
              <a:rPr lang="en-US" sz="1100" i="1" dirty="0" err="1">
                <a:solidFill>
                  <a:srgbClr val="222222"/>
                </a:solidFill>
                <a:latin typeface="Arial" panose="020B0604020202020204" pitchFamily="34" charset="0"/>
              </a:rPr>
              <a:t>Jama</a:t>
            </a:r>
            <a:r>
              <a:rPr lang="en-US" sz="1100" dirty="0">
                <a:solidFill>
                  <a:srgbClr val="222222"/>
                </a:solidFill>
                <a:latin typeface="Arial" panose="020B0604020202020204" pitchFamily="34" charset="0"/>
              </a:rPr>
              <a:t>, </a:t>
            </a:r>
            <a:r>
              <a:rPr lang="en-US" sz="1100" i="1" dirty="0">
                <a:solidFill>
                  <a:srgbClr val="222222"/>
                </a:solidFill>
                <a:latin typeface="Arial" panose="020B0604020202020204" pitchFamily="34" charset="0"/>
              </a:rPr>
              <a:t>287</a:t>
            </a:r>
            <a:r>
              <a:rPr lang="en-US" sz="1100" dirty="0">
                <a:solidFill>
                  <a:srgbClr val="222222"/>
                </a:solidFill>
                <a:latin typeface="Arial" panose="020B0604020202020204" pitchFamily="34" charset="0"/>
              </a:rPr>
              <a:t>(9), 1132-1141.</a:t>
            </a:r>
            <a:endParaRPr lang="en-US" sz="1100" dirty="0"/>
          </a:p>
        </p:txBody>
      </p:sp>
    </p:spTree>
    <p:extLst>
      <p:ext uri="{BB962C8B-B14F-4D97-AF65-F5344CB8AC3E}">
        <p14:creationId xmlns:p14="http://schemas.microsoft.com/office/powerpoint/2010/main" val="589464148"/>
      </p:ext>
    </p:extLst>
  </p:cSld>
  <p:clrMapOvr>
    <a:masterClrMapping/>
  </p:clrMapOvr>
  <mc:AlternateContent xmlns:mc="http://schemas.openxmlformats.org/markup-compatibility/2006" xmlns:p14="http://schemas.microsoft.com/office/powerpoint/2010/main">
    <mc:Choice Requires="p14">
      <p:transition spd="slow" p14:dur="2000" advTm="36863"/>
    </mc:Choice>
    <mc:Fallback xmlns="">
      <p:transition spd="slow" advTm="36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Effects of Particulates</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15</a:t>
            </a:fld>
            <a:endParaRPr lang="en-US" dirty="0"/>
          </a:p>
        </p:txBody>
      </p:sp>
      <p:sp>
        <p:nvSpPr>
          <p:cNvPr id="9" name="Content Placeholder 2"/>
          <p:cNvSpPr txBox="1">
            <a:spLocks/>
          </p:cNvSpPr>
          <p:nvPr/>
        </p:nvSpPr>
        <p:spPr>
          <a:xfrm>
            <a:off x="688489" y="1459596"/>
            <a:ext cx="4627787" cy="465348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smtClean="0"/>
              <a:t>Ecosystem and built environment effects are </a:t>
            </a:r>
            <a:r>
              <a:rPr lang="en-US" b="1" dirty="0" smtClean="0"/>
              <a:t>not</a:t>
            </a:r>
            <a:r>
              <a:rPr lang="en-US" dirty="0" smtClean="0"/>
              <a:t> included in this category for LCA</a:t>
            </a:r>
          </a:p>
          <a:p>
            <a:pPr lvl="1"/>
            <a:r>
              <a:rPr lang="en-US" dirty="0" smtClean="0"/>
              <a:t>Only impacts on human health</a:t>
            </a:r>
          </a:p>
          <a:p>
            <a:r>
              <a:rPr lang="en-US" dirty="0" smtClean="0"/>
              <a:t>Particle pollution also may affect</a:t>
            </a:r>
          </a:p>
          <a:p>
            <a:pPr lvl="1"/>
            <a:r>
              <a:rPr lang="en-US" dirty="0" smtClean="0"/>
              <a:t>Reduced visibility (such as at national parks)</a:t>
            </a:r>
          </a:p>
          <a:p>
            <a:pPr lvl="1"/>
            <a:r>
              <a:rPr lang="en-US" dirty="0" smtClean="0"/>
              <a:t>Affects vegetation and ecosystems, by settling on soil and water</a:t>
            </a:r>
          </a:p>
          <a:p>
            <a:pPr lvl="1"/>
            <a:r>
              <a:rPr lang="en-US" dirty="0" smtClean="0"/>
              <a:t>Damage to man-made structures</a:t>
            </a:r>
            <a:endParaRPr lang="en-US" dirty="0"/>
          </a:p>
        </p:txBody>
      </p:sp>
      <p:pic>
        <p:nvPicPr>
          <p:cNvPr id="10" name="Picture 9"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9528" y="3523433"/>
            <a:ext cx="4730231" cy="2428523"/>
          </a:xfrm>
          <a:prstGeom prst="rect">
            <a:avLst/>
          </a:prstGeom>
        </p:spPr>
      </p:pic>
      <p:sp>
        <p:nvSpPr>
          <p:cNvPr id="11" name="Rectangle 10"/>
          <p:cNvSpPr/>
          <p:nvPr/>
        </p:nvSpPr>
        <p:spPr>
          <a:xfrm>
            <a:off x="3009900" y="6113075"/>
            <a:ext cx="8877301" cy="261610"/>
          </a:xfrm>
          <a:prstGeom prst="rect">
            <a:avLst/>
          </a:prstGeom>
        </p:spPr>
        <p:txBody>
          <a:bodyPr wrap="square">
            <a:spAutoFit/>
          </a:bodyPr>
          <a:lstStyle/>
          <a:p>
            <a:r>
              <a:rPr lang="en-US" sz="1100" dirty="0" smtClean="0"/>
              <a:t>Leaves: omafra.gov.on.ca      Visibility: EPA. “Understanding Particle Pollution.” </a:t>
            </a:r>
            <a:r>
              <a:rPr lang="en-US" sz="1100" dirty="0" smtClean="0">
                <a:hlinkClick r:id="rId6"/>
              </a:rPr>
              <a:t>www.epa.gov/airtrends/aqtrnd04/pmreport03/pmunderstand_2405.pdf</a:t>
            </a:r>
            <a:r>
              <a:rPr lang="en-US" sz="1100" dirty="0" smtClean="0"/>
              <a:t> </a:t>
            </a:r>
            <a:endParaRPr lang="en-US" sz="1100" dirty="0"/>
          </a:p>
        </p:txBody>
      </p:sp>
      <p:pic>
        <p:nvPicPr>
          <p:cNvPr id="7" name="Picture 6"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6757" y="710469"/>
            <a:ext cx="2753109" cy="1971950"/>
          </a:xfrm>
          <a:prstGeom prst="rect">
            <a:avLst/>
          </a:prstGeom>
        </p:spPr>
      </p:pic>
      <p:sp>
        <p:nvSpPr>
          <p:cNvPr id="8" name="TextBox 7"/>
          <p:cNvSpPr txBox="1"/>
          <p:nvPr/>
        </p:nvSpPr>
        <p:spPr>
          <a:xfrm>
            <a:off x="7939984" y="2843538"/>
            <a:ext cx="3272499" cy="369332"/>
          </a:xfrm>
          <a:prstGeom prst="rect">
            <a:avLst/>
          </a:prstGeom>
          <a:noFill/>
        </p:spPr>
        <p:txBody>
          <a:bodyPr wrap="none" rtlCol="0">
            <a:spAutoFit/>
          </a:bodyPr>
          <a:lstStyle/>
          <a:p>
            <a:r>
              <a:rPr lang="en-US" dirty="0" smtClean="0"/>
              <a:t>Cement kiln dust on apple leaves</a:t>
            </a:r>
            <a:endParaRPr lang="en-US" dirty="0"/>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
        <p:nvSpPr>
          <p:cNvPr id="12" name="Date Placeholder 5"/>
          <p:cNvSpPr>
            <a:spLocks noGrp="1"/>
          </p:cNvSpPr>
          <p:nvPr>
            <p:ph type="dt" sz="half" idx="10"/>
          </p:nvPr>
        </p:nvSpPr>
        <p:spPr>
          <a:xfrm>
            <a:off x="1097280" y="6459785"/>
            <a:ext cx="2472271" cy="365125"/>
          </a:xfrm>
        </p:spPr>
        <p:txBody>
          <a:bodyPr/>
          <a:lstStyle/>
          <a:p>
            <a:r>
              <a:rPr lang="en-US" dirty="0" smtClean="0"/>
              <a:t>09/2015</a:t>
            </a:r>
            <a:endParaRPr lang="en-US" dirty="0"/>
          </a:p>
        </p:txBody>
      </p:sp>
      <p:sp>
        <p:nvSpPr>
          <p:cNvPr id="13"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β7</a:t>
            </a:r>
            <a:endParaRPr lang="en-US" dirty="0"/>
          </a:p>
        </p:txBody>
      </p:sp>
    </p:spTree>
    <p:extLst>
      <p:ext uri="{BB962C8B-B14F-4D97-AF65-F5344CB8AC3E}">
        <p14:creationId xmlns:p14="http://schemas.microsoft.com/office/powerpoint/2010/main" val="2249246633"/>
      </p:ext>
    </p:extLst>
  </p:cSld>
  <p:clrMapOvr>
    <a:masterClrMapping/>
  </p:clrMapOvr>
  <mc:AlternateContent xmlns:mc="http://schemas.openxmlformats.org/markup-compatibility/2006" xmlns:p14="http://schemas.microsoft.com/office/powerpoint/2010/main">
    <mc:Choice Requires="p14">
      <p:transition spd="slow" p14:dur="2000" advTm="41250"/>
    </mc:Choice>
    <mc:Fallback xmlns="">
      <p:transition spd="slow" advTm="41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9" y="323883"/>
            <a:ext cx="11138669" cy="885981"/>
          </a:xfrm>
        </p:spPr>
        <p:txBody>
          <a:bodyPr>
            <a:normAutofit/>
          </a:bodyPr>
          <a:lstStyle/>
          <a:p>
            <a:r>
              <a:rPr lang="en-US" dirty="0" smtClean="0"/>
              <a:t>Where are there issues with PM in the world?</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16</a:t>
            </a:fld>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659" y="1084120"/>
            <a:ext cx="10058401" cy="5029201"/>
          </a:xfrm>
          <a:prstGeom prst="rect">
            <a:avLst/>
          </a:prstGeom>
        </p:spPr>
      </p:pic>
      <p:sp>
        <p:nvSpPr>
          <p:cNvPr id="8" name="TextBox 7"/>
          <p:cNvSpPr txBox="1"/>
          <p:nvPr/>
        </p:nvSpPr>
        <p:spPr>
          <a:xfrm>
            <a:off x="7784511" y="6129474"/>
            <a:ext cx="4042647" cy="261610"/>
          </a:xfrm>
          <a:prstGeom prst="rect">
            <a:avLst/>
          </a:prstGeom>
          <a:noFill/>
        </p:spPr>
        <p:txBody>
          <a:bodyPr wrap="square" rtlCol="0">
            <a:spAutoFit/>
          </a:bodyPr>
          <a:lstStyle/>
          <a:p>
            <a:r>
              <a:rPr lang="en-US" sz="1100" dirty="0" smtClean="0"/>
              <a:t>PM</a:t>
            </a:r>
            <a:r>
              <a:rPr lang="en-US" sz="1100" baseline="-25000" dirty="0" smtClean="0"/>
              <a:t>2.5</a:t>
            </a:r>
            <a:r>
              <a:rPr lang="en-US" sz="1100" dirty="0" smtClean="0"/>
              <a:t> map: nasa.gov       China pop density</a:t>
            </a:r>
            <a:r>
              <a:rPr lang="en-US" sz="1100" dirty="0"/>
              <a:t>: china-food-security.org</a:t>
            </a:r>
          </a:p>
        </p:txBody>
      </p:sp>
      <p:sp>
        <p:nvSpPr>
          <p:cNvPr id="9" name="TextBox 8"/>
          <p:cNvSpPr txBox="1"/>
          <p:nvPr/>
        </p:nvSpPr>
        <p:spPr>
          <a:xfrm>
            <a:off x="7784511" y="5537216"/>
            <a:ext cx="2710999" cy="369332"/>
          </a:xfrm>
          <a:prstGeom prst="rect">
            <a:avLst/>
          </a:prstGeom>
          <a:noFill/>
        </p:spPr>
        <p:txBody>
          <a:bodyPr wrap="none" rtlCol="0">
            <a:spAutoFit/>
          </a:bodyPr>
          <a:lstStyle/>
          <a:p>
            <a:r>
              <a:rPr lang="en-US" dirty="0" smtClean="0"/>
              <a:t>(averaged over 2001-2006)</a:t>
            </a:r>
            <a:endParaRPr lang="en-US" dirty="0"/>
          </a:p>
        </p:txBody>
      </p:sp>
      <p:pic>
        <p:nvPicPr>
          <p:cNvPr id="3" name="Picture 2"/>
          <p:cNvPicPr>
            <a:picLocks noChangeAspect="1"/>
          </p:cNvPicPr>
          <p:nvPr/>
        </p:nvPicPr>
        <p:blipFill>
          <a:blip r:embed="rId5"/>
          <a:stretch>
            <a:fillRect/>
          </a:stretch>
        </p:blipFill>
        <p:spPr>
          <a:xfrm>
            <a:off x="10393795" y="1995014"/>
            <a:ext cx="1326335" cy="1111052"/>
          </a:xfrm>
          <a:prstGeom prst="rect">
            <a:avLst/>
          </a:prstGeom>
          <a:ln>
            <a:solidFill>
              <a:schemeClr val="tx1"/>
            </a:solidFill>
          </a:ln>
        </p:spPr>
      </p:pic>
      <p:cxnSp>
        <p:nvCxnSpPr>
          <p:cNvPr id="13" name="Straight Arrow Connector 12"/>
          <p:cNvCxnSpPr>
            <a:stCxn id="3" idx="1"/>
          </p:cNvCxnSpPr>
          <p:nvPr/>
        </p:nvCxnSpPr>
        <p:spPr>
          <a:xfrm flipH="1" flipV="1">
            <a:off x="8959850" y="2432050"/>
            <a:ext cx="1433945" cy="118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260271" y="1471794"/>
            <a:ext cx="1606081" cy="523220"/>
          </a:xfrm>
          <a:prstGeom prst="rect">
            <a:avLst/>
          </a:prstGeom>
          <a:noFill/>
        </p:spPr>
        <p:txBody>
          <a:bodyPr wrap="none" rtlCol="0">
            <a:spAutoFit/>
          </a:bodyPr>
          <a:lstStyle/>
          <a:p>
            <a:pPr algn="ctr"/>
            <a:r>
              <a:rPr lang="en-US" sz="1400" dirty="0" smtClean="0"/>
              <a:t>Population Density </a:t>
            </a:r>
            <a:br>
              <a:rPr lang="en-US" sz="1400" dirty="0" smtClean="0"/>
            </a:br>
            <a:r>
              <a:rPr lang="en-US" sz="1400" dirty="0" smtClean="0"/>
              <a:t>Map of China</a:t>
            </a:r>
            <a:endParaRPr lang="en-US" sz="1400" dirty="0"/>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4" name="Date Placeholder 5"/>
          <p:cNvSpPr>
            <a:spLocks noGrp="1"/>
          </p:cNvSpPr>
          <p:nvPr>
            <p:ph type="dt" sz="half" idx="10"/>
          </p:nvPr>
        </p:nvSpPr>
        <p:spPr>
          <a:xfrm>
            <a:off x="1097280" y="6459785"/>
            <a:ext cx="2472271" cy="365125"/>
          </a:xfrm>
        </p:spPr>
        <p:txBody>
          <a:bodyPr/>
          <a:lstStyle/>
          <a:p>
            <a:r>
              <a:rPr lang="en-US" dirty="0" smtClean="0"/>
              <a:t>09/2015</a:t>
            </a:r>
            <a:endParaRPr lang="en-US" dirty="0"/>
          </a:p>
        </p:txBody>
      </p:sp>
      <p:sp>
        <p:nvSpPr>
          <p:cNvPr id="15"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β7</a:t>
            </a:r>
            <a:endParaRPr lang="en-US" dirty="0"/>
          </a:p>
        </p:txBody>
      </p:sp>
    </p:spTree>
    <p:extLst>
      <p:ext uri="{BB962C8B-B14F-4D97-AF65-F5344CB8AC3E}">
        <p14:creationId xmlns:p14="http://schemas.microsoft.com/office/powerpoint/2010/main" val="300975485"/>
      </p:ext>
    </p:extLst>
  </p:cSld>
  <p:clrMapOvr>
    <a:masterClrMapping/>
  </p:clrMapOvr>
  <mc:AlternateContent xmlns:mc="http://schemas.openxmlformats.org/markup-compatibility/2006" xmlns:p14="http://schemas.microsoft.com/office/powerpoint/2010/main">
    <mc:Choice Requires="p14">
      <p:transition spd="slow" p14:dur="2000" advTm="56987"/>
    </mc:Choice>
    <mc:Fallback xmlns="">
      <p:transition spd="slow" advTm="56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4740" b="1443"/>
          <a:stretch/>
        </p:blipFill>
        <p:spPr>
          <a:xfrm>
            <a:off x="2135678" y="1209864"/>
            <a:ext cx="7764780" cy="4856480"/>
          </a:xfrm>
          <a:prstGeom prst="rect">
            <a:avLst/>
          </a:prstGeom>
        </p:spPr>
      </p:pic>
      <p:sp>
        <p:nvSpPr>
          <p:cNvPr id="2" name="Title 1"/>
          <p:cNvSpPr>
            <a:spLocks noGrp="1"/>
          </p:cNvSpPr>
          <p:nvPr>
            <p:ph type="title"/>
          </p:nvPr>
        </p:nvSpPr>
        <p:spPr>
          <a:xfrm>
            <a:off x="688489" y="323883"/>
            <a:ext cx="11138669" cy="885981"/>
          </a:xfrm>
        </p:spPr>
        <p:txBody>
          <a:bodyPr>
            <a:normAutofit/>
          </a:bodyPr>
          <a:lstStyle/>
          <a:p>
            <a:r>
              <a:rPr lang="en-US" dirty="0" smtClean="0"/>
              <a:t>Where are there issues with PM in the US?</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17</a:t>
            </a:fld>
            <a:endParaRPr lang="en-US" dirty="0"/>
          </a:p>
        </p:txBody>
      </p:sp>
      <p:sp>
        <p:nvSpPr>
          <p:cNvPr id="8" name="TextBox 7"/>
          <p:cNvSpPr txBox="1"/>
          <p:nvPr/>
        </p:nvSpPr>
        <p:spPr>
          <a:xfrm>
            <a:off x="10679087" y="6113321"/>
            <a:ext cx="1148071" cy="261610"/>
          </a:xfrm>
          <a:prstGeom prst="rect">
            <a:avLst/>
          </a:prstGeom>
          <a:noFill/>
        </p:spPr>
        <p:txBody>
          <a:bodyPr wrap="none" rtlCol="0">
            <a:spAutoFit/>
          </a:bodyPr>
          <a:lstStyle/>
          <a:p>
            <a:r>
              <a:rPr lang="en-US" sz="1100" dirty="0" smtClean="0"/>
              <a:t>Source: nasa.gov</a:t>
            </a:r>
            <a:endParaRPr lang="en-US" sz="1100" dirty="0"/>
          </a:p>
        </p:txBody>
      </p:sp>
      <p:sp>
        <p:nvSpPr>
          <p:cNvPr id="9" name="TextBox 8"/>
          <p:cNvSpPr txBox="1"/>
          <p:nvPr/>
        </p:nvSpPr>
        <p:spPr>
          <a:xfrm>
            <a:off x="7825151" y="5598176"/>
            <a:ext cx="2710999" cy="369332"/>
          </a:xfrm>
          <a:prstGeom prst="rect">
            <a:avLst/>
          </a:prstGeom>
          <a:noFill/>
        </p:spPr>
        <p:txBody>
          <a:bodyPr wrap="none" rtlCol="0">
            <a:spAutoFit/>
          </a:bodyPr>
          <a:lstStyle/>
          <a:p>
            <a:r>
              <a:rPr lang="en-US" dirty="0" smtClean="0"/>
              <a:t>(averaged over 2001-2006)</a:t>
            </a:r>
            <a:endParaRPr lang="en-US" dirty="0"/>
          </a:p>
        </p:txBody>
      </p:sp>
      <p:cxnSp>
        <p:nvCxnSpPr>
          <p:cNvPr id="11" name="Straight Arrow Connector 10"/>
          <p:cNvCxnSpPr/>
          <p:nvPr/>
        </p:nvCxnSpPr>
        <p:spPr>
          <a:xfrm flipH="1">
            <a:off x="8508990" y="5105899"/>
            <a:ext cx="1711970" cy="3093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220960" y="4572644"/>
            <a:ext cx="1335622" cy="923330"/>
          </a:xfrm>
          <a:prstGeom prst="rect">
            <a:avLst/>
          </a:prstGeom>
          <a:noFill/>
        </p:spPr>
        <p:txBody>
          <a:bodyPr wrap="none" rtlCol="0">
            <a:spAutoFit/>
          </a:bodyPr>
          <a:lstStyle/>
          <a:p>
            <a:r>
              <a:rPr lang="en-US" dirty="0" smtClean="0"/>
              <a:t>Top of scale </a:t>
            </a:r>
            <a:br>
              <a:rPr lang="en-US" dirty="0" smtClean="0"/>
            </a:br>
            <a:r>
              <a:rPr lang="en-US" dirty="0" smtClean="0"/>
              <a:t>was</a:t>
            </a:r>
            <a:r>
              <a:rPr lang="en-US" dirty="0"/>
              <a:t> </a:t>
            </a:r>
            <a:r>
              <a:rPr lang="en-US" dirty="0" smtClean="0"/>
              <a:t>80 in </a:t>
            </a:r>
            <a:br>
              <a:rPr lang="en-US" dirty="0" smtClean="0"/>
            </a:br>
            <a:r>
              <a:rPr lang="en-US" dirty="0" smtClean="0"/>
              <a:t>last slide</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2" name="Date Placeholder 5"/>
          <p:cNvSpPr>
            <a:spLocks noGrp="1"/>
          </p:cNvSpPr>
          <p:nvPr>
            <p:ph type="dt" sz="half" idx="10"/>
          </p:nvPr>
        </p:nvSpPr>
        <p:spPr>
          <a:xfrm>
            <a:off x="1097280" y="6459785"/>
            <a:ext cx="2472271" cy="365125"/>
          </a:xfrm>
        </p:spPr>
        <p:txBody>
          <a:bodyPr/>
          <a:lstStyle/>
          <a:p>
            <a:r>
              <a:rPr lang="en-US" dirty="0" smtClean="0"/>
              <a:t>09/2015</a:t>
            </a:r>
            <a:endParaRPr lang="en-US" dirty="0"/>
          </a:p>
        </p:txBody>
      </p:sp>
      <p:sp>
        <p:nvSpPr>
          <p:cNvPr id="14"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β7</a:t>
            </a:r>
            <a:endParaRPr lang="en-US" dirty="0"/>
          </a:p>
        </p:txBody>
      </p:sp>
    </p:spTree>
    <p:extLst>
      <p:ext uri="{BB962C8B-B14F-4D97-AF65-F5344CB8AC3E}">
        <p14:creationId xmlns:p14="http://schemas.microsoft.com/office/powerpoint/2010/main" val="2319497235"/>
      </p:ext>
    </p:extLst>
  </p:cSld>
  <p:clrMapOvr>
    <a:masterClrMapping/>
  </p:clrMapOvr>
  <mc:AlternateContent xmlns:mc="http://schemas.openxmlformats.org/markup-compatibility/2006" xmlns:p14="http://schemas.microsoft.com/office/powerpoint/2010/main">
    <mc:Choice Requires="p14">
      <p:transition spd="slow" p14:dur="2000" advTm="27159"/>
    </mc:Choice>
    <mc:Fallback xmlns="">
      <p:transition spd="slow" advTm="27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8" y="275846"/>
            <a:ext cx="11158072" cy="885981"/>
          </a:xfrm>
        </p:spPr>
        <p:txBody>
          <a:bodyPr>
            <a:normAutofit/>
          </a:bodyPr>
          <a:lstStyle/>
          <a:p>
            <a:r>
              <a:rPr lang="en-US" dirty="0" smtClean="0"/>
              <a:t>Characterization of Particulates Potential</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18</a:t>
            </a:fld>
            <a:endParaRPr lang="en-US" dirty="0"/>
          </a:p>
        </p:txBody>
      </p:sp>
      <p:sp>
        <p:nvSpPr>
          <p:cNvPr id="7" name="Content Placeholder 2"/>
          <p:cNvSpPr>
            <a:spLocks noGrp="1"/>
          </p:cNvSpPr>
          <p:nvPr>
            <p:ph idx="1"/>
          </p:nvPr>
        </p:nvSpPr>
        <p:spPr>
          <a:xfrm>
            <a:off x="564669" y="1830412"/>
            <a:ext cx="5579036" cy="4525963"/>
          </a:xfrm>
        </p:spPr>
        <p:txBody>
          <a:bodyPr>
            <a:normAutofit/>
          </a:bodyPr>
          <a:lstStyle/>
          <a:p>
            <a:pPr algn="ctr">
              <a:buNone/>
            </a:pPr>
            <a:r>
              <a:rPr lang="en-US" sz="3800" dirty="0" smtClean="0"/>
              <a:t>HHCAP= </a:t>
            </a:r>
            <a:r>
              <a:rPr lang="en-US" sz="3800" dirty="0" err="1" smtClean="0"/>
              <a:t>Σ</a:t>
            </a:r>
            <a:r>
              <a:rPr lang="en-US" sz="3800" baseline="-25000" dirty="0" err="1" smtClean="0"/>
              <a:t>i</a:t>
            </a:r>
            <a:r>
              <a:rPr lang="en-US" sz="3800" baseline="-25000" dirty="0" smtClean="0"/>
              <a:t> </a:t>
            </a:r>
            <a:r>
              <a:rPr lang="en-US" sz="3800" dirty="0" smtClean="0"/>
              <a:t>(m</a:t>
            </a:r>
            <a:r>
              <a:rPr lang="en-US" sz="3800" baseline="-25000" dirty="0" smtClean="0"/>
              <a:t>i </a:t>
            </a:r>
            <a:r>
              <a:rPr lang="en-US" sz="3800" dirty="0" smtClean="0"/>
              <a:t>x </a:t>
            </a:r>
            <a:r>
              <a:rPr lang="en-US" sz="3800" dirty="0" err="1" smtClean="0"/>
              <a:t>HHCAP</a:t>
            </a:r>
            <a:r>
              <a:rPr lang="en-US" sz="3800" baseline="-25000" dirty="0" err="1" smtClean="0"/>
              <a:t>i</a:t>
            </a:r>
            <a:r>
              <a:rPr lang="en-US" sz="3800" dirty="0" smtClean="0"/>
              <a:t>)</a:t>
            </a:r>
          </a:p>
          <a:p>
            <a:pPr>
              <a:buNone/>
            </a:pPr>
            <a:endParaRPr lang="en-US" dirty="0" smtClean="0"/>
          </a:p>
          <a:p>
            <a:pPr>
              <a:buNone/>
            </a:pPr>
            <a:r>
              <a:rPr lang="en-US" dirty="0" smtClean="0"/>
              <a:t>where</a:t>
            </a:r>
          </a:p>
          <a:p>
            <a:pPr>
              <a:buFont typeface="Arial" panose="020B0604020202020204" pitchFamily="34" charset="0"/>
              <a:buChar char="•"/>
            </a:pPr>
            <a:r>
              <a:rPr lang="en-US" dirty="0" smtClean="0"/>
              <a:t>HHCAP=Human health criteria air pollutants (designation for particulates in TRACI)</a:t>
            </a:r>
            <a:endParaRPr lang="en-US" dirty="0"/>
          </a:p>
          <a:p>
            <a:pPr>
              <a:buFont typeface="Arial" panose="020B0604020202020204" pitchFamily="34" charset="0"/>
              <a:buChar char="•"/>
            </a:pPr>
            <a:r>
              <a:rPr lang="en-US" dirty="0" smtClean="0"/>
              <a:t>m</a:t>
            </a:r>
            <a:r>
              <a:rPr lang="en-US" baseline="-25000" dirty="0" smtClean="0"/>
              <a:t>i </a:t>
            </a:r>
            <a:r>
              <a:rPr lang="en-US" dirty="0" smtClean="0"/>
              <a:t>= mass (in kg) of inventory flow </a:t>
            </a:r>
            <a:r>
              <a:rPr lang="en-US" dirty="0" err="1" smtClean="0"/>
              <a:t>i</a:t>
            </a:r>
            <a:r>
              <a:rPr lang="en-US" dirty="0" smtClean="0"/>
              <a:t>, </a:t>
            </a:r>
          </a:p>
          <a:p>
            <a:pPr>
              <a:buFont typeface="Arial" panose="020B0604020202020204" pitchFamily="34" charset="0"/>
              <a:buChar char="•"/>
            </a:pPr>
            <a:r>
              <a:rPr lang="en-US" dirty="0" err="1" smtClean="0"/>
              <a:t>HHCAP</a:t>
            </a:r>
            <a:r>
              <a:rPr lang="en-US" baseline="-25000" dirty="0" err="1" smtClean="0"/>
              <a:t>i</a:t>
            </a:r>
            <a:r>
              <a:rPr lang="en-US" dirty="0" smtClean="0"/>
              <a:t> = kg of PM</a:t>
            </a:r>
            <a:r>
              <a:rPr lang="en-US" baseline="-25000" dirty="0" smtClean="0"/>
              <a:t>2.5</a:t>
            </a:r>
            <a:r>
              <a:rPr lang="en-US" dirty="0" smtClean="0"/>
              <a:t> that have the equivalent health impact of one kg of inventory flow ‘</a:t>
            </a:r>
            <a:r>
              <a:rPr lang="en-US" dirty="0" err="1" smtClean="0"/>
              <a:t>i</a:t>
            </a:r>
            <a:r>
              <a:rPr lang="en-US" dirty="0" smtClean="0"/>
              <a:t>‘</a:t>
            </a:r>
          </a:p>
        </p:txBody>
      </p:sp>
      <p:cxnSp>
        <p:nvCxnSpPr>
          <p:cNvPr id="9" name="Straight Connector 8"/>
          <p:cNvCxnSpPr/>
          <p:nvPr/>
        </p:nvCxnSpPr>
        <p:spPr>
          <a:xfrm>
            <a:off x="6267524" y="1430302"/>
            <a:ext cx="0" cy="4360898"/>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 name="Table 10"/>
          <p:cNvGraphicFramePr>
            <a:graphicFrameLocks noGrp="1"/>
          </p:cNvGraphicFramePr>
          <p:nvPr>
            <p:extLst>
              <p:ext uri="{D42A27DB-BD31-4B8C-83A1-F6EECF244321}">
                <p14:modId xmlns:p14="http://schemas.microsoft.com/office/powerpoint/2010/main" val="2556508373"/>
              </p:ext>
            </p:extLst>
          </p:nvPr>
        </p:nvGraphicFramePr>
        <p:xfrm>
          <a:off x="6746240" y="2018049"/>
          <a:ext cx="4612445" cy="2885440"/>
        </p:xfrm>
        <a:graphic>
          <a:graphicData uri="http://schemas.openxmlformats.org/drawingml/2006/table">
            <a:tbl>
              <a:tblPr firstRow="1" bandRow="1">
                <a:tableStyleId>{073A0DAA-6AF3-43AB-8588-CEC1D06C72B9}</a:tableStyleId>
              </a:tblPr>
              <a:tblGrid>
                <a:gridCol w="3210365"/>
                <a:gridCol w="1402080"/>
              </a:tblGrid>
              <a:tr h="370840">
                <a:tc>
                  <a:txBody>
                    <a:bodyPr/>
                    <a:lstStyle/>
                    <a:p>
                      <a:r>
                        <a:rPr lang="en-US" sz="2400" dirty="0" smtClean="0">
                          <a:solidFill>
                            <a:schemeClr val="tx1"/>
                          </a:solidFill>
                        </a:rPr>
                        <a:t>1 kg of substance</a:t>
                      </a:r>
                      <a:endParaRPr lang="en-US" sz="2400" dirty="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err="1" smtClean="0">
                          <a:solidFill>
                            <a:schemeClr val="tx1"/>
                          </a:solidFill>
                        </a:rPr>
                        <a:t>HHCAP</a:t>
                      </a:r>
                      <a:r>
                        <a:rPr lang="en-US" sz="2200" baseline="-25000" dirty="0" err="1" smtClean="0">
                          <a:solidFill>
                            <a:schemeClr val="tx1"/>
                          </a:solidFill>
                        </a:rPr>
                        <a:t>i</a:t>
                      </a:r>
                      <a:r>
                        <a:rPr lang="en-US" sz="2200" baseline="-25000" dirty="0" smtClean="0">
                          <a:solidFill>
                            <a:schemeClr val="tx1"/>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solidFill>
                            <a:schemeClr val="tx1"/>
                          </a:solidFill>
                        </a:rPr>
                        <a:t>(kg PM</a:t>
                      </a:r>
                      <a:r>
                        <a:rPr lang="en-US" sz="1600" baseline="-25000" dirty="0" smtClean="0">
                          <a:solidFill>
                            <a:schemeClr val="tx1"/>
                          </a:solidFill>
                        </a:rPr>
                        <a:t>2.5</a:t>
                      </a:r>
                      <a:r>
                        <a:rPr lang="en-US" sz="1600" baseline="0" dirty="0" smtClean="0">
                          <a:solidFill>
                            <a:schemeClr val="tx1"/>
                          </a:solidFill>
                        </a:rPr>
                        <a:t>-eq)</a:t>
                      </a:r>
                      <a:endParaRPr lang="en-US" sz="1600" dirty="0" smtClean="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PM</a:t>
                      </a:r>
                      <a:r>
                        <a:rPr lang="en-US" baseline="-25000" dirty="0" smtClean="0"/>
                        <a:t>2.5</a:t>
                      </a:r>
                      <a:endParaRPr lang="en-US" dirty="0" smtClean="0"/>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a:t>
                      </a:r>
                    </a:p>
                  </a:txBody>
                  <a:tcPr>
                    <a:lnT w="12700" cap="flat" cmpd="sng" algn="ctr">
                      <a:solidFill>
                        <a:schemeClr val="tx1"/>
                      </a:solidFill>
                      <a:prstDash val="solid"/>
                      <a:round/>
                      <a:headEnd type="none" w="med" len="med"/>
                      <a:tailEnd type="none" w="med" len="med"/>
                    </a:lnT>
                    <a:solidFill>
                      <a:schemeClr val="bg1">
                        <a:lumMod val="85000"/>
                      </a:schemeClr>
                    </a:solidFill>
                  </a:tcPr>
                </a:tc>
              </a:tr>
              <a:tr h="370840">
                <a:tc>
                  <a:txBody>
                    <a:bodyPr/>
                    <a:lstStyle/>
                    <a:p>
                      <a:r>
                        <a:rPr lang="en-US" dirty="0" smtClean="0"/>
                        <a:t>PM</a:t>
                      </a:r>
                      <a:r>
                        <a:rPr lang="en-US" baseline="-25000" dirty="0" smtClean="0"/>
                        <a:t>10</a:t>
                      </a:r>
                      <a:endParaRPr lang="en-US" baseline="-25000" dirty="0"/>
                    </a:p>
                  </a:txBody>
                  <a:tcP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0.228</a:t>
                      </a:r>
                    </a:p>
                  </a:txBody>
                  <a:tcPr>
                    <a:solidFill>
                      <a:schemeClr val="bg1">
                        <a:lumMod val="85000"/>
                      </a:schemeClr>
                    </a:solidFill>
                  </a:tcPr>
                </a:tc>
              </a:tr>
              <a:tr h="370840">
                <a:tc>
                  <a:txBody>
                    <a:bodyPr/>
                    <a:lstStyle/>
                    <a:p>
                      <a:r>
                        <a:rPr lang="en-US" sz="1800" dirty="0" smtClean="0"/>
                        <a:t>Sulfur</a:t>
                      </a:r>
                      <a:r>
                        <a:rPr lang="en-US" sz="1800" baseline="0" dirty="0" smtClean="0"/>
                        <a:t> dioxide</a:t>
                      </a:r>
                      <a:endParaRPr lang="en-US" dirty="0"/>
                    </a:p>
                  </a:txBody>
                  <a:tcP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0.061</a:t>
                      </a:r>
                    </a:p>
                  </a:txBody>
                  <a:tcPr>
                    <a:solidFill>
                      <a:schemeClr val="bg1">
                        <a:lumMod val="85000"/>
                      </a:schemeClr>
                    </a:solidFill>
                  </a:tcPr>
                </a:tc>
              </a:tr>
              <a:tr h="180340">
                <a:tc>
                  <a:txBody>
                    <a:bodyPr/>
                    <a:lstStyle/>
                    <a:p>
                      <a:r>
                        <a:rPr lang="en-US" dirty="0" smtClean="0"/>
                        <a:t>Nitrogen oxides</a:t>
                      </a:r>
                      <a:endParaRPr lang="en-US" dirty="0"/>
                    </a:p>
                  </a:txBody>
                  <a:tcP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0.007</a:t>
                      </a:r>
                    </a:p>
                  </a:txBody>
                  <a:tcPr>
                    <a:solidFill>
                      <a:schemeClr val="bg1">
                        <a:lumMod val="85000"/>
                      </a:schemeClr>
                    </a:solidFill>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Carbon monoxide</a:t>
                      </a:r>
                    </a:p>
                  </a:txBody>
                  <a:tcP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3.6</a:t>
                      </a:r>
                      <a:r>
                        <a:rPr lang="en-US" sz="1800" b="0" i="0" kern="1200" dirty="0" smtClean="0">
                          <a:solidFill>
                            <a:schemeClr val="dk1"/>
                          </a:solidFill>
                          <a:effectLst/>
                          <a:latin typeface="+mn-lt"/>
                          <a:ea typeface="+mn-ea"/>
                          <a:cs typeface="+mn-cs"/>
                        </a:rPr>
                        <a:t>×10</a:t>
                      </a:r>
                      <a:r>
                        <a:rPr lang="en-US" sz="1800" b="0" i="0" kern="1200" baseline="30000" dirty="0" smtClean="0">
                          <a:solidFill>
                            <a:schemeClr val="dk1"/>
                          </a:solidFill>
                          <a:effectLst/>
                          <a:latin typeface="+mn-lt"/>
                          <a:ea typeface="+mn-ea"/>
                          <a:cs typeface="+mn-cs"/>
                        </a:rPr>
                        <a:t>-4</a:t>
                      </a:r>
                      <a:endParaRPr lang="en-US" b="0" dirty="0" smtClean="0"/>
                    </a:p>
                  </a:txBody>
                  <a:tcPr>
                    <a:solidFill>
                      <a:schemeClr val="bg1">
                        <a:lumMod val="85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800" dirty="0" smtClean="0">
                          <a:solidFill>
                            <a:schemeClr val="tx1"/>
                          </a:solidFill>
                        </a:rPr>
                        <a:t>Ammonia</a:t>
                      </a:r>
                      <a:endParaRPr lang="en-US" dirty="0">
                        <a:solidFill>
                          <a:schemeClr val="tx1"/>
                        </a:solidFill>
                      </a:endParaRPr>
                    </a:p>
                  </a:txBody>
                  <a:tcP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0.067</a:t>
                      </a:r>
                    </a:p>
                  </a:txBody>
                  <a:tcPr>
                    <a:solidFill>
                      <a:schemeClr val="bg1">
                        <a:lumMod val="85000"/>
                      </a:schemeClr>
                    </a:solidFill>
                  </a:tcPr>
                </a:tc>
              </a:tr>
            </a:tbl>
          </a:graphicData>
        </a:graphic>
      </p:graphicFrame>
      <p:sp>
        <p:nvSpPr>
          <p:cNvPr id="12" name="TextBox 11"/>
          <p:cNvSpPr txBox="1"/>
          <p:nvPr/>
        </p:nvSpPr>
        <p:spPr>
          <a:xfrm>
            <a:off x="6690361" y="1630357"/>
            <a:ext cx="4702185" cy="400110"/>
          </a:xfrm>
          <a:prstGeom prst="rect">
            <a:avLst/>
          </a:prstGeom>
          <a:noFill/>
        </p:spPr>
        <p:txBody>
          <a:bodyPr wrap="none" rtlCol="0">
            <a:spAutoFit/>
          </a:bodyPr>
          <a:lstStyle/>
          <a:p>
            <a:r>
              <a:rPr lang="en-US" sz="2000" dirty="0" smtClean="0"/>
              <a:t>HHCAP Characterization Factors (TRACI 2.1)</a:t>
            </a:r>
            <a:endParaRPr lang="en-US" sz="2000" dirty="0"/>
          </a:p>
        </p:txBody>
      </p:sp>
      <p:sp>
        <p:nvSpPr>
          <p:cNvPr id="3" name="TextBox 2"/>
          <p:cNvSpPr txBox="1"/>
          <p:nvPr/>
        </p:nvSpPr>
        <p:spPr>
          <a:xfrm>
            <a:off x="7121208" y="5237276"/>
            <a:ext cx="3840490" cy="646331"/>
          </a:xfrm>
          <a:prstGeom prst="rect">
            <a:avLst/>
          </a:prstGeom>
          <a:noFill/>
        </p:spPr>
        <p:txBody>
          <a:bodyPr wrap="square" rtlCol="0">
            <a:spAutoFit/>
          </a:bodyPr>
          <a:lstStyle/>
          <a:p>
            <a:r>
              <a:rPr lang="en-US" dirty="0" smtClean="0"/>
              <a:t>PM</a:t>
            </a:r>
            <a:r>
              <a:rPr lang="en-US" baseline="-25000" dirty="0" smtClean="0"/>
              <a:t>2.5</a:t>
            </a:r>
            <a:r>
              <a:rPr lang="en-US" dirty="0" smtClean="0"/>
              <a:t> about 4-5 times as severe as PM</a:t>
            </a:r>
            <a:r>
              <a:rPr lang="en-US" baseline="-25000" dirty="0"/>
              <a:t>1</a:t>
            </a:r>
            <a:r>
              <a:rPr lang="en-US" baseline="-25000" dirty="0" smtClean="0"/>
              <a:t>0</a:t>
            </a:r>
            <a:r>
              <a:rPr lang="en-US" dirty="0" smtClean="0"/>
              <a:t> based on these factors</a:t>
            </a:r>
            <a:endParaRPr lang="en-US"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13" name="Date Placeholder 5"/>
          <p:cNvSpPr>
            <a:spLocks noGrp="1"/>
          </p:cNvSpPr>
          <p:nvPr>
            <p:ph type="dt" sz="half" idx="10"/>
          </p:nvPr>
        </p:nvSpPr>
        <p:spPr>
          <a:xfrm>
            <a:off x="1097280" y="6459785"/>
            <a:ext cx="2472271" cy="365125"/>
          </a:xfrm>
        </p:spPr>
        <p:txBody>
          <a:bodyPr/>
          <a:lstStyle/>
          <a:p>
            <a:r>
              <a:rPr lang="en-US" dirty="0" smtClean="0"/>
              <a:t>09/2015</a:t>
            </a:r>
            <a:endParaRPr lang="en-US" dirty="0"/>
          </a:p>
        </p:txBody>
      </p:sp>
      <p:sp>
        <p:nvSpPr>
          <p:cNvPr id="14"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β7</a:t>
            </a:r>
            <a:endParaRPr lang="en-US" dirty="0"/>
          </a:p>
        </p:txBody>
      </p:sp>
    </p:spTree>
    <p:extLst>
      <p:ext uri="{BB962C8B-B14F-4D97-AF65-F5344CB8AC3E}">
        <p14:creationId xmlns:p14="http://schemas.microsoft.com/office/powerpoint/2010/main" val="833655065"/>
      </p:ext>
    </p:extLst>
  </p:cSld>
  <p:clrMapOvr>
    <a:masterClrMapping/>
  </p:clrMapOvr>
  <mc:AlternateContent xmlns:mc="http://schemas.openxmlformats.org/markup-compatibility/2006" xmlns:p14="http://schemas.microsoft.com/office/powerpoint/2010/main">
    <mc:Choice Requires="p14">
      <p:transition spd="slow" p14:dur="2000" advTm="77303"/>
    </mc:Choice>
    <mc:Fallback xmlns="">
      <p:transition spd="slow" advTm="77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Health – Particulates </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19</a:t>
            </a:fld>
            <a:endParaRPr lang="en-US" dirty="0"/>
          </a:p>
        </p:txBody>
      </p:sp>
      <p:sp>
        <p:nvSpPr>
          <p:cNvPr id="14" name="Rounded Rectangle 13"/>
          <p:cNvSpPr/>
          <p:nvPr/>
        </p:nvSpPr>
        <p:spPr>
          <a:xfrm>
            <a:off x="1098348" y="5315963"/>
            <a:ext cx="1475722" cy="505061"/>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Heart </a:t>
            </a:r>
            <a:r>
              <a:rPr lang="en-US" dirty="0"/>
              <a:t>h</a:t>
            </a:r>
            <a:r>
              <a:rPr lang="en-US" dirty="0" smtClean="0"/>
              <a:t>ealth effects</a:t>
            </a:r>
            <a:endParaRPr lang="en-US" dirty="0"/>
          </a:p>
        </p:txBody>
      </p:sp>
      <p:sp>
        <p:nvSpPr>
          <p:cNvPr id="15" name="Rounded Rectangle 14"/>
          <p:cNvSpPr/>
          <p:nvPr/>
        </p:nvSpPr>
        <p:spPr>
          <a:xfrm>
            <a:off x="1114425" y="2834603"/>
            <a:ext cx="873517" cy="525639"/>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dirty="0" smtClean="0"/>
              <a:t>PM</a:t>
            </a:r>
            <a:r>
              <a:rPr lang="en-US" baseline="-25000" dirty="0" smtClean="0"/>
              <a:t>10</a:t>
            </a:r>
            <a:endParaRPr lang="en-US" dirty="0"/>
          </a:p>
        </p:txBody>
      </p:sp>
      <p:sp>
        <p:nvSpPr>
          <p:cNvPr id="17" name="TextBox 16"/>
          <p:cNvSpPr txBox="1"/>
          <p:nvPr/>
        </p:nvSpPr>
        <p:spPr>
          <a:xfrm>
            <a:off x="902632" y="2439768"/>
            <a:ext cx="1516954" cy="307777"/>
          </a:xfrm>
          <a:prstGeom prst="rect">
            <a:avLst/>
          </a:prstGeom>
          <a:noFill/>
        </p:spPr>
        <p:txBody>
          <a:bodyPr wrap="none" rtlCol="0">
            <a:spAutoFit/>
          </a:bodyPr>
          <a:lstStyle/>
          <a:p>
            <a:r>
              <a:rPr lang="en-US" sz="1400" b="1" dirty="0" smtClean="0"/>
              <a:t>Main substances*</a:t>
            </a:r>
            <a:endParaRPr lang="en-US" sz="1400" b="1" dirty="0"/>
          </a:p>
        </p:txBody>
      </p:sp>
      <p:sp>
        <p:nvSpPr>
          <p:cNvPr id="27" name="Rounded Rectangle 26"/>
          <p:cNvSpPr/>
          <p:nvPr/>
        </p:nvSpPr>
        <p:spPr>
          <a:xfrm>
            <a:off x="1085654" y="4056160"/>
            <a:ext cx="3088983" cy="525639"/>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Increased human exposure to particulate matter</a:t>
            </a:r>
            <a:endParaRPr lang="en-US" dirty="0"/>
          </a:p>
        </p:txBody>
      </p:sp>
      <p:sp>
        <p:nvSpPr>
          <p:cNvPr id="29" name="Rounded Rectangle 28"/>
          <p:cNvSpPr/>
          <p:nvPr/>
        </p:nvSpPr>
        <p:spPr>
          <a:xfrm>
            <a:off x="954129" y="3936461"/>
            <a:ext cx="3317007" cy="765038"/>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902632" y="3660894"/>
            <a:ext cx="877100" cy="307777"/>
          </a:xfrm>
          <a:prstGeom prst="rect">
            <a:avLst/>
          </a:prstGeom>
          <a:noFill/>
        </p:spPr>
        <p:txBody>
          <a:bodyPr wrap="none" rtlCol="0">
            <a:spAutoFit/>
          </a:bodyPr>
          <a:lstStyle/>
          <a:p>
            <a:r>
              <a:rPr lang="en-US" sz="1400" b="1" dirty="0" smtClean="0"/>
              <a:t>Midpoint</a:t>
            </a:r>
            <a:endParaRPr lang="en-US" sz="1400" b="1" dirty="0"/>
          </a:p>
        </p:txBody>
      </p:sp>
      <p:sp>
        <p:nvSpPr>
          <p:cNvPr id="32" name="Rounded Rectangle 31"/>
          <p:cNvSpPr/>
          <p:nvPr/>
        </p:nvSpPr>
        <p:spPr>
          <a:xfrm>
            <a:off x="1099752" y="1593577"/>
            <a:ext cx="1474318" cy="525639"/>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Fuel </a:t>
            </a:r>
            <a:r>
              <a:rPr lang="en-US" dirty="0"/>
              <a:t>c</a:t>
            </a:r>
            <a:r>
              <a:rPr lang="en-US" dirty="0" smtClean="0"/>
              <a:t>ombustion</a:t>
            </a:r>
            <a:endParaRPr lang="en-US" dirty="0"/>
          </a:p>
        </p:txBody>
      </p:sp>
      <p:sp>
        <p:nvSpPr>
          <p:cNvPr id="34" name="Rounded Rectangle 33"/>
          <p:cNvSpPr/>
          <p:nvPr/>
        </p:nvSpPr>
        <p:spPr>
          <a:xfrm>
            <a:off x="952236" y="1486696"/>
            <a:ext cx="6267714" cy="765038"/>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952236" y="1226299"/>
            <a:ext cx="1240083" cy="307777"/>
          </a:xfrm>
          <a:prstGeom prst="rect">
            <a:avLst/>
          </a:prstGeom>
          <a:noFill/>
        </p:spPr>
        <p:txBody>
          <a:bodyPr wrap="none" rtlCol="0">
            <a:spAutoFit/>
          </a:bodyPr>
          <a:lstStyle/>
          <a:p>
            <a:r>
              <a:rPr lang="en-US" sz="1400" b="1" dirty="0" smtClean="0"/>
              <a:t>Major sources</a:t>
            </a:r>
            <a:endParaRPr lang="en-US" sz="1400" b="1" dirty="0"/>
          </a:p>
        </p:txBody>
      </p:sp>
      <p:sp>
        <p:nvSpPr>
          <p:cNvPr id="36" name="Rounded Rectangle 35"/>
          <p:cNvSpPr/>
          <p:nvPr/>
        </p:nvSpPr>
        <p:spPr>
          <a:xfrm>
            <a:off x="4043489" y="1590931"/>
            <a:ext cx="1411409" cy="525639"/>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Dust from roads</a:t>
            </a:r>
            <a:endParaRPr lang="en-US" dirty="0"/>
          </a:p>
        </p:txBody>
      </p:sp>
      <p:sp>
        <p:nvSpPr>
          <p:cNvPr id="38" name="Rounded Rectangle 37"/>
          <p:cNvSpPr/>
          <p:nvPr/>
        </p:nvSpPr>
        <p:spPr>
          <a:xfrm>
            <a:off x="1642519" y="2837597"/>
            <a:ext cx="345422" cy="195907"/>
          </a:xfrm>
          <a:prstGeom prst="roundRect">
            <a:avLst>
              <a:gd name="adj" fmla="val 3918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1597827" y="2793149"/>
            <a:ext cx="452368" cy="276999"/>
          </a:xfrm>
          <a:prstGeom prst="rect">
            <a:avLst/>
          </a:prstGeom>
          <a:noFill/>
        </p:spPr>
        <p:txBody>
          <a:bodyPr wrap="none" rtlCol="0">
            <a:spAutoFit/>
          </a:bodyPr>
          <a:lstStyle/>
          <a:p>
            <a:r>
              <a:rPr lang="en-US" sz="1200" dirty="0" smtClean="0">
                <a:solidFill>
                  <a:schemeClr val="bg1"/>
                </a:solidFill>
              </a:rPr>
              <a:t>44%</a:t>
            </a:r>
            <a:endParaRPr lang="en-US" sz="1200" dirty="0">
              <a:solidFill>
                <a:schemeClr val="bg1"/>
              </a:solidFill>
            </a:endParaRPr>
          </a:p>
        </p:txBody>
      </p:sp>
      <p:sp>
        <p:nvSpPr>
          <p:cNvPr id="41" name="Rounded Rectangle 40"/>
          <p:cNvSpPr/>
          <p:nvPr/>
        </p:nvSpPr>
        <p:spPr>
          <a:xfrm>
            <a:off x="2177653" y="2833229"/>
            <a:ext cx="831242" cy="525639"/>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dirty="0" smtClean="0"/>
              <a:t>PM</a:t>
            </a:r>
            <a:r>
              <a:rPr lang="en-US" baseline="-25000" dirty="0" smtClean="0"/>
              <a:t>2.5</a:t>
            </a:r>
            <a:endParaRPr lang="en-US" dirty="0"/>
          </a:p>
        </p:txBody>
      </p:sp>
      <p:sp>
        <p:nvSpPr>
          <p:cNvPr id="42" name="Rounded Rectangle 41"/>
          <p:cNvSpPr/>
          <p:nvPr/>
        </p:nvSpPr>
        <p:spPr>
          <a:xfrm>
            <a:off x="2663473" y="2833229"/>
            <a:ext cx="345422" cy="211500"/>
          </a:xfrm>
          <a:prstGeom prst="roundRect">
            <a:avLst>
              <a:gd name="adj" fmla="val 3918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2609941" y="2800308"/>
            <a:ext cx="452368" cy="276999"/>
          </a:xfrm>
          <a:prstGeom prst="rect">
            <a:avLst/>
          </a:prstGeom>
          <a:noFill/>
        </p:spPr>
        <p:txBody>
          <a:bodyPr wrap="none" rtlCol="0">
            <a:spAutoFit/>
          </a:bodyPr>
          <a:lstStyle/>
          <a:p>
            <a:r>
              <a:rPr lang="en-US" sz="1200" dirty="0" smtClean="0">
                <a:solidFill>
                  <a:schemeClr val="bg1"/>
                </a:solidFill>
              </a:rPr>
              <a:t>43%</a:t>
            </a:r>
            <a:endParaRPr lang="en-US" sz="1200" dirty="0">
              <a:solidFill>
                <a:schemeClr val="bg1"/>
              </a:solidFill>
            </a:endParaRPr>
          </a:p>
        </p:txBody>
      </p:sp>
      <p:sp>
        <p:nvSpPr>
          <p:cNvPr id="47" name="Rounded Rectangle 46"/>
          <p:cNvSpPr/>
          <p:nvPr/>
        </p:nvSpPr>
        <p:spPr>
          <a:xfrm>
            <a:off x="952235" y="5210767"/>
            <a:ext cx="5918465" cy="765038"/>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900737" y="4935200"/>
            <a:ext cx="4665695" cy="307777"/>
          </a:xfrm>
          <a:prstGeom prst="rect">
            <a:avLst/>
          </a:prstGeom>
          <a:noFill/>
        </p:spPr>
        <p:txBody>
          <a:bodyPr wrap="square" rtlCol="0">
            <a:spAutoFit/>
          </a:bodyPr>
          <a:lstStyle/>
          <a:p>
            <a:r>
              <a:rPr lang="en-US" sz="1400" b="1" dirty="0" smtClean="0"/>
              <a:t>Possible Endpoints</a:t>
            </a:r>
            <a:endParaRPr lang="en-US" sz="1400" b="1" dirty="0"/>
          </a:p>
        </p:txBody>
      </p:sp>
      <p:sp>
        <p:nvSpPr>
          <p:cNvPr id="37" name="Rounded Rectangle 36"/>
          <p:cNvSpPr/>
          <p:nvPr/>
        </p:nvSpPr>
        <p:spPr>
          <a:xfrm>
            <a:off x="2707562" y="1590931"/>
            <a:ext cx="1202435" cy="525639"/>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Wood burning</a:t>
            </a:r>
            <a:endParaRPr lang="en-US" dirty="0"/>
          </a:p>
        </p:txBody>
      </p:sp>
      <p:sp>
        <p:nvSpPr>
          <p:cNvPr id="40" name="Rounded Rectangle 39"/>
          <p:cNvSpPr/>
          <p:nvPr/>
        </p:nvSpPr>
        <p:spPr>
          <a:xfrm>
            <a:off x="2725713" y="5315962"/>
            <a:ext cx="1284997" cy="505061"/>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Aggravated asthma</a:t>
            </a:r>
            <a:endParaRPr lang="en-US" sz="1400" dirty="0"/>
          </a:p>
        </p:txBody>
      </p:sp>
      <p:sp>
        <p:nvSpPr>
          <p:cNvPr id="45" name="Rounded Rectangle 44"/>
          <p:cNvSpPr/>
          <p:nvPr/>
        </p:nvSpPr>
        <p:spPr>
          <a:xfrm>
            <a:off x="4162353" y="5315962"/>
            <a:ext cx="1518454" cy="505061"/>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Decreased lung function</a:t>
            </a:r>
            <a:endParaRPr lang="en-US" sz="1400" dirty="0"/>
          </a:p>
        </p:txBody>
      </p:sp>
      <p:sp>
        <p:nvSpPr>
          <p:cNvPr id="46" name="Rounded Rectangle 45"/>
          <p:cNvSpPr/>
          <p:nvPr/>
        </p:nvSpPr>
        <p:spPr>
          <a:xfrm>
            <a:off x="3163256" y="2833229"/>
            <a:ext cx="779279" cy="525639"/>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dirty="0" smtClean="0"/>
              <a:t>SO</a:t>
            </a:r>
            <a:r>
              <a:rPr lang="en-US" baseline="-25000" dirty="0" smtClean="0"/>
              <a:t>x</a:t>
            </a:r>
            <a:endParaRPr lang="en-US" dirty="0"/>
          </a:p>
        </p:txBody>
      </p:sp>
      <p:sp>
        <p:nvSpPr>
          <p:cNvPr id="49" name="Rounded Rectangle 48"/>
          <p:cNvSpPr/>
          <p:nvPr/>
        </p:nvSpPr>
        <p:spPr>
          <a:xfrm>
            <a:off x="3597114" y="2833229"/>
            <a:ext cx="345422" cy="211500"/>
          </a:xfrm>
          <a:prstGeom prst="roundRect">
            <a:avLst>
              <a:gd name="adj" fmla="val 3918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3581682" y="2813008"/>
            <a:ext cx="373820" cy="276999"/>
          </a:xfrm>
          <a:prstGeom prst="rect">
            <a:avLst/>
          </a:prstGeom>
          <a:noFill/>
        </p:spPr>
        <p:txBody>
          <a:bodyPr wrap="none" rtlCol="0">
            <a:spAutoFit/>
          </a:bodyPr>
          <a:lstStyle/>
          <a:p>
            <a:r>
              <a:rPr lang="en-US" sz="1200" dirty="0">
                <a:solidFill>
                  <a:schemeClr val="bg1"/>
                </a:solidFill>
              </a:rPr>
              <a:t>8</a:t>
            </a:r>
            <a:r>
              <a:rPr lang="en-US" sz="1200" dirty="0" smtClean="0">
                <a:solidFill>
                  <a:schemeClr val="bg1"/>
                </a:solidFill>
              </a:rPr>
              <a:t>%</a:t>
            </a:r>
            <a:endParaRPr lang="en-US" sz="1200" dirty="0">
              <a:solidFill>
                <a:schemeClr val="bg1"/>
              </a:solidFill>
            </a:endParaRPr>
          </a:p>
        </p:txBody>
      </p:sp>
      <p:sp>
        <p:nvSpPr>
          <p:cNvPr id="51" name="Rounded Rectangle 50"/>
          <p:cNvSpPr/>
          <p:nvPr/>
        </p:nvSpPr>
        <p:spPr>
          <a:xfrm>
            <a:off x="4100910" y="2824783"/>
            <a:ext cx="1700780" cy="525639"/>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dirty="0" smtClean="0"/>
              <a:t>NO</a:t>
            </a:r>
            <a:r>
              <a:rPr lang="en-US" baseline="-25000" dirty="0" smtClean="0"/>
              <a:t>x</a:t>
            </a:r>
            <a:r>
              <a:rPr lang="en-US" dirty="0" smtClean="0"/>
              <a:t> and Others</a:t>
            </a:r>
            <a:endParaRPr lang="en-US" dirty="0"/>
          </a:p>
        </p:txBody>
      </p:sp>
      <p:sp>
        <p:nvSpPr>
          <p:cNvPr id="52" name="Rounded Rectangle 51"/>
          <p:cNvSpPr/>
          <p:nvPr/>
        </p:nvSpPr>
        <p:spPr>
          <a:xfrm>
            <a:off x="5456268" y="2824783"/>
            <a:ext cx="345422" cy="211500"/>
          </a:xfrm>
          <a:prstGeom prst="roundRect">
            <a:avLst>
              <a:gd name="adj" fmla="val 3918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5444464" y="2793676"/>
            <a:ext cx="373820" cy="276999"/>
          </a:xfrm>
          <a:prstGeom prst="rect">
            <a:avLst/>
          </a:prstGeom>
          <a:noFill/>
        </p:spPr>
        <p:txBody>
          <a:bodyPr wrap="none" rtlCol="0">
            <a:spAutoFit/>
          </a:bodyPr>
          <a:lstStyle/>
          <a:p>
            <a:r>
              <a:rPr lang="en-US" sz="1200" dirty="0" smtClean="0">
                <a:solidFill>
                  <a:schemeClr val="bg1"/>
                </a:solidFill>
              </a:rPr>
              <a:t>5%</a:t>
            </a:r>
            <a:endParaRPr lang="en-US" sz="1200" dirty="0">
              <a:solidFill>
                <a:schemeClr val="bg1"/>
              </a:solidFill>
            </a:endParaRPr>
          </a:p>
        </p:txBody>
      </p:sp>
      <p:sp>
        <p:nvSpPr>
          <p:cNvPr id="12" name="Rounded Rectangle 11"/>
          <p:cNvSpPr/>
          <p:nvPr/>
        </p:nvSpPr>
        <p:spPr>
          <a:xfrm>
            <a:off x="954130" y="2715335"/>
            <a:ext cx="5003061" cy="786547"/>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5588390" y="1590931"/>
            <a:ext cx="1411409" cy="525639"/>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Dust from fields</a:t>
            </a:r>
            <a:endParaRPr lang="en-US" dirty="0"/>
          </a:p>
        </p:txBody>
      </p:sp>
      <p:sp>
        <p:nvSpPr>
          <p:cNvPr id="54" name="Rounded Rectangle 53"/>
          <p:cNvSpPr/>
          <p:nvPr/>
        </p:nvSpPr>
        <p:spPr>
          <a:xfrm>
            <a:off x="5775070" y="5315961"/>
            <a:ext cx="930530" cy="505061"/>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Cancer</a:t>
            </a:r>
            <a:endParaRPr lang="en-US" sz="1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7" name="Date Placeholder 5"/>
          <p:cNvSpPr>
            <a:spLocks noGrp="1"/>
          </p:cNvSpPr>
          <p:nvPr>
            <p:ph type="dt" sz="half" idx="10"/>
          </p:nvPr>
        </p:nvSpPr>
        <p:spPr>
          <a:xfrm>
            <a:off x="1097280" y="6459785"/>
            <a:ext cx="2472271" cy="365125"/>
          </a:xfrm>
        </p:spPr>
        <p:txBody>
          <a:bodyPr/>
          <a:lstStyle/>
          <a:p>
            <a:r>
              <a:rPr lang="en-US" dirty="0" smtClean="0"/>
              <a:t>09/2015</a:t>
            </a:r>
            <a:endParaRPr lang="en-US" dirty="0"/>
          </a:p>
        </p:txBody>
      </p:sp>
      <p:sp>
        <p:nvSpPr>
          <p:cNvPr id="58"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β7</a:t>
            </a:r>
            <a:endParaRPr lang="en-US" dirty="0"/>
          </a:p>
        </p:txBody>
      </p:sp>
      <p:sp>
        <p:nvSpPr>
          <p:cNvPr id="4" name="TextBox 3"/>
          <p:cNvSpPr txBox="1"/>
          <p:nvPr/>
        </p:nvSpPr>
        <p:spPr>
          <a:xfrm>
            <a:off x="10566312" y="6116782"/>
            <a:ext cx="1292341" cy="261610"/>
          </a:xfrm>
          <a:prstGeom prst="rect">
            <a:avLst/>
          </a:prstGeom>
          <a:noFill/>
        </p:spPr>
        <p:txBody>
          <a:bodyPr wrap="none" rtlCol="0">
            <a:spAutoFit/>
          </a:bodyPr>
          <a:lstStyle/>
          <a:p>
            <a:r>
              <a:rPr lang="en-US" sz="1100" dirty="0"/>
              <a:t>*</a:t>
            </a:r>
            <a:r>
              <a:rPr lang="en-US" sz="1100" dirty="0" err="1"/>
              <a:t>Ryberg</a:t>
            </a:r>
            <a:r>
              <a:rPr lang="en-US" sz="1100" dirty="0"/>
              <a:t> et al. 2014</a:t>
            </a:r>
          </a:p>
        </p:txBody>
      </p:sp>
    </p:spTree>
    <p:extLst>
      <p:ext uri="{BB962C8B-B14F-4D97-AF65-F5344CB8AC3E}">
        <p14:creationId xmlns:p14="http://schemas.microsoft.com/office/powerpoint/2010/main" val="1922482246"/>
      </p:ext>
    </p:extLst>
  </p:cSld>
  <p:clrMapOvr>
    <a:masterClrMapping/>
  </p:clrMapOvr>
  <mc:AlternateContent xmlns:mc="http://schemas.openxmlformats.org/markup-compatibility/2006" xmlns:p14="http://schemas.microsoft.com/office/powerpoint/2010/main">
    <mc:Choice Requires="p14">
      <p:transition spd="slow" p14:dur="2000" advTm="43851"/>
    </mc:Choice>
    <mc:Fallback xmlns="">
      <p:transition spd="slow" advTm="43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LCA Module Series Groups</a:t>
            </a:r>
            <a:endParaRPr lang="en-US" dirty="0"/>
          </a:p>
        </p:txBody>
      </p:sp>
      <p:sp>
        <p:nvSpPr>
          <p:cNvPr id="3" name="Content Placeholder 2"/>
          <p:cNvSpPr>
            <a:spLocks noGrp="1"/>
          </p:cNvSpPr>
          <p:nvPr>
            <p:ph idx="1"/>
          </p:nvPr>
        </p:nvSpPr>
        <p:spPr>
          <a:xfrm>
            <a:off x="637761" y="1476086"/>
            <a:ext cx="10916478" cy="4683414"/>
          </a:xfrm>
        </p:spPr>
        <p:txBody>
          <a:bodyPr>
            <a:normAutofit/>
          </a:bodyPr>
          <a:lstStyle/>
          <a:p>
            <a:pPr marL="0" indent="0">
              <a:buNone/>
            </a:pPr>
            <a:r>
              <a:rPr lang="en-US" dirty="0" smtClean="0"/>
              <a:t>Group </a:t>
            </a:r>
            <a:r>
              <a:rPr lang="en-US" dirty="0"/>
              <a:t>A</a:t>
            </a:r>
            <a:r>
              <a:rPr lang="en-US" dirty="0" smtClean="0"/>
              <a:t>: ISO Compliant LCA Overview Modules</a:t>
            </a:r>
          </a:p>
          <a:p>
            <a:pPr marL="0" indent="0">
              <a:spcAft>
                <a:spcPts val="1200"/>
              </a:spcAft>
              <a:buNone/>
            </a:pPr>
            <a:r>
              <a:rPr lang="en-US" dirty="0"/>
              <a:t>Group </a:t>
            </a:r>
            <a:r>
              <a:rPr lang="en-US" dirty="0">
                <a:latin typeface="Calibri" panose="020F0502020204030204" pitchFamily="34" charset="0"/>
              </a:rPr>
              <a:t>α</a:t>
            </a:r>
            <a:r>
              <a:rPr lang="en-US" dirty="0" smtClean="0"/>
              <a:t>: </a:t>
            </a:r>
            <a:r>
              <a:rPr lang="en-US" dirty="0"/>
              <a:t>ISO Compliant LCA </a:t>
            </a:r>
            <a:r>
              <a:rPr lang="en-US" dirty="0" smtClean="0"/>
              <a:t>Detailed Modules</a:t>
            </a:r>
            <a:endParaRPr lang="en-US" dirty="0"/>
          </a:p>
          <a:p>
            <a:pPr marL="0" indent="0">
              <a:buNone/>
            </a:pPr>
            <a:r>
              <a:rPr lang="en-US" dirty="0"/>
              <a:t>Group B</a:t>
            </a:r>
            <a:r>
              <a:rPr lang="en-US" dirty="0" smtClean="0"/>
              <a:t>: Environmental Impact Categories </a:t>
            </a:r>
            <a:r>
              <a:rPr lang="en-US" dirty="0"/>
              <a:t>Overview Modules</a:t>
            </a:r>
          </a:p>
          <a:p>
            <a:pPr marL="0" indent="0">
              <a:spcAft>
                <a:spcPts val="1200"/>
              </a:spcAft>
              <a:buNone/>
            </a:pPr>
            <a:r>
              <a:rPr lang="en-US" dirty="0"/>
              <a:t>Group </a:t>
            </a:r>
            <a:r>
              <a:rPr lang="en-US" dirty="0">
                <a:latin typeface="Calibri" panose="020F0502020204030204" pitchFamily="34" charset="0"/>
              </a:rPr>
              <a:t>β</a:t>
            </a:r>
            <a:r>
              <a:rPr lang="en-US" dirty="0" smtClean="0"/>
              <a:t>: Environmental Impact Categories Detailed Modules</a:t>
            </a:r>
            <a:endParaRPr lang="en-US" dirty="0"/>
          </a:p>
          <a:p>
            <a:pPr marL="0" indent="0">
              <a:buNone/>
            </a:pPr>
            <a:r>
              <a:rPr lang="en-US" dirty="0" smtClean="0"/>
              <a:t>Group </a:t>
            </a:r>
            <a:r>
              <a:rPr lang="en-US" dirty="0"/>
              <a:t>G</a:t>
            </a:r>
            <a:r>
              <a:rPr lang="en-US" dirty="0" smtClean="0"/>
              <a:t>: General LCA Tools </a:t>
            </a:r>
            <a:r>
              <a:rPr lang="en-US" dirty="0"/>
              <a:t>Overview Modules</a:t>
            </a:r>
          </a:p>
          <a:p>
            <a:pPr marL="0" indent="0">
              <a:spcAft>
                <a:spcPts val="1200"/>
              </a:spcAft>
              <a:buNone/>
            </a:pPr>
            <a:r>
              <a:rPr lang="en-US" dirty="0"/>
              <a:t>Group </a:t>
            </a:r>
            <a:r>
              <a:rPr lang="en-US" dirty="0">
                <a:latin typeface="Calibri" panose="020F0502020204030204" pitchFamily="34" charset="0"/>
              </a:rPr>
              <a:t>γ</a:t>
            </a:r>
            <a:r>
              <a:rPr lang="en-US" dirty="0" smtClean="0"/>
              <a:t>: General LCA Tools </a:t>
            </a:r>
            <a:r>
              <a:rPr lang="en-US" dirty="0"/>
              <a:t>Detailed </a:t>
            </a:r>
            <a:r>
              <a:rPr lang="en-US" dirty="0" smtClean="0"/>
              <a:t>Modules</a:t>
            </a:r>
          </a:p>
          <a:p>
            <a:pPr marL="0" indent="0">
              <a:buNone/>
            </a:pPr>
            <a:r>
              <a:rPr lang="en-US" dirty="0"/>
              <a:t>Group T</a:t>
            </a:r>
            <a:r>
              <a:rPr lang="en-US" dirty="0" smtClean="0"/>
              <a:t>: Transportation-Related LCA Overview </a:t>
            </a:r>
            <a:r>
              <a:rPr lang="en-US" dirty="0"/>
              <a:t>Modules</a:t>
            </a:r>
          </a:p>
          <a:p>
            <a:pPr marL="0" indent="0">
              <a:buNone/>
            </a:pPr>
            <a:r>
              <a:rPr lang="en-US" dirty="0"/>
              <a:t>Group </a:t>
            </a:r>
            <a:r>
              <a:rPr lang="en-US" dirty="0">
                <a:latin typeface="Calibri" panose="020F0502020204030204" pitchFamily="34" charset="0"/>
              </a:rPr>
              <a:t>τ</a:t>
            </a:r>
            <a:r>
              <a:rPr lang="en-US" dirty="0" smtClean="0"/>
              <a:t>: </a:t>
            </a:r>
            <a:r>
              <a:rPr lang="en-US" dirty="0"/>
              <a:t>Transportation-Related LCA </a:t>
            </a:r>
            <a:r>
              <a:rPr lang="en-US" dirty="0" smtClean="0"/>
              <a:t>Detailed Modules</a:t>
            </a:r>
            <a:endParaRPr lang="en-US" dirty="0"/>
          </a:p>
          <a:p>
            <a:pPr marL="0" indent="0">
              <a:buNone/>
            </a:pPr>
            <a:endParaRPr lang="en-US" dirty="0"/>
          </a:p>
          <a:p>
            <a:pPr marL="0" indent="0">
              <a:buNone/>
            </a:pP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2</a:t>
            </a:fld>
            <a:endParaRPr lang="en-US"/>
          </a:p>
        </p:txBody>
      </p:sp>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1083"/>
                </p14:media>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11699802"/>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completing Module </a:t>
            </a:r>
            <a:r>
              <a:rPr lang="el-GR" dirty="0" smtClean="0">
                <a:latin typeface="Calibri" panose="020F0502020204030204" pitchFamily="34" charset="0"/>
              </a:rPr>
              <a:t>β</a:t>
            </a:r>
            <a:r>
              <a:rPr lang="en-US" dirty="0"/>
              <a:t>7</a:t>
            </a:r>
            <a:r>
              <a:rPr lang="en-US" dirty="0" smtClean="0"/>
              <a:t>!</a:t>
            </a:r>
            <a:endParaRPr lang="en-US" dirty="0"/>
          </a:p>
        </p:txBody>
      </p:sp>
      <p:sp>
        <p:nvSpPr>
          <p:cNvPr id="3" name="Content Placeholder 2"/>
          <p:cNvSpPr>
            <a:spLocks noGrp="1"/>
          </p:cNvSpPr>
          <p:nvPr>
            <p:ph idx="1"/>
          </p:nvPr>
        </p:nvSpPr>
        <p:spPr>
          <a:xfrm>
            <a:off x="637761" y="1476086"/>
            <a:ext cx="10916478" cy="4683414"/>
          </a:xfrm>
        </p:spPr>
        <p:txBody>
          <a:bodyPr>
            <a:normAutofit/>
          </a:bodyPr>
          <a:lstStyle/>
          <a:p>
            <a:pPr marL="0" indent="0">
              <a:buNone/>
            </a:pPr>
            <a:r>
              <a:rPr lang="en-US" dirty="0" smtClean="0"/>
              <a:t>Group </a:t>
            </a:r>
            <a:r>
              <a:rPr lang="en-US" dirty="0"/>
              <a:t>A</a:t>
            </a:r>
            <a:r>
              <a:rPr lang="en-US" dirty="0" smtClean="0"/>
              <a:t>: ISO Compliant LCA Overview Modules</a:t>
            </a:r>
          </a:p>
          <a:p>
            <a:pPr marL="0" indent="0">
              <a:spcAft>
                <a:spcPts val="1200"/>
              </a:spcAft>
              <a:buNone/>
            </a:pPr>
            <a:r>
              <a:rPr lang="en-US" dirty="0"/>
              <a:t>Group </a:t>
            </a:r>
            <a:r>
              <a:rPr lang="en-US" dirty="0">
                <a:latin typeface="Calibri" panose="020F0502020204030204" pitchFamily="34" charset="0"/>
              </a:rPr>
              <a:t>α</a:t>
            </a:r>
            <a:r>
              <a:rPr lang="en-US" dirty="0" smtClean="0"/>
              <a:t>: </a:t>
            </a:r>
            <a:r>
              <a:rPr lang="en-US" dirty="0"/>
              <a:t>ISO Compliant LCA </a:t>
            </a:r>
            <a:r>
              <a:rPr lang="en-US" dirty="0" smtClean="0"/>
              <a:t>Detailed Modules</a:t>
            </a:r>
            <a:endParaRPr lang="en-US" dirty="0"/>
          </a:p>
          <a:p>
            <a:pPr marL="0" indent="0">
              <a:buNone/>
            </a:pPr>
            <a:r>
              <a:rPr lang="en-US" dirty="0"/>
              <a:t>Group B</a:t>
            </a:r>
            <a:r>
              <a:rPr lang="en-US" dirty="0" smtClean="0"/>
              <a:t>: Environmental Impact Categories </a:t>
            </a:r>
            <a:r>
              <a:rPr lang="en-US" dirty="0"/>
              <a:t>Overview Modules</a:t>
            </a:r>
          </a:p>
          <a:p>
            <a:pPr marL="0" indent="0">
              <a:spcAft>
                <a:spcPts val="1200"/>
              </a:spcAft>
              <a:buNone/>
            </a:pPr>
            <a:r>
              <a:rPr lang="en-US" dirty="0"/>
              <a:t>Group </a:t>
            </a:r>
            <a:r>
              <a:rPr lang="en-US" dirty="0">
                <a:latin typeface="Calibri" panose="020F0502020204030204" pitchFamily="34" charset="0"/>
              </a:rPr>
              <a:t>β</a:t>
            </a:r>
            <a:r>
              <a:rPr lang="en-US" dirty="0" smtClean="0"/>
              <a:t>: Environmental Impact Categories Detailed Modules</a:t>
            </a:r>
            <a:endParaRPr lang="en-US" dirty="0"/>
          </a:p>
          <a:p>
            <a:pPr marL="0" indent="0">
              <a:buNone/>
            </a:pPr>
            <a:r>
              <a:rPr lang="en-US" dirty="0" smtClean="0"/>
              <a:t>Group </a:t>
            </a:r>
            <a:r>
              <a:rPr lang="en-US" dirty="0"/>
              <a:t>G</a:t>
            </a:r>
            <a:r>
              <a:rPr lang="en-US" dirty="0" smtClean="0"/>
              <a:t>: General LCA Tools </a:t>
            </a:r>
            <a:r>
              <a:rPr lang="en-US" dirty="0"/>
              <a:t>Overview Modules</a:t>
            </a:r>
          </a:p>
          <a:p>
            <a:pPr marL="0" indent="0">
              <a:spcAft>
                <a:spcPts val="1200"/>
              </a:spcAft>
              <a:buNone/>
            </a:pPr>
            <a:r>
              <a:rPr lang="en-US" dirty="0"/>
              <a:t>Group </a:t>
            </a:r>
            <a:r>
              <a:rPr lang="en-US" dirty="0">
                <a:latin typeface="Calibri" panose="020F0502020204030204" pitchFamily="34" charset="0"/>
              </a:rPr>
              <a:t>γ</a:t>
            </a:r>
            <a:r>
              <a:rPr lang="en-US" dirty="0" smtClean="0"/>
              <a:t>: General LCA Tools </a:t>
            </a:r>
            <a:r>
              <a:rPr lang="en-US" dirty="0"/>
              <a:t>Detailed </a:t>
            </a:r>
            <a:r>
              <a:rPr lang="en-US" dirty="0" smtClean="0"/>
              <a:t>Modules</a:t>
            </a:r>
          </a:p>
          <a:p>
            <a:pPr marL="0" indent="0">
              <a:buNone/>
            </a:pPr>
            <a:r>
              <a:rPr lang="en-US" dirty="0"/>
              <a:t>Group T</a:t>
            </a:r>
            <a:r>
              <a:rPr lang="en-US" dirty="0" smtClean="0"/>
              <a:t>: Transportation-Related LCA Overview </a:t>
            </a:r>
            <a:r>
              <a:rPr lang="en-US" dirty="0"/>
              <a:t>Modules</a:t>
            </a:r>
          </a:p>
          <a:p>
            <a:pPr marL="0" indent="0">
              <a:buNone/>
            </a:pPr>
            <a:r>
              <a:rPr lang="en-US" dirty="0"/>
              <a:t>Group </a:t>
            </a:r>
            <a:r>
              <a:rPr lang="en-US" dirty="0">
                <a:latin typeface="Calibri" panose="020F0502020204030204" pitchFamily="34" charset="0"/>
              </a:rPr>
              <a:t>τ</a:t>
            </a:r>
            <a:r>
              <a:rPr lang="en-US" dirty="0" smtClean="0"/>
              <a:t>: </a:t>
            </a:r>
            <a:r>
              <a:rPr lang="en-US" dirty="0"/>
              <a:t>Transportation-Related LCA </a:t>
            </a:r>
            <a:r>
              <a:rPr lang="en-US" dirty="0" smtClean="0"/>
              <a:t>Detailed Modules</a:t>
            </a:r>
            <a:endParaRPr lang="en-US" dirty="0"/>
          </a:p>
          <a:p>
            <a:pPr marL="0" indent="0">
              <a:buNone/>
            </a:pPr>
            <a:endParaRPr lang="en-US" dirty="0"/>
          </a:p>
          <a:p>
            <a:pPr marL="0" indent="0">
              <a:buNone/>
            </a:pP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20</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9" name="Date Placeholder 5"/>
          <p:cNvSpPr>
            <a:spLocks noGrp="1"/>
          </p:cNvSpPr>
          <p:nvPr>
            <p:ph type="dt" sz="half" idx="10"/>
          </p:nvPr>
        </p:nvSpPr>
        <p:spPr>
          <a:xfrm>
            <a:off x="1097280" y="6459785"/>
            <a:ext cx="2472271" cy="365125"/>
          </a:xfrm>
        </p:spPr>
        <p:txBody>
          <a:bodyPr/>
          <a:lstStyle/>
          <a:p>
            <a:r>
              <a:rPr lang="en-US" dirty="0" smtClean="0"/>
              <a:t>09/2015</a:t>
            </a:r>
            <a:endParaRPr lang="en-US" dirty="0"/>
          </a:p>
        </p:txBody>
      </p:sp>
      <p:sp>
        <p:nvSpPr>
          <p:cNvPr id="10"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β7</a:t>
            </a:r>
            <a:endParaRPr lang="en-US" dirty="0"/>
          </a:p>
        </p:txBody>
      </p:sp>
    </p:spTree>
    <p:extLst>
      <p:ext uri="{BB962C8B-B14F-4D97-AF65-F5344CB8AC3E}">
        <p14:creationId xmlns:p14="http://schemas.microsoft.com/office/powerpoint/2010/main" val="2827966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a:t>
            </a:r>
            <a:endParaRPr lang="en-US" dirty="0"/>
          </a:p>
        </p:txBody>
      </p:sp>
      <p:sp>
        <p:nvSpPr>
          <p:cNvPr id="3" name="Content Placeholder 2"/>
          <p:cNvSpPr>
            <a:spLocks noGrp="1"/>
          </p:cNvSpPr>
          <p:nvPr>
            <p:ph idx="1"/>
          </p:nvPr>
        </p:nvSpPr>
        <p:spPr>
          <a:xfrm>
            <a:off x="637761" y="1476086"/>
            <a:ext cx="10916478" cy="4683414"/>
          </a:xfrm>
        </p:spPr>
        <p:txBody>
          <a:bodyPr>
            <a:normAutofit/>
          </a:bodyPr>
          <a:lstStyle/>
          <a:p>
            <a:pPr marL="457200" indent="-457200">
              <a:buFont typeface="+mj-lt"/>
              <a:buAutoNum type="arabicPeriod"/>
            </a:pPr>
            <a:r>
              <a:rPr lang="en-US" dirty="0" smtClean="0"/>
              <a:t>Which would be expected to have a larger impact on human health based on the characterization factors in TRACI 2.1: (a) 1 kg release of PM</a:t>
            </a:r>
            <a:r>
              <a:rPr lang="en-US" baseline="-25000" dirty="0" smtClean="0"/>
              <a:t>2.5</a:t>
            </a:r>
            <a:r>
              <a:rPr lang="en-US" dirty="0" smtClean="0"/>
              <a:t> or (b) 10 kg release of PM</a:t>
            </a:r>
            <a:r>
              <a:rPr lang="en-US" baseline="-25000" dirty="0" smtClean="0"/>
              <a:t>10</a:t>
            </a:r>
            <a:r>
              <a:rPr lang="en-US" dirty="0" smtClean="0"/>
              <a:t>? </a:t>
            </a:r>
            <a:endParaRPr lang="en-US" dirty="0"/>
          </a:p>
          <a:p>
            <a:pPr marL="457200" indent="-457200">
              <a:buFont typeface="+mj-lt"/>
              <a:buAutoNum type="arabicPeriod"/>
            </a:pPr>
            <a:r>
              <a:rPr lang="en-US" dirty="0" smtClean="0"/>
              <a:t>While it would probably not be captured in LCA, how might those releases from question 1 have different impacts on a population of interest located 200 km away from the point of release?</a:t>
            </a:r>
          </a:p>
          <a:p>
            <a:pPr marL="457200" indent="-457200">
              <a:buFont typeface="+mj-lt"/>
              <a:buAutoNum type="arabicPeriod"/>
            </a:pPr>
            <a:r>
              <a:rPr lang="en-US" dirty="0" smtClean="0"/>
              <a:t>Look at the regional composition of particulate matter in Slide 10 and the sources of those types in Slide 9. Hypothesize why the composition is as shown in the region you live in, if you live in the United States, or choose a region if you live elsewhere.</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21</a:t>
            </a:fld>
            <a:endParaRPr lang="en-US"/>
          </a:p>
        </p:txBody>
      </p:sp>
      <p:sp>
        <p:nvSpPr>
          <p:cNvPr id="9" name="Date Placeholder 5"/>
          <p:cNvSpPr>
            <a:spLocks noGrp="1"/>
          </p:cNvSpPr>
          <p:nvPr>
            <p:ph type="dt" sz="half" idx="10"/>
          </p:nvPr>
        </p:nvSpPr>
        <p:spPr>
          <a:xfrm>
            <a:off x="1097280" y="6459785"/>
            <a:ext cx="2472271" cy="365125"/>
          </a:xfrm>
        </p:spPr>
        <p:txBody>
          <a:bodyPr/>
          <a:lstStyle/>
          <a:p>
            <a:r>
              <a:rPr lang="en-US" dirty="0" smtClean="0"/>
              <a:t>09/2015</a:t>
            </a:r>
            <a:endParaRPr lang="en-US" dirty="0"/>
          </a:p>
        </p:txBody>
      </p:sp>
      <p:sp>
        <p:nvSpPr>
          <p:cNvPr id="10"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β7</a:t>
            </a:r>
            <a:endParaRPr lang="en-US" dirty="0"/>
          </a:p>
        </p:txBody>
      </p:sp>
    </p:spTree>
    <p:extLst>
      <p:ext uri="{BB962C8B-B14F-4D97-AF65-F5344CB8AC3E}">
        <p14:creationId xmlns:p14="http://schemas.microsoft.com/office/powerpoint/2010/main" val="1631441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359257"/>
            <a:ext cx="10789920" cy="2387600"/>
          </a:xfrm>
        </p:spPr>
        <p:txBody>
          <a:bodyPr>
            <a:normAutofit/>
          </a:bodyPr>
          <a:lstStyle/>
          <a:p>
            <a:r>
              <a:rPr lang="en-US" dirty="0" smtClean="0"/>
              <a:t>Human Health Particulate Matter</a:t>
            </a:r>
            <a:endParaRPr lang="en-US" dirty="0"/>
          </a:p>
        </p:txBody>
      </p:sp>
      <p:sp>
        <p:nvSpPr>
          <p:cNvPr id="3" name="Subtitle 2"/>
          <p:cNvSpPr>
            <a:spLocks noGrp="1"/>
          </p:cNvSpPr>
          <p:nvPr>
            <p:ph type="subTitle" idx="1"/>
          </p:nvPr>
        </p:nvSpPr>
        <p:spPr/>
        <p:txBody>
          <a:bodyPr>
            <a:normAutofit/>
          </a:bodyPr>
          <a:lstStyle/>
          <a:p>
            <a:r>
              <a:rPr lang="en-US" sz="3200" dirty="0" smtClean="0"/>
              <a:t>Module </a:t>
            </a:r>
            <a:r>
              <a:rPr lang="en-US" sz="3200" cap="none" dirty="0" smtClean="0">
                <a:latin typeface="Calibri" panose="020F0502020204030204" pitchFamily="34" charset="0"/>
              </a:rPr>
              <a:t>β7</a:t>
            </a:r>
            <a:endParaRPr lang="en-US" sz="3200" dirty="0"/>
          </a:p>
        </p:txBody>
      </p:sp>
      <p:sp>
        <p:nvSpPr>
          <p:cNvPr id="5" name="Footer Placeholder 4"/>
          <p:cNvSpPr>
            <a:spLocks noGrp="1"/>
          </p:cNvSpPr>
          <p:nvPr>
            <p:ph type="ftr" sz="quarter" idx="11"/>
          </p:nvPr>
        </p:nvSpPr>
        <p:spPr/>
        <p:txBody>
          <a:bodyPr/>
          <a:lstStyle/>
          <a:p>
            <a:r>
              <a:rPr lang="en-US" dirty="0" smtClean="0"/>
              <a:t>LCA Module </a:t>
            </a:r>
            <a:r>
              <a:rPr lang="en-US" cap="none" dirty="0">
                <a:latin typeface="Calibri" panose="020F0502020204030204" pitchFamily="34" charset="0"/>
              </a:rPr>
              <a:t>β7</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t>3</a:t>
            </a:fld>
            <a:endParaRPr lang="en-US"/>
          </a:p>
        </p:txBody>
      </p:sp>
      <p:sp>
        <p:nvSpPr>
          <p:cNvPr id="8" name="Date Placeholder 5"/>
          <p:cNvSpPr>
            <a:spLocks noGrp="1"/>
          </p:cNvSpPr>
          <p:nvPr>
            <p:ph type="dt" sz="half" idx="10"/>
          </p:nvPr>
        </p:nvSpPr>
        <p:spPr>
          <a:xfrm>
            <a:off x="1097280" y="6459785"/>
            <a:ext cx="2472271" cy="365125"/>
          </a:xfrm>
        </p:spPr>
        <p:txBody>
          <a:bodyPr/>
          <a:lstStyle/>
          <a:p>
            <a:r>
              <a:rPr lang="en-US" dirty="0" smtClean="0"/>
              <a:t>09/2015</a:t>
            </a:r>
            <a:endParaRPr lang="en-US" dirty="0"/>
          </a:p>
        </p:txBody>
      </p:sp>
      <p:sp>
        <p:nvSpPr>
          <p:cNvPr id="10" name="Rectangle 9"/>
          <p:cNvSpPr/>
          <p:nvPr/>
        </p:nvSpPr>
        <p:spPr>
          <a:xfrm>
            <a:off x="4595842" y="4287937"/>
            <a:ext cx="6974076" cy="764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It is suggested to review Modules B1 </a:t>
            </a:r>
            <a:r>
              <a:rPr lang="en-US" sz="2000" smtClean="0">
                <a:solidFill>
                  <a:schemeClr val="tx1"/>
                </a:solidFill>
              </a:rPr>
              <a:t>and B3 </a:t>
            </a:r>
            <a:r>
              <a:rPr lang="en-US" sz="2000" dirty="0" smtClean="0">
                <a:solidFill>
                  <a:schemeClr val="tx1"/>
                </a:solidFill>
              </a:rPr>
              <a:t>prior to this module</a:t>
            </a:r>
            <a:endParaRPr lang="en-US" sz="2000" dirty="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65310617"/>
      </p:ext>
    </p:extLst>
  </p:cSld>
  <p:clrMapOvr>
    <a:masterClrMapping/>
  </p:clrMapOvr>
  <mc:AlternateContent xmlns:mc="http://schemas.openxmlformats.org/markup-compatibility/2006" xmlns:p14="http://schemas.microsoft.com/office/powerpoint/2010/main">
    <mc:Choice Requires="p14">
      <p:transition spd="slow" p14:dur="2000" advTm="10583"/>
    </mc:Choice>
    <mc:Fallback xmlns="">
      <p:transition spd="slow" advTm="10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0606"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88488" y="275846"/>
            <a:ext cx="10284311" cy="885981"/>
          </a:xfrm>
        </p:spPr>
        <p:txBody>
          <a:bodyPr/>
          <a:lstStyle/>
          <a:p>
            <a:r>
              <a:rPr lang="en-US" dirty="0" smtClean="0"/>
              <a:t>Summary of Module B1 and Other Points</a:t>
            </a:r>
            <a:endParaRPr lang="en-US" dirty="0"/>
          </a:p>
        </p:txBody>
      </p:sp>
      <p:sp>
        <p:nvSpPr>
          <p:cNvPr id="15" name="Content Placeholder 14"/>
          <p:cNvSpPr>
            <a:spLocks noGrp="1"/>
          </p:cNvSpPr>
          <p:nvPr>
            <p:ph idx="1"/>
          </p:nvPr>
        </p:nvSpPr>
        <p:spPr>
          <a:xfrm>
            <a:off x="666974" y="1387737"/>
            <a:ext cx="10058400" cy="2708013"/>
          </a:xfrm>
        </p:spPr>
        <p:txBody>
          <a:bodyPr>
            <a:normAutofit/>
          </a:bodyPr>
          <a:lstStyle/>
          <a:p>
            <a:r>
              <a:rPr lang="en-US" dirty="0" smtClean="0"/>
              <a:t>All impacts are “potential”</a:t>
            </a:r>
          </a:p>
          <a:p>
            <a:r>
              <a:rPr lang="en-US" dirty="0" smtClean="0"/>
              <a:t>Only anthropogenic sources are included</a:t>
            </a:r>
          </a:p>
          <a:p>
            <a:r>
              <a:rPr lang="en-US" dirty="0" smtClean="0"/>
              <a:t>Different substances have different relative amounts of forcing</a:t>
            </a:r>
          </a:p>
          <a:p>
            <a:pPr lvl="1"/>
            <a:r>
              <a:rPr lang="en-US" dirty="0" smtClean="0"/>
              <a:t>Usually </a:t>
            </a:r>
            <a:r>
              <a:rPr lang="en-US" dirty="0"/>
              <a:t>results are related to the equivalent release of a </a:t>
            </a:r>
            <a:r>
              <a:rPr lang="en-US" dirty="0" smtClean="0"/>
              <a:t>particular substance</a:t>
            </a:r>
          </a:p>
          <a:p>
            <a:r>
              <a:rPr lang="en-US" dirty="0" smtClean="0"/>
              <a:t>Different impact categories have different scales of impacts</a:t>
            </a:r>
          </a:p>
          <a:p>
            <a:pPr lvl="1"/>
            <a:r>
              <a:rPr lang="en-US" dirty="0" smtClean="0"/>
              <a:t>Global, regional, local</a:t>
            </a:r>
          </a:p>
        </p:txBody>
      </p:sp>
      <p:sp>
        <p:nvSpPr>
          <p:cNvPr id="7" name="Slide Number Placeholder 6"/>
          <p:cNvSpPr>
            <a:spLocks noGrp="1"/>
          </p:cNvSpPr>
          <p:nvPr>
            <p:ph type="sldNum" sz="quarter" idx="12"/>
          </p:nvPr>
        </p:nvSpPr>
        <p:spPr/>
        <p:txBody>
          <a:bodyPr/>
          <a:lstStyle/>
          <a:p>
            <a:fld id="{0A514951-337F-4C55-96DD-3945EF272A02}" type="slidenum">
              <a:rPr lang="en-US" smtClean="0"/>
              <a:pPr/>
              <a:t>4</a:t>
            </a:fld>
            <a:endParaRPr lang="en-US"/>
          </a:p>
        </p:txBody>
      </p:sp>
      <p:sp>
        <p:nvSpPr>
          <p:cNvPr id="2" name="TextBox 1"/>
          <p:cNvSpPr txBox="1"/>
          <p:nvPr/>
        </p:nvSpPr>
        <p:spPr>
          <a:xfrm>
            <a:off x="840888" y="4893047"/>
            <a:ext cx="8893662" cy="769441"/>
          </a:xfrm>
          <a:prstGeom prst="rect">
            <a:avLst/>
          </a:prstGeom>
          <a:noFill/>
          <a:ln>
            <a:solidFill>
              <a:schemeClr val="tx1"/>
            </a:solidFill>
          </a:ln>
        </p:spPr>
        <p:txBody>
          <a:bodyPr wrap="square" rtlCol="0">
            <a:spAutoFit/>
          </a:bodyPr>
          <a:lstStyle/>
          <a:p>
            <a:r>
              <a:rPr lang="en-US" sz="2200" dirty="0"/>
              <a:t>Watch Module B1 for </a:t>
            </a:r>
            <a:r>
              <a:rPr lang="en-US" sz="2200" dirty="0" smtClean="0"/>
              <a:t>background</a:t>
            </a:r>
          </a:p>
          <a:p>
            <a:r>
              <a:rPr lang="en-US" sz="2200" dirty="0" smtClean="0">
                <a:latin typeface="Calibri" panose="020F0502020204030204" pitchFamily="34" charset="0"/>
              </a:rPr>
              <a:t>Module B3 includes a brief overview of human health particulates potential</a:t>
            </a:r>
            <a:endParaRPr lang="en-US" sz="2200" dirty="0">
              <a:latin typeface="Calibri" panose="020F050202020403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9" name="Date Placeholder 5"/>
          <p:cNvSpPr>
            <a:spLocks noGrp="1"/>
          </p:cNvSpPr>
          <p:nvPr>
            <p:ph type="dt" sz="half" idx="10"/>
          </p:nvPr>
        </p:nvSpPr>
        <p:spPr>
          <a:xfrm>
            <a:off x="1097280" y="6459785"/>
            <a:ext cx="2472271" cy="365125"/>
          </a:xfrm>
        </p:spPr>
        <p:txBody>
          <a:bodyPr/>
          <a:lstStyle/>
          <a:p>
            <a:r>
              <a:rPr lang="en-US" dirty="0" smtClean="0"/>
              <a:t>09/2015</a:t>
            </a:r>
            <a:endParaRPr lang="en-US" dirty="0"/>
          </a:p>
        </p:txBody>
      </p:sp>
      <p:sp>
        <p:nvSpPr>
          <p:cNvPr id="10"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β7</a:t>
            </a:r>
            <a:endParaRPr lang="en-US" dirty="0"/>
          </a:p>
        </p:txBody>
      </p:sp>
    </p:spTree>
    <p:extLst>
      <p:ext uri="{BB962C8B-B14F-4D97-AF65-F5344CB8AC3E}">
        <p14:creationId xmlns:p14="http://schemas.microsoft.com/office/powerpoint/2010/main" val="1828455179"/>
      </p:ext>
    </p:extLst>
  </p:cSld>
  <p:clrMapOvr>
    <a:masterClrMapping/>
  </p:clrMapOvr>
  <mc:AlternateContent xmlns:mc="http://schemas.openxmlformats.org/markup-compatibility/2006" xmlns:p14="http://schemas.microsoft.com/office/powerpoint/2010/main">
    <mc:Choice Requires="p14">
      <p:transition spd="slow" p14:dur="2000" advTm="66690"/>
    </mc:Choice>
    <mc:Fallback xmlns="">
      <p:transition spd="slow" advTm="66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Health – Particulates </a:t>
            </a:r>
            <a:endParaRPr lang="en-US" dirty="0"/>
          </a:p>
        </p:txBody>
      </p:sp>
      <p:sp>
        <p:nvSpPr>
          <p:cNvPr id="3" name="Content Placeholder 2"/>
          <p:cNvSpPr>
            <a:spLocks noGrp="1"/>
          </p:cNvSpPr>
          <p:nvPr>
            <p:ph idx="1"/>
          </p:nvPr>
        </p:nvSpPr>
        <p:spPr>
          <a:xfrm>
            <a:off x="666972" y="1161827"/>
            <a:ext cx="8040929" cy="4923308"/>
          </a:xfrm>
        </p:spPr>
        <p:txBody>
          <a:bodyPr>
            <a:normAutofit/>
          </a:bodyPr>
          <a:lstStyle/>
          <a:p>
            <a:r>
              <a:rPr lang="en-US" b="1" dirty="0" smtClean="0"/>
              <a:t>Health issues related to increased respiration of very small particles</a:t>
            </a:r>
          </a:p>
          <a:p>
            <a:pPr lvl="1"/>
            <a:r>
              <a:rPr lang="en-US" dirty="0" smtClean="0"/>
              <a:t>Small particles released directly and formed through secondary reactions</a:t>
            </a:r>
          </a:p>
          <a:p>
            <a:pPr lvl="1"/>
            <a:r>
              <a:rPr lang="en-US" dirty="0" smtClean="0"/>
              <a:t>Both solids and liquid droplets</a:t>
            </a:r>
          </a:p>
          <a:p>
            <a:pPr lvl="1"/>
            <a:r>
              <a:rPr lang="en-US" dirty="0" smtClean="0"/>
              <a:t>When breathed into lungs may cause respiratory disease and cancer</a:t>
            </a:r>
          </a:p>
          <a:p>
            <a:r>
              <a:rPr lang="en-US" dirty="0" smtClean="0"/>
              <a:t>Category also called “criteria air pollutants”, but really only deals with subset</a:t>
            </a:r>
          </a:p>
          <a:p>
            <a:r>
              <a:rPr lang="en-US" dirty="0" smtClean="0"/>
              <a:t>This category doesn’t deal with toxicity related to the specific substances</a:t>
            </a:r>
          </a:p>
          <a:p>
            <a:pPr lvl="1"/>
            <a:r>
              <a:rPr lang="en-US" dirty="0" smtClean="0"/>
              <a:t>Only based on the size of the particles, not their composition</a:t>
            </a:r>
          </a:p>
          <a:p>
            <a:pPr lvl="1"/>
            <a:r>
              <a:rPr lang="en-US" dirty="0" smtClean="0"/>
              <a:t>Therefore, less uncertainty about impacts since studying particulate matter inhalation is more straightforward than human health impacts from chemicals</a:t>
            </a:r>
          </a:p>
          <a:p>
            <a:pPr lvl="1"/>
            <a:endParaRPr lang="en-US" dirty="0"/>
          </a:p>
          <a:p>
            <a:pPr lvl="1"/>
            <a:endParaRPr lang="en-US" dirty="0" smtClean="0"/>
          </a:p>
        </p:txBody>
      </p:sp>
      <p:sp>
        <p:nvSpPr>
          <p:cNvPr id="6" name="Slide Number Placeholder 5"/>
          <p:cNvSpPr>
            <a:spLocks noGrp="1"/>
          </p:cNvSpPr>
          <p:nvPr>
            <p:ph type="sldNum" sz="quarter" idx="12"/>
          </p:nvPr>
        </p:nvSpPr>
        <p:spPr/>
        <p:txBody>
          <a:bodyPr/>
          <a:lstStyle/>
          <a:p>
            <a:fld id="{0A514951-337F-4C55-96DD-3945EF272A02}" type="slidenum">
              <a:rPr lang="en-US" smtClean="0"/>
              <a:pPr/>
              <a:t>5</a:t>
            </a:fld>
            <a:endParaRPr lang="en-US" dirty="0"/>
          </a:p>
        </p:txBody>
      </p:sp>
      <p:sp>
        <p:nvSpPr>
          <p:cNvPr id="15" name="TextBox 14"/>
          <p:cNvSpPr txBox="1"/>
          <p:nvPr/>
        </p:nvSpPr>
        <p:spPr>
          <a:xfrm>
            <a:off x="8916035" y="645247"/>
            <a:ext cx="1760097" cy="369332"/>
          </a:xfrm>
          <a:prstGeom prst="rect">
            <a:avLst/>
          </a:prstGeom>
          <a:noFill/>
        </p:spPr>
        <p:txBody>
          <a:bodyPr wrap="none" rtlCol="0">
            <a:spAutoFit/>
          </a:bodyPr>
          <a:lstStyle/>
          <a:p>
            <a:r>
              <a:rPr lang="en-US" dirty="0" smtClean="0"/>
              <a:t>Scale of impacts:</a:t>
            </a:r>
            <a:endParaRPr lang="en-US" dirty="0"/>
          </a:p>
        </p:txBody>
      </p:sp>
      <p:sp>
        <p:nvSpPr>
          <p:cNvPr id="16" name="Oval 15"/>
          <p:cNvSpPr/>
          <p:nvPr/>
        </p:nvSpPr>
        <p:spPr>
          <a:xfrm>
            <a:off x="7991514" y="1104851"/>
            <a:ext cx="1126545" cy="1126545"/>
          </a:xfrm>
          <a:prstGeom prst="ellipse">
            <a:avLst/>
          </a:prstGeom>
          <a:blipFill rotWithShape="0">
            <a:blip r:embed="rId5"/>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7" name="TextBox 16"/>
          <p:cNvSpPr txBox="1"/>
          <p:nvPr/>
        </p:nvSpPr>
        <p:spPr>
          <a:xfrm>
            <a:off x="8152790" y="2277297"/>
            <a:ext cx="803992" cy="369332"/>
          </a:xfrm>
          <a:prstGeom prst="rect">
            <a:avLst/>
          </a:prstGeom>
          <a:noFill/>
        </p:spPr>
        <p:txBody>
          <a:bodyPr wrap="square" rtlCol="0">
            <a:spAutoFit/>
          </a:bodyPr>
          <a:lstStyle/>
          <a:p>
            <a:pPr algn="ctr"/>
            <a:r>
              <a:rPr lang="en-US" dirty="0" smtClean="0"/>
              <a:t>Local</a:t>
            </a:r>
            <a:endParaRPr lang="en-US" dirty="0"/>
          </a:p>
        </p:txBody>
      </p:sp>
      <p:sp>
        <p:nvSpPr>
          <p:cNvPr id="18" name="TextBox 17"/>
          <p:cNvSpPr txBox="1"/>
          <p:nvPr/>
        </p:nvSpPr>
        <p:spPr>
          <a:xfrm>
            <a:off x="10458487" y="2254994"/>
            <a:ext cx="1199540" cy="369332"/>
          </a:xfrm>
          <a:prstGeom prst="rect">
            <a:avLst/>
          </a:prstGeom>
          <a:noFill/>
        </p:spPr>
        <p:txBody>
          <a:bodyPr wrap="square" rtlCol="0">
            <a:spAutoFit/>
          </a:bodyPr>
          <a:lstStyle/>
          <a:p>
            <a:pPr algn="ctr"/>
            <a:r>
              <a:rPr lang="en-US" dirty="0" smtClean="0"/>
              <a:t>Global</a:t>
            </a:r>
            <a:endParaRPr lang="en-US" dirty="0"/>
          </a:p>
        </p:txBody>
      </p:sp>
      <p:sp>
        <p:nvSpPr>
          <p:cNvPr id="19" name="Oval 18"/>
          <p:cNvSpPr/>
          <p:nvPr/>
        </p:nvSpPr>
        <p:spPr>
          <a:xfrm>
            <a:off x="10491078" y="1097037"/>
            <a:ext cx="1134359" cy="1134359"/>
          </a:xfrm>
          <a:prstGeom prst="ellipse">
            <a:avLst/>
          </a:prstGeom>
          <a:blipFill rotWithShape="0">
            <a:blip r:embed="rId6"/>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0" name="Oval 19"/>
          <p:cNvSpPr/>
          <p:nvPr/>
        </p:nvSpPr>
        <p:spPr>
          <a:xfrm>
            <a:off x="9232812" y="1104851"/>
            <a:ext cx="1126545" cy="1126545"/>
          </a:xfrm>
          <a:prstGeom prst="ellipse">
            <a:avLst/>
          </a:prstGeom>
          <a:blipFill rotWithShape="0">
            <a:blip r:embed="rId7"/>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1" name="TextBox 20"/>
          <p:cNvSpPr txBox="1"/>
          <p:nvPr/>
        </p:nvSpPr>
        <p:spPr>
          <a:xfrm>
            <a:off x="9232812" y="2277297"/>
            <a:ext cx="1199540" cy="369332"/>
          </a:xfrm>
          <a:prstGeom prst="rect">
            <a:avLst/>
          </a:prstGeom>
          <a:noFill/>
        </p:spPr>
        <p:txBody>
          <a:bodyPr wrap="square" rtlCol="0">
            <a:spAutoFit/>
          </a:bodyPr>
          <a:lstStyle/>
          <a:p>
            <a:pPr algn="ctr"/>
            <a:r>
              <a:rPr lang="en-US" dirty="0" smtClean="0"/>
              <a:t>Regional</a:t>
            </a:r>
            <a:endParaRPr lang="en-US" dirty="0"/>
          </a:p>
        </p:txBody>
      </p:sp>
      <p:pic>
        <p:nvPicPr>
          <p:cNvPr id="4" name="Picture 3"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415" y="4542011"/>
            <a:ext cx="1537467" cy="1472784"/>
          </a:xfrm>
          <a:prstGeom prst="rect">
            <a:avLst/>
          </a:prstGeom>
        </p:spPr>
      </p:pic>
      <p:pic>
        <p:nvPicPr>
          <p:cNvPr id="5" name="Picture 4"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63634" y="4542010"/>
            <a:ext cx="1511927" cy="1472783"/>
          </a:xfrm>
          <a:prstGeom prst="rect">
            <a:avLst/>
          </a:prstGeom>
        </p:spPr>
      </p:pic>
      <p:pic>
        <p:nvPicPr>
          <p:cNvPr id="7" name="Picture 6"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85313" y="4542010"/>
            <a:ext cx="2087568" cy="1472783"/>
          </a:xfrm>
          <a:prstGeom prst="rect">
            <a:avLst/>
          </a:prstGeom>
        </p:spPr>
      </p:pic>
      <p:pic>
        <p:nvPicPr>
          <p:cNvPr id="8" name="Picture 7"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82633" y="4542010"/>
            <a:ext cx="1932639" cy="1472783"/>
          </a:xfrm>
          <a:prstGeom prst="rect">
            <a:avLst/>
          </a:prstGeom>
        </p:spPr>
      </p:pic>
      <p:pic>
        <p:nvPicPr>
          <p:cNvPr id="9" name="Picture 8" descr="Screen Clippi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25024" y="4564313"/>
            <a:ext cx="1818019" cy="1432202"/>
          </a:xfrm>
          <a:prstGeom prst="rect">
            <a:avLst/>
          </a:prstGeom>
        </p:spPr>
      </p:pic>
      <p:pic>
        <p:nvPicPr>
          <p:cNvPr id="11" name="Picture 10" descr="Screen Clippi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52795" y="4582591"/>
            <a:ext cx="1728712" cy="1432202"/>
          </a:xfrm>
          <a:prstGeom prst="rect">
            <a:avLst/>
          </a:prstGeom>
        </p:spPr>
      </p:pic>
      <p:sp>
        <p:nvSpPr>
          <p:cNvPr id="12" name="Rectangle 11"/>
          <p:cNvSpPr/>
          <p:nvPr/>
        </p:nvSpPr>
        <p:spPr>
          <a:xfrm>
            <a:off x="6963020" y="6116968"/>
            <a:ext cx="6096000" cy="261610"/>
          </a:xfrm>
          <a:prstGeom prst="rect">
            <a:avLst/>
          </a:prstGeom>
        </p:spPr>
        <p:txBody>
          <a:bodyPr>
            <a:spAutoFit/>
          </a:bodyPr>
          <a:lstStyle/>
          <a:p>
            <a:r>
              <a:rPr lang="en-US" sz="1100" dirty="0" smtClean="0"/>
              <a:t>Images source: http</a:t>
            </a:r>
            <a:r>
              <a:rPr lang="en-US" sz="1100" dirty="0"/>
              <a:t>://elements.geoscienceworld.org/content/6/4/215/F5.large.jpg</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30000" y="6096000"/>
            <a:ext cx="609600" cy="609600"/>
          </a:xfrm>
          <a:prstGeom prst="rect">
            <a:avLst/>
          </a:prstGeom>
        </p:spPr>
      </p:pic>
      <p:sp>
        <p:nvSpPr>
          <p:cNvPr id="24" name="Date Placeholder 5"/>
          <p:cNvSpPr>
            <a:spLocks noGrp="1"/>
          </p:cNvSpPr>
          <p:nvPr>
            <p:ph type="dt" sz="half" idx="10"/>
          </p:nvPr>
        </p:nvSpPr>
        <p:spPr>
          <a:xfrm>
            <a:off x="1097280" y="6459785"/>
            <a:ext cx="2472271" cy="365125"/>
          </a:xfrm>
        </p:spPr>
        <p:txBody>
          <a:bodyPr/>
          <a:lstStyle/>
          <a:p>
            <a:r>
              <a:rPr lang="en-US" dirty="0" smtClean="0"/>
              <a:t>09/2015</a:t>
            </a:r>
            <a:endParaRPr lang="en-US" dirty="0"/>
          </a:p>
        </p:txBody>
      </p:sp>
      <p:sp>
        <p:nvSpPr>
          <p:cNvPr id="25"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β7</a:t>
            </a:r>
            <a:endParaRPr lang="en-US" dirty="0"/>
          </a:p>
        </p:txBody>
      </p:sp>
    </p:spTree>
    <p:extLst>
      <p:ext uri="{BB962C8B-B14F-4D97-AF65-F5344CB8AC3E}">
        <p14:creationId xmlns:p14="http://schemas.microsoft.com/office/powerpoint/2010/main" val="2581034964"/>
      </p:ext>
    </p:extLst>
  </p:cSld>
  <p:clrMapOvr>
    <a:masterClrMapping/>
  </p:clrMapOvr>
  <mc:AlternateContent xmlns:mc="http://schemas.openxmlformats.org/markup-compatibility/2006" xmlns:p14="http://schemas.microsoft.com/office/powerpoint/2010/main">
    <mc:Choice Requires="p14">
      <p:transition spd="slow" p14:dur="2000" advTm="60519"/>
    </mc:Choice>
    <mc:Fallback xmlns="">
      <p:transition spd="slow" advTm="60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cronkitenews.asu.edu/assets/images/12/12/12-air-microns-fu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5680" y="1437713"/>
            <a:ext cx="5628184" cy="40914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Size classifications</a:t>
            </a:r>
            <a:endParaRPr lang="en-US" dirty="0"/>
          </a:p>
        </p:txBody>
      </p:sp>
      <p:sp>
        <p:nvSpPr>
          <p:cNvPr id="3" name="Content Placeholder 2"/>
          <p:cNvSpPr>
            <a:spLocks noGrp="1"/>
          </p:cNvSpPr>
          <p:nvPr>
            <p:ph idx="1"/>
          </p:nvPr>
        </p:nvSpPr>
        <p:spPr>
          <a:xfrm>
            <a:off x="666974" y="1387737"/>
            <a:ext cx="5827344" cy="4653480"/>
          </a:xfrm>
        </p:spPr>
        <p:txBody>
          <a:bodyPr/>
          <a:lstStyle/>
          <a:p>
            <a:r>
              <a:rPr lang="en-US" dirty="0" smtClean="0"/>
              <a:t>Particulates classified based on diameter</a:t>
            </a:r>
          </a:p>
          <a:p>
            <a:pPr lvl="1"/>
            <a:r>
              <a:rPr lang="en-US" dirty="0" smtClean="0"/>
              <a:t>Since not perfect spheres, actually based on “hydraulic diameter”</a:t>
            </a:r>
          </a:p>
          <a:p>
            <a:pPr lvl="1"/>
            <a:r>
              <a:rPr lang="el-GR" dirty="0">
                <a:latin typeface="Calibri" panose="020F0502020204030204" pitchFamily="34" charset="0"/>
              </a:rPr>
              <a:t>μ</a:t>
            </a:r>
            <a:r>
              <a:rPr lang="en-US" dirty="0" smtClean="0">
                <a:latin typeface="Calibri" panose="020F0502020204030204" pitchFamily="34" charset="0"/>
              </a:rPr>
              <a:t>m is micrometer (or micron) and equals 10</a:t>
            </a:r>
            <a:r>
              <a:rPr lang="en-US" baseline="30000" dirty="0" smtClean="0">
                <a:latin typeface="Calibri" panose="020F0502020204030204" pitchFamily="34" charset="0"/>
              </a:rPr>
              <a:t>-6</a:t>
            </a:r>
            <a:r>
              <a:rPr lang="en-US" dirty="0" smtClean="0">
                <a:latin typeface="Calibri" panose="020F0502020204030204" pitchFamily="34" charset="0"/>
              </a:rPr>
              <a:t> m</a:t>
            </a:r>
            <a:endParaRPr lang="en-US" dirty="0"/>
          </a:p>
          <a:p>
            <a:pPr marL="690563" indent="-90488"/>
            <a:r>
              <a:rPr lang="en-US" b="1" dirty="0" smtClean="0"/>
              <a:t>Coarse PM</a:t>
            </a:r>
            <a:r>
              <a:rPr lang="en-US" dirty="0"/>
              <a:t>: </a:t>
            </a:r>
            <a:r>
              <a:rPr lang="en-US" dirty="0" smtClean="0"/>
              <a:t>10 </a:t>
            </a:r>
            <a:r>
              <a:rPr lang="el-GR" dirty="0">
                <a:latin typeface="Calibri" panose="020F0502020204030204" pitchFamily="34" charset="0"/>
              </a:rPr>
              <a:t>μ</a:t>
            </a:r>
            <a:r>
              <a:rPr lang="en-US" dirty="0">
                <a:latin typeface="Calibri" panose="020F0502020204030204" pitchFamily="34" charset="0"/>
              </a:rPr>
              <a:t>m </a:t>
            </a:r>
            <a:r>
              <a:rPr lang="en-US" dirty="0" smtClean="0">
                <a:latin typeface="Calibri" panose="020F0502020204030204" pitchFamily="34" charset="0"/>
              </a:rPr>
              <a:t>to </a:t>
            </a:r>
            <a:r>
              <a:rPr lang="en-US" dirty="0" smtClean="0"/>
              <a:t>40 </a:t>
            </a:r>
            <a:r>
              <a:rPr lang="el-GR" dirty="0">
                <a:latin typeface="Calibri" panose="020F0502020204030204" pitchFamily="34" charset="0"/>
              </a:rPr>
              <a:t>μ</a:t>
            </a:r>
            <a:r>
              <a:rPr lang="en-US" dirty="0" smtClean="0">
                <a:latin typeface="Calibri" panose="020F0502020204030204" pitchFamily="34" charset="0"/>
              </a:rPr>
              <a:t>m</a:t>
            </a:r>
          </a:p>
          <a:p>
            <a:pPr marL="690563" lvl="1" indent="-90488"/>
            <a:r>
              <a:rPr lang="en-US" dirty="0" smtClean="0">
                <a:latin typeface="Calibri" panose="020F0502020204030204" pitchFamily="34" charset="0"/>
              </a:rPr>
              <a:t>Too large to significantly penetrate respiratory system</a:t>
            </a:r>
            <a:endParaRPr lang="en-US" dirty="0" smtClean="0"/>
          </a:p>
          <a:p>
            <a:pPr marL="690563" indent="-90488"/>
            <a:r>
              <a:rPr lang="en-US" b="1" dirty="0" smtClean="0"/>
              <a:t>PM</a:t>
            </a:r>
            <a:r>
              <a:rPr lang="en-US" b="1" baseline="-25000" dirty="0" smtClean="0"/>
              <a:t>10</a:t>
            </a:r>
            <a:r>
              <a:rPr lang="en-US" dirty="0" smtClean="0"/>
              <a:t>: 2.5 </a:t>
            </a:r>
            <a:r>
              <a:rPr lang="el-GR" dirty="0">
                <a:latin typeface="Calibri" panose="020F0502020204030204" pitchFamily="34" charset="0"/>
              </a:rPr>
              <a:t>μ</a:t>
            </a:r>
            <a:r>
              <a:rPr lang="en-US" dirty="0">
                <a:latin typeface="Calibri" panose="020F0502020204030204" pitchFamily="34" charset="0"/>
              </a:rPr>
              <a:t>m </a:t>
            </a:r>
            <a:r>
              <a:rPr lang="en-US" dirty="0" smtClean="0">
                <a:latin typeface="Calibri" panose="020F0502020204030204" pitchFamily="34" charset="0"/>
              </a:rPr>
              <a:t>to </a:t>
            </a:r>
            <a:r>
              <a:rPr lang="en-US" dirty="0" smtClean="0"/>
              <a:t>10 </a:t>
            </a:r>
            <a:r>
              <a:rPr lang="el-GR" dirty="0">
                <a:latin typeface="Calibri" panose="020F0502020204030204" pitchFamily="34" charset="0"/>
              </a:rPr>
              <a:t>μ</a:t>
            </a:r>
            <a:r>
              <a:rPr lang="en-US" dirty="0" smtClean="0">
                <a:latin typeface="Calibri" panose="020F0502020204030204" pitchFamily="34" charset="0"/>
              </a:rPr>
              <a:t>m</a:t>
            </a:r>
          </a:p>
          <a:p>
            <a:pPr marL="690563" lvl="1" indent="-90488"/>
            <a:r>
              <a:rPr lang="en-US" dirty="0" smtClean="0">
                <a:latin typeface="Calibri" panose="020F0502020204030204" pitchFamily="34" charset="0"/>
              </a:rPr>
              <a:t>May get into upper respiratory system</a:t>
            </a:r>
            <a:endParaRPr lang="en-US" dirty="0"/>
          </a:p>
          <a:p>
            <a:pPr marL="690563" indent="-90488"/>
            <a:r>
              <a:rPr lang="en-US" b="1" dirty="0" smtClean="0"/>
              <a:t>PM</a:t>
            </a:r>
            <a:r>
              <a:rPr lang="en-US" b="1" baseline="-25000" dirty="0" smtClean="0"/>
              <a:t>2.5</a:t>
            </a:r>
            <a:r>
              <a:rPr lang="en-US" dirty="0" smtClean="0"/>
              <a:t>: </a:t>
            </a:r>
            <a:r>
              <a:rPr lang="en-US" dirty="0"/>
              <a:t>0.1 </a:t>
            </a:r>
            <a:r>
              <a:rPr lang="el-GR" dirty="0">
                <a:latin typeface="Calibri" panose="020F0502020204030204" pitchFamily="34" charset="0"/>
              </a:rPr>
              <a:t>μ</a:t>
            </a:r>
            <a:r>
              <a:rPr lang="en-US" dirty="0">
                <a:latin typeface="Calibri" panose="020F0502020204030204" pitchFamily="34" charset="0"/>
              </a:rPr>
              <a:t>m </a:t>
            </a:r>
            <a:r>
              <a:rPr lang="en-US" dirty="0" smtClean="0">
                <a:latin typeface="Calibri" panose="020F0502020204030204" pitchFamily="34" charset="0"/>
              </a:rPr>
              <a:t>to </a:t>
            </a:r>
            <a:r>
              <a:rPr lang="en-US" dirty="0" smtClean="0"/>
              <a:t>2.5 </a:t>
            </a:r>
            <a:r>
              <a:rPr lang="el-GR" dirty="0">
                <a:latin typeface="Calibri" panose="020F0502020204030204" pitchFamily="34" charset="0"/>
              </a:rPr>
              <a:t>μ</a:t>
            </a:r>
            <a:r>
              <a:rPr lang="en-US" dirty="0" smtClean="0">
                <a:latin typeface="Calibri" panose="020F0502020204030204" pitchFamily="34" charset="0"/>
              </a:rPr>
              <a:t>m</a:t>
            </a:r>
          </a:p>
          <a:p>
            <a:pPr marL="690563" lvl="1" indent="-90488"/>
            <a:r>
              <a:rPr lang="en-US" dirty="0" smtClean="0">
                <a:latin typeface="Calibri" panose="020F0502020204030204" pitchFamily="34" charset="0"/>
              </a:rPr>
              <a:t>May get deep into lungs</a:t>
            </a:r>
            <a:endParaRPr lang="en-US" dirty="0" smtClean="0"/>
          </a:p>
          <a:p>
            <a:pPr marL="690563" indent="-90488"/>
            <a:r>
              <a:rPr lang="en-US" b="1" dirty="0" smtClean="0"/>
              <a:t>Ultrafine PM</a:t>
            </a:r>
            <a:r>
              <a:rPr lang="en-US" dirty="0" smtClean="0"/>
              <a:t>: &lt;0.1 </a:t>
            </a:r>
            <a:r>
              <a:rPr lang="el-GR" dirty="0" smtClean="0">
                <a:latin typeface="Calibri" panose="020F0502020204030204" pitchFamily="34" charset="0"/>
              </a:rPr>
              <a:t>μ</a:t>
            </a:r>
            <a:r>
              <a:rPr lang="en-US" dirty="0" smtClean="0">
                <a:latin typeface="Calibri" panose="020F0502020204030204" pitchFamily="34" charset="0"/>
              </a:rPr>
              <a:t>m</a:t>
            </a:r>
          </a:p>
          <a:p>
            <a:pPr marL="690563" lvl="1" indent="-90488"/>
            <a:r>
              <a:rPr lang="en-US" dirty="0" smtClean="0">
                <a:latin typeface="Calibri" panose="020F0502020204030204" pitchFamily="34" charset="0"/>
              </a:rPr>
              <a:t>May penetrate cell walls</a:t>
            </a:r>
            <a:endParaRPr lang="en-US" dirty="0" smtClean="0"/>
          </a:p>
        </p:txBody>
      </p:sp>
      <p:sp>
        <p:nvSpPr>
          <p:cNvPr id="6" name="Slide Number Placeholder 5"/>
          <p:cNvSpPr>
            <a:spLocks noGrp="1"/>
          </p:cNvSpPr>
          <p:nvPr>
            <p:ph type="sldNum" sz="quarter" idx="12"/>
          </p:nvPr>
        </p:nvSpPr>
        <p:spPr/>
        <p:txBody>
          <a:bodyPr/>
          <a:lstStyle/>
          <a:p>
            <a:fld id="{0A514951-337F-4C55-96DD-3945EF272A02}" type="slidenum">
              <a:rPr lang="en-US" smtClean="0"/>
              <a:pPr/>
              <a:t>6</a:t>
            </a:fld>
            <a:endParaRPr lang="en-US" dirty="0"/>
          </a:p>
        </p:txBody>
      </p:sp>
      <p:sp>
        <p:nvSpPr>
          <p:cNvPr id="7" name="Rectangle 6"/>
          <p:cNvSpPr/>
          <p:nvPr/>
        </p:nvSpPr>
        <p:spPr>
          <a:xfrm>
            <a:off x="10522836" y="6135572"/>
            <a:ext cx="1439772" cy="348813"/>
          </a:xfrm>
          <a:prstGeom prst="rect">
            <a:avLst/>
          </a:prstGeom>
        </p:spPr>
        <p:txBody>
          <a:bodyPr wrap="square">
            <a:spAutoFit/>
          </a:bodyPr>
          <a:lstStyle/>
          <a:p>
            <a:r>
              <a:rPr lang="en-US" sz="1000" dirty="0" smtClean="0"/>
              <a:t>Image source: epa.gov</a:t>
            </a:r>
            <a:endParaRPr lang="en-US" sz="1000" dirty="0"/>
          </a:p>
          <a:p>
            <a:endParaRPr lang="en-US" sz="1000" baseline="30000" dirty="0"/>
          </a:p>
        </p:txBody>
      </p:sp>
      <p:cxnSp>
        <p:nvCxnSpPr>
          <p:cNvPr id="10" name="Straight Arrow Connector 9"/>
          <p:cNvCxnSpPr/>
          <p:nvPr/>
        </p:nvCxnSpPr>
        <p:spPr>
          <a:xfrm>
            <a:off x="1053054" y="2804160"/>
            <a:ext cx="0" cy="2885440"/>
          </a:xfrm>
          <a:prstGeom prst="straightConnector1">
            <a:avLst/>
          </a:prstGeom>
          <a:ln>
            <a:tailEnd type="triangle" w="lg"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6200000">
            <a:off x="-742795" y="4062214"/>
            <a:ext cx="3130344" cy="369332"/>
          </a:xfrm>
          <a:prstGeom prst="rect">
            <a:avLst/>
          </a:prstGeom>
          <a:noFill/>
        </p:spPr>
        <p:txBody>
          <a:bodyPr wrap="none" rtlCol="0">
            <a:spAutoFit/>
          </a:bodyPr>
          <a:lstStyle/>
          <a:p>
            <a:r>
              <a:rPr lang="en-US" dirty="0" smtClean="0"/>
              <a:t>Increasing Human Health Effect</a:t>
            </a:r>
            <a:endParaRPr lang="en-US" dirty="0"/>
          </a:p>
        </p:txBody>
      </p:sp>
      <p:sp>
        <p:nvSpPr>
          <p:cNvPr id="12" name="Date Placeholder 5"/>
          <p:cNvSpPr>
            <a:spLocks noGrp="1"/>
          </p:cNvSpPr>
          <p:nvPr>
            <p:ph type="dt" sz="half" idx="10"/>
          </p:nvPr>
        </p:nvSpPr>
        <p:spPr>
          <a:xfrm>
            <a:off x="1097280" y="6459785"/>
            <a:ext cx="2472271" cy="365125"/>
          </a:xfrm>
        </p:spPr>
        <p:txBody>
          <a:bodyPr/>
          <a:lstStyle/>
          <a:p>
            <a:r>
              <a:rPr lang="en-US" dirty="0" smtClean="0"/>
              <a:t>09/2015</a:t>
            </a:r>
            <a:endParaRPr lang="en-US" dirty="0"/>
          </a:p>
        </p:txBody>
      </p:sp>
      <p:sp>
        <p:nvSpPr>
          <p:cNvPr id="13"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β7</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13971394"/>
      </p:ext>
    </p:extLst>
  </p:cSld>
  <p:clrMapOvr>
    <a:masterClrMapping/>
  </p:clrMapOvr>
  <mc:AlternateContent xmlns:mc="http://schemas.openxmlformats.org/markup-compatibility/2006" xmlns:p14="http://schemas.microsoft.com/office/powerpoint/2010/main">
    <mc:Choice Requires="p14">
      <p:transition spd="slow" p14:dur="2000" advTm="70171"/>
    </mc:Choice>
    <mc:Fallback xmlns="">
      <p:transition spd="slow" advTm="70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9" y="275846"/>
            <a:ext cx="8198576" cy="885981"/>
          </a:xfrm>
        </p:spPr>
        <p:txBody>
          <a:bodyPr>
            <a:normAutofit fontScale="90000"/>
          </a:bodyPr>
          <a:lstStyle/>
          <a:p>
            <a:r>
              <a:rPr lang="en-US" dirty="0" smtClean="0"/>
              <a:t>Formation of Particulate Matter (PM)</a:t>
            </a:r>
            <a:endParaRPr lang="en-US" dirty="0"/>
          </a:p>
        </p:txBody>
      </p:sp>
      <p:sp>
        <p:nvSpPr>
          <p:cNvPr id="3" name="Content Placeholder 2"/>
          <p:cNvSpPr>
            <a:spLocks noGrp="1"/>
          </p:cNvSpPr>
          <p:nvPr>
            <p:ph idx="1"/>
          </p:nvPr>
        </p:nvSpPr>
        <p:spPr>
          <a:xfrm>
            <a:off x="666974" y="1355074"/>
            <a:ext cx="4331746" cy="4911463"/>
          </a:xfrm>
        </p:spPr>
        <p:txBody>
          <a:bodyPr>
            <a:normAutofit/>
          </a:bodyPr>
          <a:lstStyle/>
          <a:p>
            <a:r>
              <a:rPr lang="en-US" dirty="0" smtClean="0"/>
              <a:t>Materials handling</a:t>
            </a:r>
          </a:p>
          <a:p>
            <a:pPr lvl="1"/>
            <a:r>
              <a:rPr lang="en-US" dirty="0" smtClean="0"/>
              <a:t>Crushing</a:t>
            </a:r>
          </a:p>
          <a:p>
            <a:pPr lvl="1"/>
            <a:r>
              <a:rPr lang="en-US" dirty="0" smtClean="0"/>
              <a:t>Loading bulk materials</a:t>
            </a:r>
          </a:p>
          <a:p>
            <a:pPr lvl="1"/>
            <a:r>
              <a:rPr lang="en-US" dirty="0" smtClean="0"/>
              <a:t>Grinding</a:t>
            </a:r>
          </a:p>
          <a:p>
            <a:r>
              <a:rPr lang="en-US" dirty="0" smtClean="0"/>
              <a:t>Wind-blown dust and dirt</a:t>
            </a:r>
          </a:p>
          <a:p>
            <a:r>
              <a:rPr lang="en-US" dirty="0" smtClean="0"/>
              <a:t>Combustion</a:t>
            </a:r>
          </a:p>
          <a:p>
            <a:pPr lvl="1"/>
            <a:r>
              <a:rPr lang="en-US" dirty="0" smtClean="0"/>
              <a:t>Ash (incombustible material)</a:t>
            </a:r>
          </a:p>
          <a:p>
            <a:pPr lvl="1"/>
            <a:r>
              <a:rPr lang="en-US" dirty="0" smtClean="0"/>
              <a:t>Soot (incompletely combusted material)</a:t>
            </a:r>
          </a:p>
          <a:p>
            <a:r>
              <a:rPr lang="en-US" dirty="0" smtClean="0"/>
              <a:t>Formation from gases</a:t>
            </a:r>
          </a:p>
          <a:p>
            <a:pPr lvl="1"/>
            <a:r>
              <a:rPr lang="en-US" dirty="0" smtClean="0"/>
              <a:t>SO</a:t>
            </a:r>
            <a:r>
              <a:rPr lang="en-US" baseline="-25000" dirty="0" smtClean="0"/>
              <a:t>2</a:t>
            </a:r>
            <a:endParaRPr lang="en-US" dirty="0" smtClean="0"/>
          </a:p>
          <a:p>
            <a:pPr lvl="1"/>
            <a:r>
              <a:rPr lang="en-US" dirty="0" smtClean="0"/>
              <a:t>NO</a:t>
            </a:r>
            <a:r>
              <a:rPr lang="en-US" baseline="-25000" dirty="0" smtClean="0"/>
              <a:t>2</a:t>
            </a:r>
            <a:endParaRPr lang="en-US" dirty="0" smtClean="0"/>
          </a:p>
          <a:p>
            <a:pPr lvl="1"/>
            <a:r>
              <a:rPr lang="en-US" dirty="0" smtClean="0"/>
              <a:t>NH</a:t>
            </a:r>
            <a:r>
              <a:rPr lang="en-US" baseline="-25000" dirty="0" smtClean="0"/>
              <a:t>4</a:t>
            </a:r>
          </a:p>
          <a:p>
            <a:pPr lvl="1"/>
            <a:r>
              <a:rPr lang="en-US" dirty="0" smtClean="0"/>
              <a:t>VOCs</a:t>
            </a:r>
          </a:p>
          <a:p>
            <a:pPr marL="0" indent="0">
              <a:buNone/>
            </a:pPr>
            <a:endParaRPr lang="en-US" dirty="0" smtClean="0"/>
          </a:p>
          <a:p>
            <a:endParaRPr lang="en-US" baseline="-25000"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7</a:t>
            </a:fld>
            <a:endParaRPr lang="en-US" dirty="0"/>
          </a:p>
        </p:txBody>
      </p:sp>
      <p:sp>
        <p:nvSpPr>
          <p:cNvPr id="9" name="Right Brace 8"/>
          <p:cNvSpPr/>
          <p:nvPr/>
        </p:nvSpPr>
        <p:spPr>
          <a:xfrm>
            <a:off x="4450080" y="1202466"/>
            <a:ext cx="772160" cy="314601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5181600" y="2565247"/>
            <a:ext cx="3221266" cy="707886"/>
          </a:xfrm>
          <a:prstGeom prst="rect">
            <a:avLst/>
          </a:prstGeom>
          <a:noFill/>
        </p:spPr>
        <p:txBody>
          <a:bodyPr wrap="none" rtlCol="0">
            <a:spAutoFit/>
          </a:bodyPr>
          <a:lstStyle/>
          <a:p>
            <a:r>
              <a:rPr lang="en-US" sz="2200" b="1" dirty="0" smtClean="0"/>
              <a:t>Primary </a:t>
            </a:r>
            <a:r>
              <a:rPr lang="en-US" sz="2200" dirty="0" smtClean="0"/>
              <a:t>particulate matter</a:t>
            </a:r>
          </a:p>
          <a:p>
            <a:r>
              <a:rPr lang="en-US" dirty="0" smtClean="0"/>
              <a:t>Directly released as PM</a:t>
            </a:r>
            <a:endParaRPr lang="en-US" dirty="0"/>
          </a:p>
        </p:txBody>
      </p:sp>
      <p:sp>
        <p:nvSpPr>
          <p:cNvPr id="11" name="Right Brace 10"/>
          <p:cNvSpPr/>
          <p:nvPr/>
        </p:nvSpPr>
        <p:spPr>
          <a:xfrm>
            <a:off x="3154407" y="4389118"/>
            <a:ext cx="772160" cy="151702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3924164" y="4940936"/>
            <a:ext cx="3593933" cy="707886"/>
          </a:xfrm>
          <a:prstGeom prst="rect">
            <a:avLst/>
          </a:prstGeom>
          <a:noFill/>
        </p:spPr>
        <p:txBody>
          <a:bodyPr wrap="none" rtlCol="0">
            <a:spAutoFit/>
          </a:bodyPr>
          <a:lstStyle/>
          <a:p>
            <a:r>
              <a:rPr lang="en-US" sz="2200" b="1" dirty="0" smtClean="0"/>
              <a:t>Secondary </a:t>
            </a:r>
            <a:r>
              <a:rPr lang="en-US" sz="2200" dirty="0" smtClean="0"/>
              <a:t>particulate matter</a:t>
            </a:r>
          </a:p>
          <a:p>
            <a:r>
              <a:rPr lang="en-US" dirty="0" smtClean="0"/>
              <a:t>PM formed from non-PM precursors</a:t>
            </a:r>
            <a:endParaRPr lang="en-US" dirty="0"/>
          </a:p>
        </p:txBody>
      </p:sp>
      <p:pic>
        <p:nvPicPr>
          <p:cNvPr id="2050" name="Picture 2" descr="http://www.oregrinder.com/picture/solution/sand-gravel-crushing-screening-pla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7065" y="410381"/>
            <a:ext cx="2675753" cy="203243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9173956" y="6135732"/>
            <a:ext cx="2683748" cy="261610"/>
          </a:xfrm>
          <a:prstGeom prst="rect">
            <a:avLst/>
          </a:prstGeom>
          <a:noFill/>
        </p:spPr>
        <p:txBody>
          <a:bodyPr wrap="none" rtlCol="0">
            <a:spAutoFit/>
          </a:bodyPr>
          <a:lstStyle/>
          <a:p>
            <a:r>
              <a:rPr lang="en-US" sz="1100" dirty="0" smtClean="0"/>
              <a:t>Top: oregrinder.com   Middle: senmwx.com</a:t>
            </a:r>
            <a:endParaRPr lang="en-US" sz="1100" dirty="0"/>
          </a:p>
        </p:txBody>
      </p:sp>
      <p:pic>
        <p:nvPicPr>
          <p:cNvPr id="2052" name="Picture 4" descr="http://4.bp.blogspot.com/-Duztk5wdUYs/UNL-_ireYkI/AAAAAAAAcYw/Y01eS4GVLKY/s1600/Blowing+Dust+12-19-2012+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87065" y="2565901"/>
            <a:ext cx="2675753" cy="15184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mg1.nymag.com/imgs/daily/intelligencer/2014/07/23/23-rollin-coal.w529.h352.2x.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87065" y="4235686"/>
            <a:ext cx="2675753" cy="1780464"/>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flipV="1">
            <a:off x="7960481" y="1355075"/>
            <a:ext cx="926584" cy="11535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402866" y="2775472"/>
            <a:ext cx="4841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960481" y="3042276"/>
            <a:ext cx="926584" cy="2303858"/>
          </a:xfrm>
          <a:prstGeom prst="line">
            <a:avLst/>
          </a:prstGeom>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20" name="Date Placeholder 5"/>
          <p:cNvSpPr>
            <a:spLocks noGrp="1"/>
          </p:cNvSpPr>
          <p:nvPr>
            <p:ph type="dt" sz="half" idx="10"/>
          </p:nvPr>
        </p:nvSpPr>
        <p:spPr>
          <a:xfrm>
            <a:off x="1097280" y="6459785"/>
            <a:ext cx="2472271" cy="365125"/>
          </a:xfrm>
        </p:spPr>
        <p:txBody>
          <a:bodyPr/>
          <a:lstStyle/>
          <a:p>
            <a:r>
              <a:rPr lang="en-US" dirty="0" smtClean="0"/>
              <a:t>09/2015</a:t>
            </a:r>
            <a:endParaRPr lang="en-US" dirty="0"/>
          </a:p>
        </p:txBody>
      </p:sp>
      <p:sp>
        <p:nvSpPr>
          <p:cNvPr id="21"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β7</a:t>
            </a:r>
            <a:endParaRPr lang="en-US" dirty="0"/>
          </a:p>
        </p:txBody>
      </p:sp>
    </p:spTree>
    <p:extLst>
      <p:ext uri="{BB962C8B-B14F-4D97-AF65-F5344CB8AC3E}">
        <p14:creationId xmlns:p14="http://schemas.microsoft.com/office/powerpoint/2010/main" val="4066859501"/>
      </p:ext>
    </p:extLst>
  </p:cSld>
  <p:clrMapOvr>
    <a:masterClrMapping/>
  </p:clrMapOvr>
  <mc:AlternateContent xmlns:mc="http://schemas.openxmlformats.org/markup-compatibility/2006" xmlns:p14="http://schemas.microsoft.com/office/powerpoint/2010/main">
    <mc:Choice Requires="p14">
      <p:transition spd="slow" p14:dur="2000" advTm="37771"/>
    </mc:Choice>
    <mc:Fallback xmlns="">
      <p:transition spd="slow" advTm="37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Formation</a:t>
            </a:r>
            <a:endParaRPr lang="en-US" dirty="0"/>
          </a:p>
        </p:txBody>
      </p:sp>
      <p:sp>
        <p:nvSpPr>
          <p:cNvPr id="3" name="Content Placeholder 2"/>
          <p:cNvSpPr>
            <a:spLocks noGrp="1"/>
          </p:cNvSpPr>
          <p:nvPr>
            <p:ph idx="1"/>
          </p:nvPr>
        </p:nvSpPr>
        <p:spPr>
          <a:xfrm>
            <a:off x="666974" y="1387737"/>
            <a:ext cx="10285506" cy="4653480"/>
          </a:xfrm>
        </p:spPr>
        <p:txBody>
          <a:bodyPr/>
          <a:lstStyle/>
          <a:p>
            <a:r>
              <a:rPr lang="en-US" dirty="0" smtClean="0"/>
              <a:t>Secondary formation from gases is a major contributor to PM</a:t>
            </a:r>
            <a:r>
              <a:rPr lang="en-US" baseline="-25000" dirty="0" smtClean="0"/>
              <a:t>2.5</a:t>
            </a:r>
          </a:p>
          <a:p>
            <a:r>
              <a:rPr lang="en-US" dirty="0" smtClean="0"/>
              <a:t>Depends on atmospheric conditions</a:t>
            </a:r>
          </a:p>
          <a:p>
            <a:r>
              <a:rPr lang="en-US" dirty="0" smtClean="0"/>
              <a:t>Seasonal variation in ability to form secondary PM through various pathways</a:t>
            </a:r>
          </a:p>
          <a:p>
            <a:pPr lvl="1"/>
            <a:r>
              <a:rPr lang="en-US" b="1" dirty="0" smtClean="0"/>
              <a:t>NO</a:t>
            </a:r>
            <a:r>
              <a:rPr lang="en-US" b="1" baseline="-25000" dirty="0" smtClean="0"/>
              <a:t>x</a:t>
            </a:r>
            <a:r>
              <a:rPr lang="en-US" b="1" dirty="0" smtClean="0"/>
              <a:t> and SO</a:t>
            </a:r>
            <a:r>
              <a:rPr lang="en-US" b="1" baseline="-25000" dirty="0" smtClean="0"/>
              <a:t>x</a:t>
            </a:r>
            <a:r>
              <a:rPr lang="en-US" b="1" dirty="0" smtClean="0"/>
              <a:t> </a:t>
            </a:r>
            <a:r>
              <a:rPr lang="en-US" dirty="0" smtClean="0"/>
              <a:t>require oxidants and water vapor, so more active in the </a:t>
            </a:r>
            <a:r>
              <a:rPr lang="en-US" b="1" dirty="0" smtClean="0"/>
              <a:t>summer</a:t>
            </a:r>
          </a:p>
          <a:p>
            <a:pPr lvl="1"/>
            <a:r>
              <a:rPr lang="en-US" b="1" dirty="0" smtClean="0"/>
              <a:t>NH</a:t>
            </a:r>
            <a:r>
              <a:rPr lang="en-US" b="1" baseline="-25000" dirty="0" smtClean="0"/>
              <a:t>3</a:t>
            </a:r>
            <a:r>
              <a:rPr lang="en-US" dirty="0" smtClean="0"/>
              <a:t> can form ammonium nitrate and ammonium sulfate mostly in the </a:t>
            </a:r>
            <a:r>
              <a:rPr lang="en-US" b="1" dirty="0" smtClean="0"/>
              <a:t>winter</a:t>
            </a:r>
          </a:p>
          <a:p>
            <a:r>
              <a:rPr lang="en-US" dirty="0" smtClean="0"/>
              <a:t>Therefore, emission source profiles and climate/temperature influence secondary PM formation</a:t>
            </a:r>
          </a:p>
          <a:p>
            <a:r>
              <a:rPr lang="en-US" dirty="0" smtClean="0"/>
              <a:t>Sample pathway for NO</a:t>
            </a:r>
            <a:r>
              <a:rPr lang="en-US" baseline="-25000" dirty="0" smtClean="0"/>
              <a:t>x</a:t>
            </a:r>
            <a:r>
              <a:rPr lang="en-US" dirty="0" smtClean="0"/>
              <a:t>:</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8</a:t>
            </a:fld>
            <a:endParaRPr lang="en-US" dirty="0"/>
          </a:p>
        </p:txBody>
      </p:sp>
      <p:sp>
        <p:nvSpPr>
          <p:cNvPr id="8" name="Rounded Rectangle 7"/>
          <p:cNvSpPr/>
          <p:nvPr/>
        </p:nvSpPr>
        <p:spPr>
          <a:xfrm>
            <a:off x="688489" y="4756981"/>
            <a:ext cx="1178560" cy="995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NO</a:t>
            </a:r>
            <a:r>
              <a:rPr lang="en-US" sz="2200" baseline="-25000" dirty="0" smtClean="0"/>
              <a:t>x</a:t>
            </a:r>
            <a:endParaRPr lang="en-US" sz="2200" dirty="0"/>
          </a:p>
        </p:txBody>
      </p:sp>
      <p:sp>
        <p:nvSpPr>
          <p:cNvPr id="9" name="Rounded Rectangle 8"/>
          <p:cNvSpPr/>
          <p:nvPr/>
        </p:nvSpPr>
        <p:spPr>
          <a:xfrm>
            <a:off x="2337995" y="4756981"/>
            <a:ext cx="1178560" cy="995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Nitric Acid</a:t>
            </a:r>
            <a:endParaRPr lang="en-US" sz="2200" dirty="0"/>
          </a:p>
        </p:txBody>
      </p:sp>
      <p:sp>
        <p:nvSpPr>
          <p:cNvPr id="10" name="Rounded Rectangle 9"/>
          <p:cNvSpPr/>
          <p:nvPr/>
        </p:nvSpPr>
        <p:spPr>
          <a:xfrm>
            <a:off x="3987501" y="4756981"/>
            <a:ext cx="1476188" cy="995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Reactions with other chemicals</a:t>
            </a:r>
            <a:endParaRPr lang="en-US" sz="2200" dirty="0"/>
          </a:p>
        </p:txBody>
      </p:sp>
      <p:cxnSp>
        <p:nvCxnSpPr>
          <p:cNvPr id="12" name="Straight Arrow Connector 11"/>
          <p:cNvCxnSpPr>
            <a:stCxn id="8" idx="3"/>
            <a:endCxn id="9" idx="1"/>
          </p:cNvCxnSpPr>
          <p:nvPr/>
        </p:nvCxnSpPr>
        <p:spPr>
          <a:xfrm>
            <a:off x="1867049" y="5254821"/>
            <a:ext cx="470946" cy="0"/>
          </a:xfrm>
          <a:prstGeom prst="straightConnector1">
            <a:avLst/>
          </a:prstGeom>
          <a:ln>
            <a:tailEnd type="triangle"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9" idx="3"/>
            <a:endCxn id="10" idx="1"/>
          </p:cNvCxnSpPr>
          <p:nvPr/>
        </p:nvCxnSpPr>
        <p:spPr>
          <a:xfrm>
            <a:off x="3516555" y="5254821"/>
            <a:ext cx="470946" cy="0"/>
          </a:xfrm>
          <a:prstGeom prst="straightConnector1">
            <a:avLst/>
          </a:prstGeom>
          <a:ln>
            <a:tailEnd type="triangle" w="lg" len="med"/>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5934635" y="4756981"/>
            <a:ext cx="1476188" cy="995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Secondary PM</a:t>
            </a:r>
            <a:endParaRPr lang="en-US" sz="2200" dirty="0"/>
          </a:p>
        </p:txBody>
      </p:sp>
      <p:cxnSp>
        <p:nvCxnSpPr>
          <p:cNvPr id="16" name="Straight Arrow Connector 15"/>
          <p:cNvCxnSpPr/>
          <p:nvPr/>
        </p:nvCxnSpPr>
        <p:spPr>
          <a:xfrm>
            <a:off x="5453323" y="5254821"/>
            <a:ext cx="470946" cy="0"/>
          </a:xfrm>
          <a:prstGeom prst="straightConnector1">
            <a:avLst/>
          </a:prstGeom>
          <a:ln>
            <a:tailEnd type="triangle" w="lg"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8290560" y="2804160"/>
            <a:ext cx="9753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8290560" y="3098800"/>
            <a:ext cx="9753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265920" y="2627475"/>
            <a:ext cx="2058064" cy="338554"/>
          </a:xfrm>
          <a:prstGeom prst="rect">
            <a:avLst/>
          </a:prstGeom>
          <a:noFill/>
        </p:spPr>
        <p:txBody>
          <a:bodyPr wrap="none" rtlCol="0">
            <a:spAutoFit/>
          </a:bodyPr>
          <a:lstStyle/>
          <a:p>
            <a:r>
              <a:rPr lang="en-US" sz="1600" dirty="0" smtClean="0"/>
              <a:t>Mostly mobile sources</a:t>
            </a:r>
            <a:endParaRPr lang="en-US" sz="1600" dirty="0"/>
          </a:p>
        </p:txBody>
      </p:sp>
      <p:sp>
        <p:nvSpPr>
          <p:cNvPr id="28" name="TextBox 27"/>
          <p:cNvSpPr txBox="1"/>
          <p:nvPr/>
        </p:nvSpPr>
        <p:spPr>
          <a:xfrm>
            <a:off x="9265920" y="2914134"/>
            <a:ext cx="2424125" cy="338554"/>
          </a:xfrm>
          <a:prstGeom prst="rect">
            <a:avLst/>
          </a:prstGeom>
          <a:noFill/>
        </p:spPr>
        <p:txBody>
          <a:bodyPr wrap="none" rtlCol="0">
            <a:spAutoFit/>
          </a:bodyPr>
          <a:lstStyle/>
          <a:p>
            <a:r>
              <a:rPr lang="en-US" sz="1600" dirty="0" smtClean="0"/>
              <a:t>Mostly agricultural sources</a:t>
            </a:r>
            <a:endParaRPr lang="en-US" sz="1600" dirty="0"/>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19" name="Date Placeholder 5"/>
          <p:cNvSpPr>
            <a:spLocks noGrp="1"/>
          </p:cNvSpPr>
          <p:nvPr>
            <p:ph type="dt" sz="half" idx="10"/>
          </p:nvPr>
        </p:nvSpPr>
        <p:spPr>
          <a:xfrm>
            <a:off x="1097280" y="6459785"/>
            <a:ext cx="2472271" cy="365125"/>
          </a:xfrm>
        </p:spPr>
        <p:txBody>
          <a:bodyPr/>
          <a:lstStyle/>
          <a:p>
            <a:r>
              <a:rPr lang="en-US" dirty="0" smtClean="0"/>
              <a:t>09/2015</a:t>
            </a:r>
            <a:endParaRPr lang="en-US" dirty="0"/>
          </a:p>
        </p:txBody>
      </p:sp>
      <p:sp>
        <p:nvSpPr>
          <p:cNvPr id="20"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β7</a:t>
            </a:r>
            <a:endParaRPr lang="en-US" dirty="0"/>
          </a:p>
        </p:txBody>
      </p:sp>
    </p:spTree>
    <p:extLst>
      <p:ext uri="{BB962C8B-B14F-4D97-AF65-F5344CB8AC3E}">
        <p14:creationId xmlns:p14="http://schemas.microsoft.com/office/powerpoint/2010/main" val="471560596"/>
      </p:ext>
    </p:extLst>
  </p:cSld>
  <p:clrMapOvr>
    <a:masterClrMapping/>
  </p:clrMapOvr>
  <mc:AlternateContent xmlns:mc="http://schemas.openxmlformats.org/markup-compatibility/2006" xmlns:p14="http://schemas.microsoft.com/office/powerpoint/2010/main">
    <mc:Choice Requires="p14">
      <p:transition spd="slow" p14:dur="2000" advTm="69289"/>
    </mc:Choice>
    <mc:Fallback xmlns="">
      <p:transition spd="slow" advTm="69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9</a:t>
            </a:fld>
            <a:endParaRPr lang="en-US" dirty="0"/>
          </a:p>
        </p:txBody>
      </p:sp>
      <p:pic>
        <p:nvPicPr>
          <p:cNvPr id="8" name="Picture 7"/>
          <p:cNvPicPr>
            <a:picLocks noChangeAspect="1"/>
          </p:cNvPicPr>
          <p:nvPr/>
        </p:nvPicPr>
        <p:blipFill rotWithShape="1">
          <a:blip r:embed="rId4"/>
          <a:srcRect r="2978"/>
          <a:stretch/>
        </p:blipFill>
        <p:spPr>
          <a:xfrm>
            <a:off x="688489" y="1529531"/>
            <a:ext cx="6998003" cy="3956869"/>
          </a:xfrm>
          <a:prstGeom prst="rect">
            <a:avLst/>
          </a:prstGeom>
        </p:spPr>
      </p:pic>
      <p:sp>
        <p:nvSpPr>
          <p:cNvPr id="11" name="Rectangle 10"/>
          <p:cNvSpPr/>
          <p:nvPr/>
        </p:nvSpPr>
        <p:spPr>
          <a:xfrm>
            <a:off x="4426313" y="6113076"/>
            <a:ext cx="7460888" cy="261610"/>
          </a:xfrm>
          <a:prstGeom prst="rect">
            <a:avLst/>
          </a:prstGeom>
        </p:spPr>
        <p:txBody>
          <a:bodyPr wrap="square">
            <a:spAutoFit/>
          </a:bodyPr>
          <a:lstStyle/>
          <a:p>
            <a:r>
              <a:rPr lang="en-US" sz="1100" dirty="0" smtClean="0"/>
              <a:t>Figure source: EPA. “Understanding Particle Pollution.” </a:t>
            </a:r>
            <a:r>
              <a:rPr lang="en-US" sz="1100" dirty="0" smtClean="0">
                <a:hlinkClick r:id="rId5"/>
              </a:rPr>
              <a:t>www.epa.gov/airtrends/aqtrnd04/pmreport03/pmunderstand_2405.pdf</a:t>
            </a:r>
            <a:r>
              <a:rPr lang="en-US" sz="1100" dirty="0" smtClean="0"/>
              <a:t> </a:t>
            </a:r>
            <a:endParaRPr lang="en-US" sz="1100" dirty="0"/>
          </a:p>
        </p:txBody>
      </p:sp>
      <p:sp>
        <p:nvSpPr>
          <p:cNvPr id="13" name="TextBox 12"/>
          <p:cNvSpPr txBox="1"/>
          <p:nvPr/>
        </p:nvSpPr>
        <p:spPr>
          <a:xfrm>
            <a:off x="8905694" y="1161827"/>
            <a:ext cx="2199651" cy="2431435"/>
          </a:xfrm>
          <a:prstGeom prst="rect">
            <a:avLst/>
          </a:prstGeom>
          <a:noFill/>
        </p:spPr>
        <p:txBody>
          <a:bodyPr wrap="square" rtlCol="0">
            <a:spAutoFit/>
          </a:bodyPr>
          <a:lstStyle/>
          <a:p>
            <a:r>
              <a:rPr lang="en-US" sz="2400" u="sng" dirty="0" smtClean="0"/>
              <a:t>Natural Sources</a:t>
            </a:r>
          </a:p>
          <a:p>
            <a:r>
              <a:rPr lang="en-US" dirty="0" smtClean="0"/>
              <a:t>(not counted in LCA)</a:t>
            </a:r>
          </a:p>
          <a:p>
            <a:r>
              <a:rPr lang="en-US" sz="2200" dirty="0" smtClean="0"/>
              <a:t>Volcanoes</a:t>
            </a:r>
          </a:p>
          <a:p>
            <a:r>
              <a:rPr lang="en-US" sz="2200" dirty="0" smtClean="0"/>
              <a:t>Forest fires</a:t>
            </a:r>
          </a:p>
          <a:p>
            <a:r>
              <a:rPr lang="en-US" sz="2200" dirty="0" smtClean="0"/>
              <a:t>Windstorms</a:t>
            </a:r>
          </a:p>
          <a:p>
            <a:r>
              <a:rPr lang="en-US" sz="2200" dirty="0" smtClean="0"/>
              <a:t>Pollen</a:t>
            </a:r>
          </a:p>
          <a:p>
            <a:r>
              <a:rPr lang="en-US" sz="2200" dirty="0" smtClean="0"/>
              <a:t>Ocean spray</a:t>
            </a:r>
            <a:endParaRPr lang="en-US" sz="2200" dirty="0"/>
          </a:p>
        </p:txBody>
      </p:sp>
      <p:pic>
        <p:nvPicPr>
          <p:cNvPr id="14" name="Picture 13"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2080" y="4066063"/>
            <a:ext cx="1966883" cy="1235671"/>
          </a:xfrm>
          <a:prstGeom prst="rect">
            <a:avLst/>
          </a:prstGeom>
        </p:spPr>
      </p:pic>
      <p:sp>
        <p:nvSpPr>
          <p:cNvPr id="16" name="TextBox 15"/>
          <p:cNvSpPr txBox="1"/>
          <p:nvPr/>
        </p:nvSpPr>
        <p:spPr>
          <a:xfrm>
            <a:off x="9592587" y="5301734"/>
            <a:ext cx="825867" cy="369332"/>
          </a:xfrm>
          <a:prstGeom prst="rect">
            <a:avLst/>
          </a:prstGeom>
          <a:noFill/>
        </p:spPr>
        <p:txBody>
          <a:bodyPr wrap="none" rtlCol="0">
            <a:spAutoFit/>
          </a:bodyPr>
          <a:lstStyle/>
          <a:p>
            <a:r>
              <a:rPr lang="en-US" dirty="0" smtClean="0"/>
              <a:t>egu.eu</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12" name="Date Placeholder 5"/>
          <p:cNvSpPr>
            <a:spLocks noGrp="1"/>
          </p:cNvSpPr>
          <p:nvPr>
            <p:ph type="dt" sz="half" idx="10"/>
          </p:nvPr>
        </p:nvSpPr>
        <p:spPr>
          <a:xfrm>
            <a:off x="1097280" y="6459785"/>
            <a:ext cx="2472271" cy="365125"/>
          </a:xfrm>
        </p:spPr>
        <p:txBody>
          <a:bodyPr/>
          <a:lstStyle/>
          <a:p>
            <a:r>
              <a:rPr lang="en-US" dirty="0" smtClean="0"/>
              <a:t>09/2015</a:t>
            </a:r>
            <a:endParaRPr lang="en-US" dirty="0"/>
          </a:p>
        </p:txBody>
      </p:sp>
      <p:sp>
        <p:nvSpPr>
          <p:cNvPr id="15" name="Footer Placeholder 4"/>
          <p:cNvSpPr>
            <a:spLocks noGrp="1"/>
          </p:cNvSpPr>
          <p:nvPr>
            <p:ph type="ftr" sz="quarter" idx="11"/>
          </p:nvPr>
        </p:nvSpPr>
        <p:spPr>
          <a:xfrm>
            <a:off x="3686185" y="6459785"/>
            <a:ext cx="4822804" cy="365125"/>
          </a:xfrm>
        </p:spPr>
        <p:txBody>
          <a:bodyPr/>
          <a:lstStyle/>
          <a:p>
            <a:r>
              <a:rPr lang="en-US" dirty="0" smtClean="0"/>
              <a:t>LCA Module </a:t>
            </a:r>
            <a:r>
              <a:rPr lang="en-US" cap="none" dirty="0">
                <a:latin typeface="Calibri" panose="020F0502020204030204" pitchFamily="34" charset="0"/>
              </a:rPr>
              <a:t>β7</a:t>
            </a:r>
            <a:endParaRPr lang="en-US" dirty="0"/>
          </a:p>
        </p:txBody>
      </p:sp>
    </p:spTree>
    <p:extLst>
      <p:ext uri="{BB962C8B-B14F-4D97-AF65-F5344CB8AC3E}">
        <p14:creationId xmlns:p14="http://schemas.microsoft.com/office/powerpoint/2010/main" val="1758940074"/>
      </p:ext>
    </p:extLst>
  </p:cSld>
  <p:clrMapOvr>
    <a:masterClrMapping/>
  </p:clrMapOvr>
  <mc:AlternateContent xmlns:mc="http://schemas.openxmlformats.org/markup-compatibility/2006" xmlns:p14="http://schemas.microsoft.com/office/powerpoint/2010/main">
    <mc:Choice Requires="p14">
      <p:transition spd="slow" p14:dur="2000" advTm="54396"/>
    </mc:Choice>
    <mc:Fallback xmlns="">
      <p:transition spd="slow" advTm="54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Retrospect">
  <a:themeElements>
    <a:clrScheme name="Custom 1">
      <a:dk1>
        <a:sysClr val="windowText" lastClr="000000"/>
      </a:dk1>
      <a:lt1>
        <a:sysClr val="window" lastClr="FFFFFF"/>
      </a:lt1>
      <a:dk2>
        <a:srgbClr val="455F51"/>
      </a:dk2>
      <a:lt2>
        <a:srgbClr val="E2DFCC"/>
      </a:lt2>
      <a:accent1>
        <a:srgbClr val="739A28"/>
      </a:accent1>
      <a:accent2>
        <a:srgbClr val="C1DF8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9766</TotalTime>
  <Words>1422</Words>
  <Application>Microsoft Office PowerPoint</Application>
  <PresentationFormat>Widescreen</PresentationFormat>
  <Paragraphs>293</Paragraphs>
  <Slides>21</Slides>
  <Notes>9</Notes>
  <HiddenSlides>0</HiddenSlides>
  <MMClips>20</MMClips>
  <ScaleCrop>false</ScaleCrop>
  <HeadingPairs>
    <vt:vector size="8" baseType="variant">
      <vt:variant>
        <vt:lpstr>Fonts Used</vt:lpstr>
      </vt:variant>
      <vt:variant>
        <vt:i4>3</vt:i4>
      </vt:variant>
      <vt:variant>
        <vt:lpstr>Theme</vt:lpstr>
      </vt:variant>
      <vt:variant>
        <vt:i4>1</vt:i4>
      </vt:variant>
      <vt:variant>
        <vt:lpstr>Slide Titles</vt:lpstr>
      </vt:variant>
      <vt:variant>
        <vt:i4>21</vt:i4>
      </vt:variant>
      <vt:variant>
        <vt:lpstr>Custom Shows</vt:lpstr>
      </vt:variant>
      <vt:variant>
        <vt:i4>1</vt:i4>
      </vt:variant>
    </vt:vector>
  </HeadingPairs>
  <TitlesOfParts>
    <vt:vector size="26" baseType="lpstr">
      <vt:lpstr>Arial</vt:lpstr>
      <vt:lpstr>Calibri</vt:lpstr>
      <vt:lpstr>Calibri Light</vt:lpstr>
      <vt:lpstr>Retrospect</vt:lpstr>
      <vt:lpstr>Welcome to the Life Cycle Assessment (LCA) Learning Module Series</vt:lpstr>
      <vt:lpstr>LCA Module Series Groups</vt:lpstr>
      <vt:lpstr>Human Health Particulate Matter</vt:lpstr>
      <vt:lpstr>Summary of Module B1 and Other Points</vt:lpstr>
      <vt:lpstr>Human Health – Particulates </vt:lpstr>
      <vt:lpstr>Size classifications</vt:lpstr>
      <vt:lpstr>Formation of Particulate Matter (PM)</vt:lpstr>
      <vt:lpstr>Secondary Formation</vt:lpstr>
      <vt:lpstr>Sources</vt:lpstr>
      <vt:lpstr>Composition of Particulate Matter By US Region</vt:lpstr>
      <vt:lpstr>Transport</vt:lpstr>
      <vt:lpstr>Local and Regional Source Contributions</vt:lpstr>
      <vt:lpstr>Human Health Effects</vt:lpstr>
      <vt:lpstr>Quantified Mortality Risk from Particulate Matter Exposure (Pope III et al. 2002)</vt:lpstr>
      <vt:lpstr>Other Effects of Particulates</vt:lpstr>
      <vt:lpstr>Where are there issues with PM in the world?</vt:lpstr>
      <vt:lpstr>Where are there issues with PM in the US?</vt:lpstr>
      <vt:lpstr>Characterization of Particulates Potential</vt:lpstr>
      <vt:lpstr>Human Health – Particulates </vt:lpstr>
      <vt:lpstr>Thank you for completing Module β7!</vt:lpstr>
      <vt:lpstr>Homework</vt:lpstr>
      <vt:lpstr>Wrong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Quinn Langfitt</dc:creator>
  <cp:lastModifiedBy>Quinn Langfitt</cp:lastModifiedBy>
  <cp:revision>711</cp:revision>
  <dcterms:created xsi:type="dcterms:W3CDTF">2014-11-14T22:25:32Z</dcterms:created>
  <dcterms:modified xsi:type="dcterms:W3CDTF">2015-10-24T15:29:16Z</dcterms:modified>
</cp:coreProperties>
</file>