
<file path=[Content_Types].xml><?xml version="1.0" encoding="utf-8"?>
<Types xmlns="http://schemas.openxmlformats.org/package/2006/content-types">
  <Default Extension="png" ContentType="image/png"/>
  <Default Extension="tmp" ContentType="image/png"/>
  <Default Extension="wma" ContentType="audio/x-ms-wma"/>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360" r:id="rId2"/>
    <p:sldId id="361" r:id="rId3"/>
    <p:sldId id="276" r:id="rId4"/>
    <p:sldId id="358" r:id="rId5"/>
    <p:sldId id="343" r:id="rId6"/>
    <p:sldId id="345" r:id="rId7"/>
    <p:sldId id="347" r:id="rId8"/>
    <p:sldId id="348" r:id="rId9"/>
    <p:sldId id="352" r:id="rId10"/>
    <p:sldId id="349" r:id="rId11"/>
    <p:sldId id="351" r:id="rId12"/>
    <p:sldId id="342" r:id="rId13"/>
    <p:sldId id="341" r:id="rId14"/>
    <p:sldId id="350" r:id="rId15"/>
    <p:sldId id="354" r:id="rId16"/>
    <p:sldId id="355" r:id="rId17"/>
    <p:sldId id="356" r:id="rId18"/>
    <p:sldId id="357" r:id="rId19"/>
    <p:sldId id="346" r:id="rId20"/>
    <p:sldId id="344" r:id="rId21"/>
    <p:sldId id="340" r:id="rId22"/>
    <p:sldId id="359" r:id="rId23"/>
  </p:sldIdLst>
  <p:sldSz cx="12192000" cy="6858000"/>
  <p:notesSz cx="6858000" cy="9144000"/>
  <p:custShowLst>
    <p:custShow name="Wrong"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nn Langfitt" initials="QL" lastIdx="23" clrIdx="0">
    <p:extLst>
      <p:ext uri="{19B8F6BF-5375-455C-9EA6-DF929625EA0E}">
        <p15:presenceInfo xmlns:p15="http://schemas.microsoft.com/office/powerpoint/2012/main" userId="fd30b36df98d15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DF87"/>
    <a:srgbClr val="739A28"/>
    <a:srgbClr val="DAC0A6"/>
    <a:srgbClr val="8D5E30"/>
    <a:srgbClr val="996633"/>
    <a:srgbClr val="A9B1BC"/>
    <a:srgbClr val="D2D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79826" autoAdjust="0"/>
  </p:normalViewPr>
  <p:slideViewPr>
    <p:cSldViewPr snapToGrid="0">
      <p:cViewPr varScale="1">
        <p:scale>
          <a:sx n="47" d="100"/>
          <a:sy n="47" d="100"/>
        </p:scale>
        <p:origin x="66" y="546"/>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D3CC3-C252-4625-A567-A2AA8F16B4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55B60873-160E-421F-972F-DE87D7611E60}">
      <dgm:prSet phldrT="[Text]"/>
      <dgm:spPr/>
      <dgm:t>
        <a:bodyPr/>
        <a:lstStyle/>
        <a:p>
          <a:r>
            <a:rPr lang="en-US" dirty="0" smtClean="0"/>
            <a:t>Exposure</a:t>
          </a:r>
          <a:endParaRPr lang="en-US" dirty="0"/>
        </a:p>
      </dgm:t>
    </dgm:pt>
    <dgm:pt modelId="{A8B05715-31E4-47FC-A012-EEF198C089AD}" type="parTrans" cxnId="{0DCDE2E4-9148-4C71-B7AB-4C49FD7363B8}">
      <dgm:prSet/>
      <dgm:spPr/>
      <dgm:t>
        <a:bodyPr/>
        <a:lstStyle/>
        <a:p>
          <a:endParaRPr lang="en-US"/>
        </a:p>
      </dgm:t>
    </dgm:pt>
    <dgm:pt modelId="{444D5DB4-62F7-4A9A-BADE-DC16D9F312CA}" type="sibTrans" cxnId="{0DCDE2E4-9148-4C71-B7AB-4C49FD7363B8}">
      <dgm:prSet/>
      <dgm:spPr/>
      <dgm:t>
        <a:bodyPr/>
        <a:lstStyle/>
        <a:p>
          <a:endParaRPr lang="en-US"/>
        </a:p>
      </dgm:t>
    </dgm:pt>
    <dgm:pt modelId="{A4620794-01D9-41B6-A56B-BBE1B9B57432}">
      <dgm:prSet phldrT="[Text]"/>
      <dgm:spPr/>
      <dgm:t>
        <a:bodyPr/>
        <a:lstStyle/>
        <a:p>
          <a:r>
            <a:rPr lang="en-US" dirty="0" smtClean="0"/>
            <a:t>Fate</a:t>
          </a:r>
          <a:endParaRPr lang="en-US" dirty="0"/>
        </a:p>
      </dgm:t>
    </dgm:pt>
    <dgm:pt modelId="{57C48DF1-3979-48A7-A50A-29AB2F069EDD}" type="parTrans" cxnId="{E025AF63-6A34-4CAA-9A72-1FDBF826765C}">
      <dgm:prSet/>
      <dgm:spPr/>
      <dgm:t>
        <a:bodyPr/>
        <a:lstStyle/>
        <a:p>
          <a:endParaRPr lang="en-US"/>
        </a:p>
      </dgm:t>
    </dgm:pt>
    <dgm:pt modelId="{B8A2CA62-4EE8-4971-9316-19FB7C36B9C9}" type="sibTrans" cxnId="{E025AF63-6A34-4CAA-9A72-1FDBF826765C}">
      <dgm:prSet/>
      <dgm:spPr/>
      <dgm:t>
        <a:bodyPr/>
        <a:lstStyle/>
        <a:p>
          <a:endParaRPr lang="en-US"/>
        </a:p>
      </dgm:t>
    </dgm:pt>
    <dgm:pt modelId="{7C8C2084-5EBB-4270-B466-0591F0A9303F}">
      <dgm:prSet phldrT="[Text]"/>
      <dgm:spPr/>
      <dgm:t>
        <a:bodyPr/>
        <a:lstStyle/>
        <a:p>
          <a:r>
            <a:rPr lang="en-US" dirty="0" smtClean="0"/>
            <a:t>Effect</a:t>
          </a:r>
          <a:endParaRPr lang="en-US" dirty="0"/>
        </a:p>
      </dgm:t>
    </dgm:pt>
    <dgm:pt modelId="{437B0416-48B6-4F57-928D-3D354BCD2A86}" type="parTrans" cxnId="{817344E7-060D-4B7C-91F9-9BA51E1C13C1}">
      <dgm:prSet/>
      <dgm:spPr/>
      <dgm:t>
        <a:bodyPr/>
        <a:lstStyle/>
        <a:p>
          <a:endParaRPr lang="en-US"/>
        </a:p>
      </dgm:t>
    </dgm:pt>
    <dgm:pt modelId="{C04D9ECF-9BA0-44E7-9E74-433B3A0B2659}" type="sibTrans" cxnId="{817344E7-060D-4B7C-91F9-9BA51E1C13C1}">
      <dgm:prSet/>
      <dgm:spPr/>
      <dgm:t>
        <a:bodyPr/>
        <a:lstStyle/>
        <a:p>
          <a:endParaRPr lang="en-US"/>
        </a:p>
      </dgm:t>
    </dgm:pt>
    <dgm:pt modelId="{2A5EC654-A5C8-49FF-968E-DEE69B98D1C6}">
      <dgm:prSet phldrT="[Text]"/>
      <dgm:spPr/>
      <dgm:t>
        <a:bodyPr/>
        <a:lstStyle/>
        <a:p>
          <a:r>
            <a:rPr lang="en-US" dirty="0" smtClean="0"/>
            <a:t>Characterization factor</a:t>
          </a:r>
        </a:p>
        <a:p>
          <a:r>
            <a:rPr lang="en-US" dirty="0" smtClean="0"/>
            <a:t>CF=FF*XF*EF</a:t>
          </a:r>
          <a:endParaRPr lang="en-US" dirty="0"/>
        </a:p>
      </dgm:t>
    </dgm:pt>
    <dgm:pt modelId="{D4CF370E-44AB-476E-9FB6-F331E31AB7EC}" type="parTrans" cxnId="{B6CF1768-F56B-4028-B1A6-3389868F22D6}">
      <dgm:prSet/>
      <dgm:spPr/>
      <dgm:t>
        <a:bodyPr/>
        <a:lstStyle/>
        <a:p>
          <a:endParaRPr lang="en-US"/>
        </a:p>
      </dgm:t>
    </dgm:pt>
    <dgm:pt modelId="{BC2D1227-7B99-4D80-B03F-87B603A17D31}" type="sibTrans" cxnId="{B6CF1768-F56B-4028-B1A6-3389868F22D6}">
      <dgm:prSet/>
      <dgm:spPr/>
      <dgm:t>
        <a:bodyPr/>
        <a:lstStyle/>
        <a:p>
          <a:endParaRPr lang="en-US"/>
        </a:p>
      </dgm:t>
    </dgm:pt>
    <dgm:pt modelId="{B583C66B-EEC9-4309-AE74-557F94DFB69C}" type="pres">
      <dgm:prSet presAssocID="{A0ED3CC3-C252-4625-A567-A2AA8F16B4D2}" presName="Name0" presStyleCnt="0">
        <dgm:presLayoutVars>
          <dgm:chMax val="4"/>
          <dgm:resizeHandles val="exact"/>
        </dgm:presLayoutVars>
      </dgm:prSet>
      <dgm:spPr/>
      <dgm:t>
        <a:bodyPr/>
        <a:lstStyle/>
        <a:p>
          <a:endParaRPr lang="en-US"/>
        </a:p>
      </dgm:t>
    </dgm:pt>
    <dgm:pt modelId="{8972563F-62B3-4A0F-87E5-CB68800A2878}" type="pres">
      <dgm:prSet presAssocID="{A0ED3CC3-C252-4625-A567-A2AA8F16B4D2}" presName="ellipse" presStyleLbl="trBgShp" presStyleIdx="0" presStyleCnt="1"/>
      <dgm:spPr/>
    </dgm:pt>
    <dgm:pt modelId="{350B94D7-E88B-48B1-AE07-6E31A4619405}" type="pres">
      <dgm:prSet presAssocID="{A0ED3CC3-C252-4625-A567-A2AA8F16B4D2}" presName="arrow1" presStyleLbl="fgShp" presStyleIdx="0" presStyleCnt="1"/>
      <dgm:spPr/>
    </dgm:pt>
    <dgm:pt modelId="{31E48A1E-1B17-474E-A94C-CB4497C5F8CA}" type="pres">
      <dgm:prSet presAssocID="{A0ED3CC3-C252-4625-A567-A2AA8F16B4D2}" presName="rectangle" presStyleLbl="revTx" presStyleIdx="0" presStyleCnt="1" custLinFactNeighborX="-40" custLinFactNeighborY="-4294">
        <dgm:presLayoutVars>
          <dgm:bulletEnabled val="1"/>
        </dgm:presLayoutVars>
      </dgm:prSet>
      <dgm:spPr/>
      <dgm:t>
        <a:bodyPr/>
        <a:lstStyle/>
        <a:p>
          <a:endParaRPr lang="en-US"/>
        </a:p>
      </dgm:t>
    </dgm:pt>
    <dgm:pt modelId="{E723A074-5DA4-4A0A-A6D1-47C617FD0E56}" type="pres">
      <dgm:prSet presAssocID="{A4620794-01D9-41B6-A56B-BBE1B9B57432}" presName="item1" presStyleLbl="node1" presStyleIdx="0" presStyleCnt="3">
        <dgm:presLayoutVars>
          <dgm:bulletEnabled val="1"/>
        </dgm:presLayoutVars>
      </dgm:prSet>
      <dgm:spPr/>
      <dgm:t>
        <a:bodyPr/>
        <a:lstStyle/>
        <a:p>
          <a:endParaRPr lang="en-US"/>
        </a:p>
      </dgm:t>
    </dgm:pt>
    <dgm:pt modelId="{4554D432-DEE3-491F-8ECA-4EC817255A4F}" type="pres">
      <dgm:prSet presAssocID="{7C8C2084-5EBB-4270-B466-0591F0A9303F}" presName="item2" presStyleLbl="node1" presStyleIdx="1" presStyleCnt="3">
        <dgm:presLayoutVars>
          <dgm:bulletEnabled val="1"/>
        </dgm:presLayoutVars>
      </dgm:prSet>
      <dgm:spPr/>
      <dgm:t>
        <a:bodyPr/>
        <a:lstStyle/>
        <a:p>
          <a:endParaRPr lang="en-US"/>
        </a:p>
      </dgm:t>
    </dgm:pt>
    <dgm:pt modelId="{B50352FB-8DE4-4434-BE6D-5B9CF236DD3B}" type="pres">
      <dgm:prSet presAssocID="{2A5EC654-A5C8-49FF-968E-DEE69B98D1C6}" presName="item3" presStyleLbl="node1" presStyleIdx="2" presStyleCnt="3">
        <dgm:presLayoutVars>
          <dgm:bulletEnabled val="1"/>
        </dgm:presLayoutVars>
      </dgm:prSet>
      <dgm:spPr/>
      <dgm:t>
        <a:bodyPr/>
        <a:lstStyle/>
        <a:p>
          <a:endParaRPr lang="en-US"/>
        </a:p>
      </dgm:t>
    </dgm:pt>
    <dgm:pt modelId="{E020C063-3BA0-424D-8EA2-3F849EBB1818}" type="pres">
      <dgm:prSet presAssocID="{A0ED3CC3-C252-4625-A567-A2AA8F16B4D2}" presName="funnel" presStyleLbl="trAlignAcc1" presStyleIdx="0" presStyleCnt="1"/>
      <dgm:spPr/>
    </dgm:pt>
  </dgm:ptLst>
  <dgm:cxnLst>
    <dgm:cxn modelId="{6587ED1E-40D7-4FD3-890F-18B36156EDE0}" type="presOf" srcId="{A4620794-01D9-41B6-A56B-BBE1B9B57432}" destId="{4554D432-DEE3-491F-8ECA-4EC817255A4F}" srcOrd="0" destOrd="0" presId="urn:microsoft.com/office/officeart/2005/8/layout/funnel1"/>
    <dgm:cxn modelId="{0DCDE2E4-9148-4C71-B7AB-4C49FD7363B8}" srcId="{A0ED3CC3-C252-4625-A567-A2AA8F16B4D2}" destId="{55B60873-160E-421F-972F-DE87D7611E60}" srcOrd="0" destOrd="0" parTransId="{A8B05715-31E4-47FC-A012-EEF198C089AD}" sibTransId="{444D5DB4-62F7-4A9A-BADE-DC16D9F312CA}"/>
    <dgm:cxn modelId="{4B44E4F7-3BCC-44E3-9485-386C738655DE}" type="presOf" srcId="{2A5EC654-A5C8-49FF-968E-DEE69B98D1C6}" destId="{31E48A1E-1B17-474E-A94C-CB4497C5F8CA}" srcOrd="0" destOrd="0" presId="urn:microsoft.com/office/officeart/2005/8/layout/funnel1"/>
    <dgm:cxn modelId="{236D2146-34EE-4BC4-BAD0-F2F548B7D138}" type="presOf" srcId="{55B60873-160E-421F-972F-DE87D7611E60}" destId="{B50352FB-8DE4-4434-BE6D-5B9CF236DD3B}" srcOrd="0" destOrd="0" presId="urn:microsoft.com/office/officeart/2005/8/layout/funnel1"/>
    <dgm:cxn modelId="{B6CF1768-F56B-4028-B1A6-3389868F22D6}" srcId="{A0ED3CC3-C252-4625-A567-A2AA8F16B4D2}" destId="{2A5EC654-A5C8-49FF-968E-DEE69B98D1C6}" srcOrd="3" destOrd="0" parTransId="{D4CF370E-44AB-476E-9FB6-F331E31AB7EC}" sibTransId="{BC2D1227-7B99-4D80-B03F-87B603A17D31}"/>
    <dgm:cxn modelId="{817344E7-060D-4B7C-91F9-9BA51E1C13C1}" srcId="{A0ED3CC3-C252-4625-A567-A2AA8F16B4D2}" destId="{7C8C2084-5EBB-4270-B466-0591F0A9303F}" srcOrd="2" destOrd="0" parTransId="{437B0416-48B6-4F57-928D-3D354BCD2A86}" sibTransId="{C04D9ECF-9BA0-44E7-9E74-433B3A0B2659}"/>
    <dgm:cxn modelId="{E025AF63-6A34-4CAA-9A72-1FDBF826765C}" srcId="{A0ED3CC3-C252-4625-A567-A2AA8F16B4D2}" destId="{A4620794-01D9-41B6-A56B-BBE1B9B57432}" srcOrd="1" destOrd="0" parTransId="{57C48DF1-3979-48A7-A50A-29AB2F069EDD}" sibTransId="{B8A2CA62-4EE8-4971-9316-19FB7C36B9C9}"/>
    <dgm:cxn modelId="{E9E10067-F491-40FB-9935-7D61A5CE8B0F}" type="presOf" srcId="{A0ED3CC3-C252-4625-A567-A2AA8F16B4D2}" destId="{B583C66B-EEC9-4309-AE74-557F94DFB69C}" srcOrd="0" destOrd="0" presId="urn:microsoft.com/office/officeart/2005/8/layout/funnel1"/>
    <dgm:cxn modelId="{C2DF764E-405E-41E5-9CB5-AB92E2E1F9F5}" type="presOf" srcId="{7C8C2084-5EBB-4270-B466-0591F0A9303F}" destId="{E723A074-5DA4-4A0A-A6D1-47C617FD0E56}" srcOrd="0" destOrd="0" presId="urn:microsoft.com/office/officeart/2005/8/layout/funnel1"/>
    <dgm:cxn modelId="{64D9805F-3CD1-4810-B8B8-E5798ABF06C3}" type="presParOf" srcId="{B583C66B-EEC9-4309-AE74-557F94DFB69C}" destId="{8972563F-62B3-4A0F-87E5-CB68800A2878}" srcOrd="0" destOrd="0" presId="urn:microsoft.com/office/officeart/2005/8/layout/funnel1"/>
    <dgm:cxn modelId="{CB7DE2B6-4EE3-4C45-8858-F17503516478}" type="presParOf" srcId="{B583C66B-EEC9-4309-AE74-557F94DFB69C}" destId="{350B94D7-E88B-48B1-AE07-6E31A4619405}" srcOrd="1" destOrd="0" presId="urn:microsoft.com/office/officeart/2005/8/layout/funnel1"/>
    <dgm:cxn modelId="{64B862B8-DED9-447E-AB06-9A7F7DD6775E}" type="presParOf" srcId="{B583C66B-EEC9-4309-AE74-557F94DFB69C}" destId="{31E48A1E-1B17-474E-A94C-CB4497C5F8CA}" srcOrd="2" destOrd="0" presId="urn:microsoft.com/office/officeart/2005/8/layout/funnel1"/>
    <dgm:cxn modelId="{01DC7A4D-82A9-4C04-8FF9-8C883C783164}" type="presParOf" srcId="{B583C66B-EEC9-4309-AE74-557F94DFB69C}" destId="{E723A074-5DA4-4A0A-A6D1-47C617FD0E56}" srcOrd="3" destOrd="0" presId="urn:microsoft.com/office/officeart/2005/8/layout/funnel1"/>
    <dgm:cxn modelId="{59D793EE-D503-4ED5-A218-BA9FE9490037}" type="presParOf" srcId="{B583C66B-EEC9-4309-AE74-557F94DFB69C}" destId="{4554D432-DEE3-491F-8ECA-4EC817255A4F}" srcOrd="4" destOrd="0" presId="urn:microsoft.com/office/officeart/2005/8/layout/funnel1"/>
    <dgm:cxn modelId="{6D5E1FD8-E633-4DDC-95CE-2A3001D5DC98}" type="presParOf" srcId="{B583C66B-EEC9-4309-AE74-557F94DFB69C}" destId="{B50352FB-8DE4-4434-BE6D-5B9CF236DD3B}" srcOrd="5" destOrd="0" presId="urn:microsoft.com/office/officeart/2005/8/layout/funnel1"/>
    <dgm:cxn modelId="{EF01142E-751C-4844-A9DD-0A3B9C8BC91B}" type="presParOf" srcId="{B583C66B-EEC9-4309-AE74-557F94DFB69C}" destId="{E020C063-3BA0-424D-8EA2-3F849EBB1818}" srcOrd="6" destOrd="0" presId="urn:microsoft.com/office/officeart/2005/8/layout/funne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12F9B2-E683-484B-9605-47270088EF34}" type="doc">
      <dgm:prSet loTypeId="urn:microsoft.com/office/officeart/2005/8/layout/hProcess9" loCatId="process" qsTypeId="urn:microsoft.com/office/officeart/2005/8/quickstyle/simple1" qsCatId="simple" csTypeId="urn:microsoft.com/office/officeart/2005/8/colors/accent1_2" csCatId="accent1" phldr="1"/>
      <dgm:spPr/>
    </dgm:pt>
    <dgm:pt modelId="{5D3A5618-7139-409E-8A50-A6F19E64DAD8}">
      <dgm:prSet phldrT="[Text]"/>
      <dgm:spPr/>
      <dgm:t>
        <a:bodyPr/>
        <a:lstStyle/>
        <a:p>
          <a:r>
            <a:rPr lang="en-US" dirty="0" smtClean="0"/>
            <a:t>Skin</a:t>
          </a:r>
          <a:endParaRPr lang="en-US" dirty="0"/>
        </a:p>
      </dgm:t>
    </dgm:pt>
    <dgm:pt modelId="{6842AC3F-13B8-4069-BC99-88F921DF2BF3}" type="parTrans" cxnId="{716C51B0-5356-4CD2-B08C-83754970D6BE}">
      <dgm:prSet/>
      <dgm:spPr/>
      <dgm:t>
        <a:bodyPr/>
        <a:lstStyle/>
        <a:p>
          <a:endParaRPr lang="en-US"/>
        </a:p>
      </dgm:t>
    </dgm:pt>
    <dgm:pt modelId="{B67DA966-404D-4987-A3DB-EF80935465FE}" type="sibTrans" cxnId="{716C51B0-5356-4CD2-B08C-83754970D6BE}">
      <dgm:prSet/>
      <dgm:spPr/>
      <dgm:t>
        <a:bodyPr/>
        <a:lstStyle/>
        <a:p>
          <a:endParaRPr lang="en-US"/>
        </a:p>
      </dgm:t>
    </dgm:pt>
    <dgm:pt modelId="{8A3DA691-BFEE-4A14-B62D-2185E7994A19}">
      <dgm:prSet phldrT="[Text]"/>
      <dgm:spPr/>
      <dgm:t>
        <a:bodyPr/>
        <a:lstStyle/>
        <a:p>
          <a:r>
            <a:rPr lang="en-US" dirty="0" smtClean="0"/>
            <a:t>Ingestion</a:t>
          </a:r>
          <a:endParaRPr lang="en-US" dirty="0"/>
        </a:p>
      </dgm:t>
    </dgm:pt>
    <dgm:pt modelId="{B95D2AAC-010E-4225-9B66-2E57E0D143E7}" type="parTrans" cxnId="{BC576257-2232-41D7-9F96-3E594EB00022}">
      <dgm:prSet/>
      <dgm:spPr/>
      <dgm:t>
        <a:bodyPr/>
        <a:lstStyle/>
        <a:p>
          <a:endParaRPr lang="en-US"/>
        </a:p>
      </dgm:t>
    </dgm:pt>
    <dgm:pt modelId="{AAB77398-DE29-43D1-BB29-273CA4B66AEB}" type="sibTrans" cxnId="{BC576257-2232-41D7-9F96-3E594EB00022}">
      <dgm:prSet/>
      <dgm:spPr/>
      <dgm:t>
        <a:bodyPr/>
        <a:lstStyle/>
        <a:p>
          <a:endParaRPr lang="en-US"/>
        </a:p>
      </dgm:t>
    </dgm:pt>
    <dgm:pt modelId="{0EC16219-46E5-4887-BEA8-B4996E1162CB}">
      <dgm:prSet phldrT="[Text]"/>
      <dgm:spPr/>
      <dgm:t>
        <a:bodyPr/>
        <a:lstStyle/>
        <a:p>
          <a:r>
            <a:rPr lang="en-US" dirty="0" smtClean="0"/>
            <a:t>Inhalation</a:t>
          </a:r>
          <a:endParaRPr lang="en-US" dirty="0"/>
        </a:p>
      </dgm:t>
    </dgm:pt>
    <dgm:pt modelId="{E3C8CB56-96C4-4062-B6BB-E14703398636}" type="parTrans" cxnId="{B002BE21-FCB1-41FF-9E9B-4BEC496E2339}">
      <dgm:prSet/>
      <dgm:spPr/>
      <dgm:t>
        <a:bodyPr/>
        <a:lstStyle/>
        <a:p>
          <a:endParaRPr lang="en-US"/>
        </a:p>
      </dgm:t>
    </dgm:pt>
    <dgm:pt modelId="{0D931E7B-9B48-4381-AD1D-D37FC003B2AB}" type="sibTrans" cxnId="{B002BE21-FCB1-41FF-9E9B-4BEC496E2339}">
      <dgm:prSet/>
      <dgm:spPr/>
      <dgm:t>
        <a:bodyPr/>
        <a:lstStyle/>
        <a:p>
          <a:endParaRPr lang="en-US"/>
        </a:p>
      </dgm:t>
    </dgm:pt>
    <dgm:pt modelId="{0B0BD36F-C578-4EFE-B696-2537AC8D5261}" type="pres">
      <dgm:prSet presAssocID="{9712F9B2-E683-484B-9605-47270088EF34}" presName="CompostProcess" presStyleCnt="0">
        <dgm:presLayoutVars>
          <dgm:dir/>
          <dgm:resizeHandles val="exact"/>
        </dgm:presLayoutVars>
      </dgm:prSet>
      <dgm:spPr/>
    </dgm:pt>
    <dgm:pt modelId="{B75715FF-600D-43D0-A4A1-D93245F46D84}" type="pres">
      <dgm:prSet presAssocID="{9712F9B2-E683-484B-9605-47270088EF34}" presName="arrow" presStyleLbl="bgShp" presStyleIdx="0" presStyleCnt="1"/>
      <dgm:spPr/>
    </dgm:pt>
    <dgm:pt modelId="{DB95A852-FD23-4206-8064-1D0DCE68D78F}" type="pres">
      <dgm:prSet presAssocID="{9712F9B2-E683-484B-9605-47270088EF34}" presName="linearProcess" presStyleCnt="0"/>
      <dgm:spPr/>
    </dgm:pt>
    <dgm:pt modelId="{878A89E0-FA64-46A7-8209-E6856EE609B4}" type="pres">
      <dgm:prSet presAssocID="{5D3A5618-7139-409E-8A50-A6F19E64DAD8}" presName="textNode" presStyleLbl="node1" presStyleIdx="0" presStyleCnt="3">
        <dgm:presLayoutVars>
          <dgm:bulletEnabled val="1"/>
        </dgm:presLayoutVars>
      </dgm:prSet>
      <dgm:spPr/>
      <dgm:t>
        <a:bodyPr/>
        <a:lstStyle/>
        <a:p>
          <a:endParaRPr lang="en-US"/>
        </a:p>
      </dgm:t>
    </dgm:pt>
    <dgm:pt modelId="{9D995393-FFCA-4BD4-BE24-4DF9A8B25F95}" type="pres">
      <dgm:prSet presAssocID="{B67DA966-404D-4987-A3DB-EF80935465FE}" presName="sibTrans" presStyleCnt="0"/>
      <dgm:spPr/>
    </dgm:pt>
    <dgm:pt modelId="{7B6681BC-3DCD-46AB-867B-DBB4C80BB5B4}" type="pres">
      <dgm:prSet presAssocID="{8A3DA691-BFEE-4A14-B62D-2185E7994A19}" presName="textNode" presStyleLbl="node1" presStyleIdx="1" presStyleCnt="3">
        <dgm:presLayoutVars>
          <dgm:bulletEnabled val="1"/>
        </dgm:presLayoutVars>
      </dgm:prSet>
      <dgm:spPr/>
      <dgm:t>
        <a:bodyPr/>
        <a:lstStyle/>
        <a:p>
          <a:endParaRPr lang="en-US"/>
        </a:p>
      </dgm:t>
    </dgm:pt>
    <dgm:pt modelId="{878337FE-8C65-4C1A-9758-B24CE3299167}" type="pres">
      <dgm:prSet presAssocID="{AAB77398-DE29-43D1-BB29-273CA4B66AEB}" presName="sibTrans" presStyleCnt="0"/>
      <dgm:spPr/>
    </dgm:pt>
    <dgm:pt modelId="{A1968C99-AB00-499E-885C-FF2CFF0C9F03}" type="pres">
      <dgm:prSet presAssocID="{0EC16219-46E5-4887-BEA8-B4996E1162CB}" presName="textNode" presStyleLbl="node1" presStyleIdx="2" presStyleCnt="3">
        <dgm:presLayoutVars>
          <dgm:bulletEnabled val="1"/>
        </dgm:presLayoutVars>
      </dgm:prSet>
      <dgm:spPr/>
      <dgm:t>
        <a:bodyPr/>
        <a:lstStyle/>
        <a:p>
          <a:endParaRPr lang="en-US"/>
        </a:p>
      </dgm:t>
    </dgm:pt>
  </dgm:ptLst>
  <dgm:cxnLst>
    <dgm:cxn modelId="{716C51B0-5356-4CD2-B08C-83754970D6BE}" srcId="{9712F9B2-E683-484B-9605-47270088EF34}" destId="{5D3A5618-7139-409E-8A50-A6F19E64DAD8}" srcOrd="0" destOrd="0" parTransId="{6842AC3F-13B8-4069-BC99-88F921DF2BF3}" sibTransId="{B67DA966-404D-4987-A3DB-EF80935465FE}"/>
    <dgm:cxn modelId="{129176CE-5300-4F9A-9021-45ADD0F85BE2}" type="presOf" srcId="{0EC16219-46E5-4887-BEA8-B4996E1162CB}" destId="{A1968C99-AB00-499E-885C-FF2CFF0C9F03}" srcOrd="0" destOrd="0" presId="urn:microsoft.com/office/officeart/2005/8/layout/hProcess9"/>
    <dgm:cxn modelId="{68B922CB-2C22-4165-B743-3D307469CD1C}" type="presOf" srcId="{9712F9B2-E683-484B-9605-47270088EF34}" destId="{0B0BD36F-C578-4EFE-B696-2537AC8D5261}" srcOrd="0" destOrd="0" presId="urn:microsoft.com/office/officeart/2005/8/layout/hProcess9"/>
    <dgm:cxn modelId="{B002BE21-FCB1-41FF-9E9B-4BEC496E2339}" srcId="{9712F9B2-E683-484B-9605-47270088EF34}" destId="{0EC16219-46E5-4887-BEA8-B4996E1162CB}" srcOrd="2" destOrd="0" parTransId="{E3C8CB56-96C4-4062-B6BB-E14703398636}" sibTransId="{0D931E7B-9B48-4381-AD1D-D37FC003B2AB}"/>
    <dgm:cxn modelId="{C15D2E42-0FDC-403D-B89C-30A87BF0180C}" type="presOf" srcId="{8A3DA691-BFEE-4A14-B62D-2185E7994A19}" destId="{7B6681BC-3DCD-46AB-867B-DBB4C80BB5B4}" srcOrd="0" destOrd="0" presId="urn:microsoft.com/office/officeart/2005/8/layout/hProcess9"/>
    <dgm:cxn modelId="{15EE7B40-5CD8-469D-8705-A5A4B739506E}" type="presOf" srcId="{5D3A5618-7139-409E-8A50-A6F19E64DAD8}" destId="{878A89E0-FA64-46A7-8209-E6856EE609B4}" srcOrd="0" destOrd="0" presId="urn:microsoft.com/office/officeart/2005/8/layout/hProcess9"/>
    <dgm:cxn modelId="{BC576257-2232-41D7-9F96-3E594EB00022}" srcId="{9712F9B2-E683-484B-9605-47270088EF34}" destId="{8A3DA691-BFEE-4A14-B62D-2185E7994A19}" srcOrd="1" destOrd="0" parTransId="{B95D2AAC-010E-4225-9B66-2E57E0D143E7}" sibTransId="{AAB77398-DE29-43D1-BB29-273CA4B66AEB}"/>
    <dgm:cxn modelId="{9D63EFCC-8C72-4DB2-AABC-9CEA8104F0FF}" type="presParOf" srcId="{0B0BD36F-C578-4EFE-B696-2537AC8D5261}" destId="{B75715FF-600D-43D0-A4A1-D93245F46D84}" srcOrd="0" destOrd="0" presId="urn:microsoft.com/office/officeart/2005/8/layout/hProcess9"/>
    <dgm:cxn modelId="{8AE6EC1F-C037-4955-8E32-62E7C3465722}" type="presParOf" srcId="{0B0BD36F-C578-4EFE-B696-2537AC8D5261}" destId="{DB95A852-FD23-4206-8064-1D0DCE68D78F}" srcOrd="1" destOrd="0" presId="urn:microsoft.com/office/officeart/2005/8/layout/hProcess9"/>
    <dgm:cxn modelId="{6C9945BE-CE38-46AD-B56D-40A8F99AEE2F}" type="presParOf" srcId="{DB95A852-FD23-4206-8064-1D0DCE68D78F}" destId="{878A89E0-FA64-46A7-8209-E6856EE609B4}" srcOrd="0" destOrd="0" presId="urn:microsoft.com/office/officeart/2005/8/layout/hProcess9"/>
    <dgm:cxn modelId="{EC449ADE-042A-4FD0-8D13-36C4262388CA}" type="presParOf" srcId="{DB95A852-FD23-4206-8064-1D0DCE68D78F}" destId="{9D995393-FFCA-4BD4-BE24-4DF9A8B25F95}" srcOrd="1" destOrd="0" presId="urn:microsoft.com/office/officeart/2005/8/layout/hProcess9"/>
    <dgm:cxn modelId="{AD5402B9-9583-4C66-8207-39D199D41981}" type="presParOf" srcId="{DB95A852-FD23-4206-8064-1D0DCE68D78F}" destId="{7B6681BC-3DCD-46AB-867B-DBB4C80BB5B4}" srcOrd="2" destOrd="0" presId="urn:microsoft.com/office/officeart/2005/8/layout/hProcess9"/>
    <dgm:cxn modelId="{A2DA4575-FE2B-42CB-A422-B3FA0D95F27D}" type="presParOf" srcId="{DB95A852-FD23-4206-8064-1D0DCE68D78F}" destId="{878337FE-8C65-4C1A-9758-B24CE3299167}" srcOrd="3" destOrd="0" presId="urn:microsoft.com/office/officeart/2005/8/layout/hProcess9"/>
    <dgm:cxn modelId="{2DD4E24C-CFD8-421A-8F99-A5A49C7B9CBF}" type="presParOf" srcId="{DB95A852-FD23-4206-8064-1D0DCE68D78F}" destId="{A1968C99-AB00-499E-885C-FF2CFF0C9F03}" srcOrd="4"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2563F-62B3-4A0F-87E5-CB68800A2878}">
      <dsp:nvSpPr>
        <dsp:cNvPr id="0" name=""/>
        <dsp:cNvSpPr/>
      </dsp:nvSpPr>
      <dsp:spPr>
        <a:xfrm>
          <a:off x="1691396" y="198807"/>
          <a:ext cx="3945573" cy="137024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0B94D7-E88B-48B1-AE07-6E31A4619405}">
      <dsp:nvSpPr>
        <dsp:cNvPr id="0" name=""/>
        <dsp:cNvSpPr/>
      </dsp:nvSpPr>
      <dsp:spPr>
        <a:xfrm>
          <a:off x="3287977" y="3554074"/>
          <a:ext cx="764645" cy="489373"/>
        </a:xfrm>
        <a:prstGeom prst="downArrow">
          <a:avLst/>
        </a:prstGeom>
        <a:solidFill>
          <a:schemeClr val="accent1">
            <a:tint val="6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E48A1E-1B17-474E-A94C-CB4497C5F8CA}">
      <dsp:nvSpPr>
        <dsp:cNvPr id="0" name=""/>
        <dsp:cNvSpPr/>
      </dsp:nvSpPr>
      <dsp:spPr>
        <a:xfrm>
          <a:off x="1833682" y="3906172"/>
          <a:ext cx="3670300" cy="917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Characterization factor</a:t>
          </a:r>
        </a:p>
        <a:p>
          <a:pPr lvl="0" algn="ctr" defTabSz="844550">
            <a:lnSpc>
              <a:spcPct val="90000"/>
            </a:lnSpc>
            <a:spcBef>
              <a:spcPct val="0"/>
            </a:spcBef>
            <a:spcAft>
              <a:spcPct val="35000"/>
            </a:spcAft>
          </a:pPr>
          <a:r>
            <a:rPr lang="en-US" sz="1900" kern="1200" dirty="0" smtClean="0"/>
            <a:t>CF=FF*XF*EF</a:t>
          </a:r>
          <a:endParaRPr lang="en-US" sz="1900" kern="1200" dirty="0"/>
        </a:p>
      </dsp:txBody>
      <dsp:txXfrm>
        <a:off x="1833682" y="3906172"/>
        <a:ext cx="3670300" cy="917575"/>
      </dsp:txXfrm>
    </dsp:sp>
    <dsp:sp modelId="{E723A074-5DA4-4A0A-A6D1-47C617FD0E56}">
      <dsp:nvSpPr>
        <dsp:cNvPr id="0" name=""/>
        <dsp:cNvSpPr/>
      </dsp:nvSpPr>
      <dsp:spPr>
        <a:xfrm>
          <a:off x="3125872" y="1674880"/>
          <a:ext cx="1376362" cy="13763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Effect</a:t>
          </a:r>
          <a:endParaRPr lang="en-US" sz="1900" kern="1200" dirty="0"/>
        </a:p>
      </dsp:txBody>
      <dsp:txXfrm>
        <a:off x="3327436" y="1876444"/>
        <a:ext cx="973234" cy="973234"/>
      </dsp:txXfrm>
    </dsp:sp>
    <dsp:sp modelId="{4554D432-DEE3-491F-8ECA-4EC817255A4F}">
      <dsp:nvSpPr>
        <dsp:cNvPr id="0" name=""/>
        <dsp:cNvSpPr/>
      </dsp:nvSpPr>
      <dsp:spPr>
        <a:xfrm>
          <a:off x="2141008" y="642302"/>
          <a:ext cx="1376362" cy="13763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Fate</a:t>
          </a:r>
          <a:endParaRPr lang="en-US" sz="1900" kern="1200" dirty="0"/>
        </a:p>
      </dsp:txBody>
      <dsp:txXfrm>
        <a:off x="2342572" y="843866"/>
        <a:ext cx="973234" cy="973234"/>
      </dsp:txXfrm>
    </dsp:sp>
    <dsp:sp modelId="{B50352FB-8DE4-4434-BE6D-5B9CF236DD3B}">
      <dsp:nvSpPr>
        <dsp:cNvPr id="0" name=""/>
        <dsp:cNvSpPr/>
      </dsp:nvSpPr>
      <dsp:spPr>
        <a:xfrm>
          <a:off x="3547957" y="309528"/>
          <a:ext cx="1376362" cy="13763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Exposure</a:t>
          </a:r>
          <a:endParaRPr lang="en-US" sz="1900" kern="1200" dirty="0"/>
        </a:p>
      </dsp:txBody>
      <dsp:txXfrm>
        <a:off x="3749521" y="511092"/>
        <a:ext cx="973234" cy="973234"/>
      </dsp:txXfrm>
    </dsp:sp>
    <dsp:sp modelId="{E020C063-3BA0-424D-8EA2-3F849EBB1818}">
      <dsp:nvSpPr>
        <dsp:cNvPr id="0" name=""/>
        <dsp:cNvSpPr/>
      </dsp:nvSpPr>
      <dsp:spPr>
        <a:xfrm>
          <a:off x="1529291" y="30585"/>
          <a:ext cx="4282017" cy="3425613"/>
        </a:xfrm>
        <a:prstGeom prst="funnel">
          <a:avLst/>
        </a:prstGeom>
        <a:solidFill>
          <a:schemeClr val="lt1">
            <a:alpha val="4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5715FF-600D-43D0-A4A1-D93245F46D84}">
      <dsp:nvSpPr>
        <dsp:cNvPr id="0" name=""/>
        <dsp:cNvSpPr/>
      </dsp:nvSpPr>
      <dsp:spPr>
        <a:xfrm>
          <a:off x="279561" y="0"/>
          <a:ext cx="3168365" cy="87576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8A89E0-FA64-46A7-8209-E6856EE609B4}">
      <dsp:nvSpPr>
        <dsp:cNvPr id="0" name=""/>
        <dsp:cNvSpPr/>
      </dsp:nvSpPr>
      <dsp:spPr>
        <a:xfrm>
          <a:off x="73894" y="262730"/>
          <a:ext cx="1118246" cy="3503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Skin</a:t>
          </a:r>
          <a:endParaRPr lang="en-US" sz="1400" kern="1200" dirty="0"/>
        </a:p>
      </dsp:txBody>
      <dsp:txXfrm>
        <a:off x="90995" y="279831"/>
        <a:ext cx="1084044" cy="316104"/>
      </dsp:txXfrm>
    </dsp:sp>
    <dsp:sp modelId="{7B6681BC-3DCD-46AB-867B-DBB4C80BB5B4}">
      <dsp:nvSpPr>
        <dsp:cNvPr id="0" name=""/>
        <dsp:cNvSpPr/>
      </dsp:nvSpPr>
      <dsp:spPr>
        <a:xfrm>
          <a:off x="1304621" y="262730"/>
          <a:ext cx="1118246" cy="3503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Ingestion</a:t>
          </a:r>
          <a:endParaRPr lang="en-US" sz="1400" kern="1200" dirty="0"/>
        </a:p>
      </dsp:txBody>
      <dsp:txXfrm>
        <a:off x="1321722" y="279831"/>
        <a:ext cx="1084044" cy="316104"/>
      </dsp:txXfrm>
    </dsp:sp>
    <dsp:sp modelId="{A1968C99-AB00-499E-885C-FF2CFF0C9F03}">
      <dsp:nvSpPr>
        <dsp:cNvPr id="0" name=""/>
        <dsp:cNvSpPr/>
      </dsp:nvSpPr>
      <dsp:spPr>
        <a:xfrm>
          <a:off x="2535347" y="262730"/>
          <a:ext cx="1118246" cy="35030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Inhalation</a:t>
          </a:r>
          <a:endParaRPr lang="en-US" sz="1400" kern="1200" dirty="0"/>
        </a:p>
      </dsp:txBody>
      <dsp:txXfrm>
        <a:off x="2552448" y="279831"/>
        <a:ext cx="1084044" cy="316104"/>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77EB65-7773-4AE4-A4AD-FDBFD823D46F}" type="datetimeFigureOut">
              <a:rPr lang="en-US" smtClean="0"/>
              <a:t>10/24/2015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198908-2088-48AB-8E5E-AF12DB1244BC}" type="slidenum">
              <a:rPr lang="en-US" smtClean="0"/>
              <a:t>‹#›</a:t>
            </a:fld>
            <a:endParaRPr lang="en-US"/>
          </a:p>
        </p:txBody>
      </p:sp>
    </p:spTree>
    <p:extLst>
      <p:ext uri="{BB962C8B-B14F-4D97-AF65-F5344CB8AC3E}">
        <p14:creationId xmlns:p14="http://schemas.microsoft.com/office/powerpoint/2010/main" val="4257834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a:t>
            </a:fld>
            <a:endParaRPr lang="en-US"/>
          </a:p>
        </p:txBody>
      </p:sp>
    </p:spTree>
    <p:extLst>
      <p:ext uri="{BB962C8B-B14F-4D97-AF65-F5344CB8AC3E}">
        <p14:creationId xmlns:p14="http://schemas.microsoft.com/office/powerpoint/2010/main" val="606775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21</a:t>
            </a:fld>
            <a:endParaRPr lang="en-US"/>
          </a:p>
        </p:txBody>
      </p:sp>
    </p:spTree>
    <p:extLst>
      <p:ext uri="{BB962C8B-B14F-4D97-AF65-F5344CB8AC3E}">
        <p14:creationId xmlns:p14="http://schemas.microsoft.com/office/powerpoint/2010/main" val="2766792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21FBF6-6BDF-4412-9024-3793459D8532}" type="slidenum">
              <a:rPr lang="en-US" smtClean="0"/>
              <a:t>22</a:t>
            </a:fld>
            <a:endParaRPr lang="en-US"/>
          </a:p>
        </p:txBody>
      </p:sp>
    </p:spTree>
    <p:extLst>
      <p:ext uri="{BB962C8B-B14F-4D97-AF65-F5344CB8AC3E}">
        <p14:creationId xmlns:p14="http://schemas.microsoft.com/office/powerpoint/2010/main" val="192461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3</a:t>
            </a:fld>
            <a:endParaRPr lang="en-US"/>
          </a:p>
        </p:txBody>
      </p:sp>
    </p:spTree>
    <p:extLst>
      <p:ext uri="{BB962C8B-B14F-4D97-AF65-F5344CB8AC3E}">
        <p14:creationId xmlns:p14="http://schemas.microsoft.com/office/powerpoint/2010/main" val="4761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B21FBF6-6BDF-4412-9024-3793459D8532}" type="slidenum">
              <a:rPr lang="en-US" smtClean="0"/>
              <a:t>4</a:t>
            </a:fld>
            <a:endParaRPr lang="en-US"/>
          </a:p>
        </p:txBody>
      </p:sp>
    </p:spTree>
    <p:extLst>
      <p:ext uri="{BB962C8B-B14F-4D97-AF65-F5344CB8AC3E}">
        <p14:creationId xmlns:p14="http://schemas.microsoft.com/office/powerpoint/2010/main" val="12196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5</a:t>
            </a:fld>
            <a:endParaRPr lang="en-US"/>
          </a:p>
        </p:txBody>
      </p:sp>
    </p:spTree>
    <p:extLst>
      <p:ext uri="{BB962C8B-B14F-4D97-AF65-F5344CB8AC3E}">
        <p14:creationId xmlns:p14="http://schemas.microsoft.com/office/powerpoint/2010/main" val="307038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6</a:t>
            </a:fld>
            <a:endParaRPr lang="en-US"/>
          </a:p>
        </p:txBody>
      </p:sp>
    </p:spTree>
    <p:extLst>
      <p:ext uri="{BB962C8B-B14F-4D97-AF65-F5344CB8AC3E}">
        <p14:creationId xmlns:p14="http://schemas.microsoft.com/office/powerpoint/2010/main" val="3947912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11</a:t>
            </a:fld>
            <a:endParaRPr lang="en-US"/>
          </a:p>
        </p:txBody>
      </p:sp>
    </p:spTree>
    <p:extLst>
      <p:ext uri="{BB962C8B-B14F-4D97-AF65-F5344CB8AC3E}">
        <p14:creationId xmlns:p14="http://schemas.microsoft.com/office/powerpoint/2010/main" val="142702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14</a:t>
            </a:fld>
            <a:endParaRPr lang="en-US"/>
          </a:p>
        </p:txBody>
      </p:sp>
    </p:spTree>
    <p:extLst>
      <p:ext uri="{BB962C8B-B14F-4D97-AF65-F5344CB8AC3E}">
        <p14:creationId xmlns:p14="http://schemas.microsoft.com/office/powerpoint/2010/main" val="3051444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19</a:t>
            </a:fld>
            <a:endParaRPr lang="en-US"/>
          </a:p>
        </p:txBody>
      </p:sp>
    </p:spTree>
    <p:extLst>
      <p:ext uri="{BB962C8B-B14F-4D97-AF65-F5344CB8AC3E}">
        <p14:creationId xmlns:p14="http://schemas.microsoft.com/office/powerpoint/2010/main" val="4178580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198908-2088-48AB-8E5E-AF12DB1244BC}" type="slidenum">
              <a:rPr lang="en-US" smtClean="0"/>
              <a:t>20</a:t>
            </a:fld>
            <a:endParaRPr lang="en-US"/>
          </a:p>
        </p:txBody>
      </p:sp>
    </p:spTree>
    <p:extLst>
      <p:ext uri="{BB962C8B-B14F-4D97-AF65-F5344CB8AC3E}">
        <p14:creationId xmlns:p14="http://schemas.microsoft.com/office/powerpoint/2010/main" val="301054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9677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82303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957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1097280" y="1624405"/>
            <a:ext cx="10115203" cy="182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8489" y="275846"/>
            <a:ext cx="10058400" cy="885981"/>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66974" y="1387737"/>
            <a:ext cx="10058400" cy="4653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r>
              <a:rPr lang="en-US" dirty="0" smtClean="0"/>
              <a:t>01/2015</a:t>
            </a:r>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smtClean="0"/>
              <a:t>LCA Module A2</a:t>
            </a: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A514951-337F-4C55-96DD-3945EF272A02}" type="slidenum">
              <a:rPr lang="en-US" smtClean="0"/>
              <a:pPr/>
              <a:t>‹#›</a:t>
            </a:fld>
            <a:endParaRPr lang="en-US" dirty="0"/>
          </a:p>
        </p:txBody>
      </p:sp>
      <p:sp>
        <p:nvSpPr>
          <p:cNvPr id="7" name="Rectangle 6"/>
          <p:cNvSpPr/>
          <p:nvPr userDrawn="1"/>
        </p:nvSpPr>
        <p:spPr>
          <a:xfrm>
            <a:off x="390655" y="286603"/>
            <a:ext cx="11413863" cy="5877837"/>
          </a:xfrm>
          <a:prstGeom prst="rect">
            <a:avLst/>
          </a:prstGeom>
          <a:noFill/>
          <a:ln w="317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53756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12/2014</a:t>
            </a:r>
            <a:endParaRPr lang="en-US"/>
          </a:p>
        </p:txBody>
      </p:sp>
      <p:sp>
        <p:nvSpPr>
          <p:cNvPr id="5" name="Footer Placeholder 4"/>
          <p:cNvSpPr>
            <a:spLocks noGrp="1"/>
          </p:cNvSpPr>
          <p:nvPr>
            <p:ph type="ftr" sz="quarter" idx="11"/>
          </p:nvPr>
        </p:nvSpPr>
        <p:spPr/>
        <p:txBody>
          <a:bodyPr/>
          <a:lstStyle/>
          <a:p>
            <a:r>
              <a:rPr lang="en-US" smtClean="0"/>
              <a:t>LCA Module A1</a:t>
            </a:r>
            <a:endParaRPr lang="en-US"/>
          </a:p>
        </p:txBody>
      </p:sp>
      <p:sp>
        <p:nvSpPr>
          <p:cNvPr id="6" name="Slide Number Placeholder 5"/>
          <p:cNvSpPr>
            <a:spLocks noGrp="1"/>
          </p:cNvSpPr>
          <p:nvPr>
            <p:ph type="sldNum" sz="quarter" idx="12"/>
          </p:nvPr>
        </p:nvSpPr>
        <p:spPr/>
        <p:txBody>
          <a:bodyPr/>
          <a:lstStyle/>
          <a:p>
            <a:fld id="{0A514951-337F-4C55-96DD-3945EF272A0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93829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2703803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0678078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12/2014</a:t>
            </a:r>
            <a:endParaRPr lang="en-US"/>
          </a:p>
        </p:txBody>
      </p:sp>
      <p:sp>
        <p:nvSpPr>
          <p:cNvPr id="4" name="Footer Placeholder 3"/>
          <p:cNvSpPr>
            <a:spLocks noGrp="1"/>
          </p:cNvSpPr>
          <p:nvPr>
            <p:ph type="ftr" sz="quarter" idx="11"/>
          </p:nvPr>
        </p:nvSpPr>
        <p:spPr/>
        <p:txBody>
          <a:bodyPr/>
          <a:lstStyle/>
          <a:p>
            <a:r>
              <a:rPr lang="en-US" smtClean="0"/>
              <a:t>LCA Module A1</a:t>
            </a:r>
            <a:endParaRPr lang="en-US"/>
          </a:p>
        </p:txBody>
      </p:sp>
      <p:sp>
        <p:nvSpPr>
          <p:cNvPr id="5" name="Slide Number Placeholder 4"/>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38102317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smtClean="0"/>
              <a:t>12/2014</a:t>
            </a: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LCA Module A1</a:t>
            </a:r>
            <a:endParaRPr lang="en-US"/>
          </a:p>
        </p:txBody>
      </p:sp>
      <p:sp>
        <p:nvSpPr>
          <p:cNvPr id="9" name="Slide Number Placeholder 8"/>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506015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smtClean="0"/>
              <a:t>12/2014</a:t>
            </a: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LCA Module A1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A514951-337F-4C55-96DD-3945EF272A02}" type="slidenum">
              <a:rPr lang="en-US" smtClean="0"/>
              <a:t>‹#›</a:t>
            </a:fld>
            <a:endParaRPr lang="en-US"/>
          </a:p>
        </p:txBody>
      </p:sp>
    </p:spTree>
    <p:extLst>
      <p:ext uri="{BB962C8B-B14F-4D97-AF65-F5344CB8AC3E}">
        <p14:creationId xmlns:p14="http://schemas.microsoft.com/office/powerpoint/2010/main" val="4085365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12/2014</a:t>
            </a:r>
            <a:endParaRPr lang="en-US"/>
          </a:p>
        </p:txBody>
      </p:sp>
      <p:sp>
        <p:nvSpPr>
          <p:cNvPr id="6" name="Footer Placeholder 5"/>
          <p:cNvSpPr>
            <a:spLocks noGrp="1"/>
          </p:cNvSpPr>
          <p:nvPr>
            <p:ph type="ftr" sz="quarter" idx="11"/>
          </p:nvPr>
        </p:nvSpPr>
        <p:spPr/>
        <p:txBody>
          <a:bodyPr/>
          <a:lstStyle/>
          <a:p>
            <a:r>
              <a:rPr lang="en-US" smtClean="0"/>
              <a:t>LCA Module A1</a:t>
            </a:r>
            <a:endParaRPr lang="en-US"/>
          </a:p>
        </p:txBody>
      </p:sp>
      <p:sp>
        <p:nvSpPr>
          <p:cNvPr id="7" name="Slide Number Placeholder 6"/>
          <p:cNvSpPr>
            <a:spLocks noGrp="1"/>
          </p:cNvSpPr>
          <p:nvPr>
            <p:ph type="sldNum" sz="quarter" idx="12"/>
          </p:nvPr>
        </p:nvSpPr>
        <p:spPr/>
        <p:txBody>
          <a:bodyPr/>
          <a:lstStyle/>
          <a:p>
            <a:fld id="{0A514951-337F-4C55-96DD-3945EF272A02}" type="slidenum">
              <a:rPr lang="en-US" smtClean="0"/>
              <a:t>‹#›</a:t>
            </a:fld>
            <a:endParaRPr lang="en-US"/>
          </a:p>
        </p:txBody>
      </p:sp>
    </p:spTree>
    <p:extLst>
      <p:ext uri="{BB962C8B-B14F-4D97-AF65-F5344CB8AC3E}">
        <p14:creationId xmlns:p14="http://schemas.microsoft.com/office/powerpoint/2010/main" val="812994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smtClean="0"/>
              <a:t>12/2014</a:t>
            </a: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LCA Module A1</a:t>
            </a: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14951-337F-4C55-96DD-3945EF272A0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98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ma"/><Relationship Id="rId1" Type="http://schemas.openxmlformats.org/officeDocument/2006/relationships/audio" Target="NULL"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1.png"/><Relationship Id="rId4" Type="http://schemas.openxmlformats.org/officeDocument/2006/relationships/image" Target="../media/image10.tmp"/><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slideLayout" Target="../slideLayouts/slideLayout2.xml"/><Relationship Id="rId7" Type="http://schemas.openxmlformats.org/officeDocument/2006/relationships/diagramLayout" Target="../diagrams/layout2.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diagramData" Target="../diagrams/data2.xml"/><Relationship Id="rId11" Type="http://schemas.openxmlformats.org/officeDocument/2006/relationships/image" Target="../media/image1.png"/><Relationship Id="rId5" Type="http://schemas.openxmlformats.org/officeDocument/2006/relationships/image" Target="../media/image11.png"/><Relationship Id="rId10" Type="http://schemas.microsoft.com/office/2007/relationships/diagramDrawing" Target="../diagrams/drawing2.xml"/><Relationship Id="rId4" Type="http://schemas.openxmlformats.org/officeDocument/2006/relationships/notesSlide" Target="../notesSlides/notesSlide6.xml"/><Relationship Id="rId9" Type="http://schemas.openxmlformats.org/officeDocument/2006/relationships/diagramColors" Target="../diagrams/colors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1.png"/><Relationship Id="rId4" Type="http://schemas.openxmlformats.org/officeDocument/2006/relationships/image" Target="../media/image12.tmp"/></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1.png"/><Relationship Id="rId4"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slideLayout" Target="../slideLayouts/slideLayout2.xml"/><Relationship Id="rId7" Type="http://schemas.openxmlformats.org/officeDocument/2006/relationships/image" Target="../media/image16.jpeg"/><Relationship Id="rId2" Type="http://schemas.openxmlformats.org/officeDocument/2006/relationships/audio" Target="../media/media15.wma"/><Relationship Id="rId1" Type="http://schemas.microsoft.com/office/2007/relationships/media" Target="../media/media15.wma"/><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image" Target="../media/image1.png"/><Relationship Id="rId4" Type="http://schemas.openxmlformats.org/officeDocument/2006/relationships/image" Target="../media/image13.jpeg"/><Relationship Id="rId9"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9.wma"/><Relationship Id="rId1" Type="http://schemas.microsoft.com/office/2007/relationships/media" Target="../media/media19.wma"/><Relationship Id="rId6" Type="http://schemas.openxmlformats.org/officeDocument/2006/relationships/image" Target="../media/image1.png"/><Relationship Id="rId5" Type="http://schemas.openxmlformats.org/officeDocument/2006/relationships/image" Target="../media/image19.jpeg"/><Relationship Id="rId4"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2.wma"/><Relationship Id="rId1" Type="http://schemas.openxmlformats.org/officeDocument/2006/relationships/audio" Target="NULL"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0.wma"/><Relationship Id="rId1" Type="http://schemas.microsoft.com/office/2007/relationships/media" Target="../media/media20.wma"/><Relationship Id="rId6" Type="http://schemas.openxmlformats.org/officeDocument/2006/relationships/image" Target="../media/image1.png"/><Relationship Id="rId5" Type="http://schemas.openxmlformats.org/officeDocument/2006/relationships/image" Target="../media/image20.jpeg"/><Relationship Id="rId4"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1.png"/><Relationship Id="rId4"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1.png"/><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Layout" Target="../slideLayouts/slideLayout2.xml"/><Relationship Id="rId7" Type="http://schemas.openxmlformats.org/officeDocument/2006/relationships/image" Target="../media/image6.jpe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notesSlide" Target="../notesSlides/notesSlide5.xml"/><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67867"/>
            <a:ext cx="11938000" cy="2171700"/>
          </a:xfrm>
        </p:spPr>
        <p:txBody>
          <a:bodyPr>
            <a:noAutofit/>
          </a:bodyPr>
          <a:lstStyle/>
          <a:p>
            <a:pPr algn="ctr"/>
            <a:r>
              <a:rPr lang="en-US" sz="5800" dirty="0" smtClean="0"/>
              <a:t>Welcome to the Life Cycle Assessment (LCA) Learning Module Series</a:t>
            </a:r>
            <a:endParaRPr lang="en-US" sz="5800" dirty="0"/>
          </a:p>
        </p:txBody>
      </p:sp>
      <p:sp>
        <p:nvSpPr>
          <p:cNvPr id="3" name="Subtitle 2"/>
          <p:cNvSpPr>
            <a:spLocks noGrp="1"/>
          </p:cNvSpPr>
          <p:nvPr>
            <p:ph type="subTitle" idx="1"/>
          </p:nvPr>
        </p:nvSpPr>
        <p:spPr>
          <a:xfrm>
            <a:off x="0" y="5329238"/>
            <a:ext cx="12192000" cy="1173162"/>
          </a:xfrm>
        </p:spPr>
        <p:txBody>
          <a:bodyPr>
            <a:normAutofit/>
          </a:bodyPr>
          <a:lstStyle/>
          <a:p>
            <a:pPr algn="ctr"/>
            <a:r>
              <a:rPr lang="en-US" dirty="0" smtClean="0"/>
              <a:t>Acknowledgements:</a:t>
            </a:r>
          </a:p>
          <a:p>
            <a:pPr algn="ctr"/>
            <a:r>
              <a:rPr lang="en-US" dirty="0" err="1" smtClean="0"/>
              <a:t>CEST</a:t>
            </a:r>
            <a:r>
              <a:rPr lang="en-US" cap="none" dirty="0" err="1" smtClean="0"/>
              <a:t>i</a:t>
            </a:r>
            <a:r>
              <a:rPr lang="en-US" dirty="0" err="1" smtClean="0"/>
              <a:t>CC</a:t>
            </a:r>
            <a:r>
              <a:rPr lang="en-US" dirty="0" smtClean="0"/>
              <a:t>	Washington State University     Fulbright</a:t>
            </a:r>
          </a:p>
        </p:txBody>
      </p:sp>
      <p:sp>
        <p:nvSpPr>
          <p:cNvPr id="4" name="Subtitle 2"/>
          <p:cNvSpPr txBox="1">
            <a:spLocks/>
          </p:cNvSpPr>
          <p:nvPr/>
        </p:nvSpPr>
        <p:spPr>
          <a:xfrm>
            <a:off x="1663700" y="2700338"/>
            <a:ext cx="9144000" cy="5508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smtClean="0"/>
              <a:t>Liv Haselbach	Quinn Langfitt</a:t>
            </a:r>
          </a:p>
          <a:p>
            <a:endParaRPr lang="en-US" sz="3200" dirty="0" smtClean="0"/>
          </a:p>
        </p:txBody>
      </p:sp>
      <p:sp>
        <p:nvSpPr>
          <p:cNvPr id="5" name="Subtitle 2"/>
          <p:cNvSpPr txBox="1">
            <a:spLocks/>
          </p:cNvSpPr>
          <p:nvPr/>
        </p:nvSpPr>
        <p:spPr>
          <a:xfrm>
            <a:off x="0" y="3993357"/>
            <a:ext cx="1219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smtClean="0"/>
              <a:t>For current modules email </a:t>
            </a:r>
            <a:r>
              <a:rPr lang="en-US" dirty="0"/>
              <a:t>h</a:t>
            </a:r>
            <a:r>
              <a:rPr lang="en-US" dirty="0" smtClean="0"/>
              <a:t>aselbach@wsu.edu or visit cem.uaf.edu/</a:t>
            </a:r>
            <a:r>
              <a:rPr lang="en-US" dirty="0" err="1" smtClean="0"/>
              <a:t>CESTiCC</a:t>
            </a:r>
            <a:r>
              <a:rPr lang="en-US" dirty="0" smtClean="0"/>
              <a:t>   </a:t>
            </a:r>
          </a:p>
        </p:txBody>
      </p:sp>
      <p:pic>
        <p:nvPicPr>
          <p:cNvPr id="9" name="Audio 8">
            <a:hlinkClick r:id="" action="ppaction://media"/>
          </p:cNvPr>
          <p:cNvPicPr>
            <a:picLocks noChangeAspect="1"/>
          </p:cNvPicPr>
          <p:nvPr>
            <a:audioFile r:link="rId1"/>
            <p:extLst>
              <p:ext uri="{DAA4B4D4-6D71-4841-9C94-3DE7FCFB9230}">
                <p14:media xmlns:p14="http://schemas.microsoft.com/office/powerpoint/2010/main" r:embed="rId2">
                  <p14:trim st="2328"/>
                </p14:media>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60948445"/>
      </p:ext>
    </p:extLst>
  </p:cSld>
  <p:clrMapOvr>
    <a:masterClrMapping/>
  </p:clrMapOvr>
  <mc:AlternateContent xmlns:mc="http://schemas.openxmlformats.org/markup-compatibility/2006" xmlns:p14="http://schemas.microsoft.com/office/powerpoint/2010/main">
    <mc:Choice Requires="p14">
      <p:transition spd="slow" p14:dur="2000" advTm="12000"/>
    </mc:Choice>
    <mc:Fallback xmlns="">
      <p:transition spd="slow" advTm="12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974" y="1767840"/>
            <a:ext cx="5713506" cy="4226348"/>
          </a:xfrm>
          <a:prstGeom prst="rect">
            <a:avLst/>
          </a:prstGeom>
        </p:spPr>
      </p:pic>
      <p:sp>
        <p:nvSpPr>
          <p:cNvPr id="2" name="Title 1"/>
          <p:cNvSpPr>
            <a:spLocks noGrp="1"/>
          </p:cNvSpPr>
          <p:nvPr>
            <p:ph type="title"/>
          </p:nvPr>
        </p:nvSpPr>
        <p:spPr/>
        <p:txBody>
          <a:bodyPr/>
          <a:lstStyle/>
          <a:p>
            <a:r>
              <a:rPr lang="en-US" dirty="0" smtClean="0"/>
              <a:t>Characterization factor development</a:t>
            </a:r>
            <a:endParaRPr lang="en-US" dirty="0"/>
          </a:p>
        </p:txBody>
      </p:sp>
      <p:sp>
        <p:nvSpPr>
          <p:cNvPr id="3" name="Content Placeholder 2"/>
          <p:cNvSpPr>
            <a:spLocks noGrp="1"/>
          </p:cNvSpPr>
          <p:nvPr>
            <p:ph idx="1"/>
          </p:nvPr>
        </p:nvSpPr>
        <p:spPr/>
        <p:txBody>
          <a:bodyPr/>
          <a:lstStyle/>
          <a:p>
            <a:r>
              <a:rPr lang="en-US" dirty="0" smtClean="0"/>
              <a:t>Three factors go into characterization factors</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10</a:t>
            </a:fld>
            <a:endParaRPr lang="en-US" dirty="0"/>
          </a:p>
        </p:txBody>
      </p:sp>
      <p:graphicFrame>
        <p:nvGraphicFramePr>
          <p:cNvPr id="7" name="Diagram 6"/>
          <p:cNvGraphicFramePr/>
          <p:nvPr>
            <p:extLst>
              <p:ext uri="{D42A27DB-BD31-4B8C-83A1-F6EECF244321}">
                <p14:modId xmlns:p14="http://schemas.microsoft.com/office/powerpoint/2010/main" val="2524914155"/>
              </p:ext>
            </p:extLst>
          </p:nvPr>
        </p:nvGraphicFramePr>
        <p:xfrm>
          <a:off x="5570863" y="1373393"/>
          <a:ext cx="7340601" cy="48937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9" name="Straight Arrow Connector 8"/>
          <p:cNvCxnSpPr/>
          <p:nvPr/>
        </p:nvCxnSpPr>
        <p:spPr>
          <a:xfrm>
            <a:off x="5506720" y="1605280"/>
            <a:ext cx="1564640" cy="39527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9692383" y="6132396"/>
            <a:ext cx="2167581" cy="261610"/>
          </a:xfrm>
          <a:prstGeom prst="rect">
            <a:avLst/>
          </a:prstGeom>
          <a:noFill/>
        </p:spPr>
        <p:txBody>
          <a:bodyPr wrap="none" rtlCol="0">
            <a:spAutoFit/>
          </a:bodyPr>
          <a:lstStyle/>
          <a:p>
            <a:r>
              <a:rPr lang="en-US" sz="1100" dirty="0" smtClean="0"/>
              <a:t>Figure source: </a:t>
            </a:r>
            <a:r>
              <a:rPr lang="en-US" sz="1100" dirty="0" err="1" smtClean="0"/>
              <a:t>USEtox</a:t>
            </a:r>
            <a:r>
              <a:rPr lang="en-US" sz="1100" dirty="0" smtClean="0"/>
              <a:t> user manual</a:t>
            </a:r>
            <a:endParaRPr lang="en-US" sz="110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5"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25043418"/>
      </p:ext>
    </p:extLst>
  </p:cSld>
  <p:clrMapOvr>
    <a:masterClrMapping/>
  </p:clrMapOvr>
  <mc:AlternateContent xmlns:mc="http://schemas.openxmlformats.org/markup-compatibility/2006" xmlns:p14="http://schemas.microsoft.com/office/powerpoint/2010/main">
    <mc:Choice Requires="p14">
      <p:transition spd="slow" p14:dur="2000" advTm="45568"/>
    </mc:Choice>
    <mc:Fallback xmlns="">
      <p:transition spd="slow" advTm="455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Exposure for Humans</a:t>
            </a:r>
            <a:endParaRPr lang="en-US" dirty="0"/>
          </a:p>
        </p:txBody>
      </p:sp>
      <p:sp>
        <p:nvSpPr>
          <p:cNvPr id="3" name="Content Placeholder 2"/>
          <p:cNvSpPr>
            <a:spLocks noGrp="1"/>
          </p:cNvSpPr>
          <p:nvPr>
            <p:ph idx="1"/>
          </p:nvPr>
        </p:nvSpPr>
        <p:spPr>
          <a:xfrm>
            <a:off x="708238" y="1387737"/>
            <a:ext cx="6566019" cy="4653480"/>
          </a:xfrm>
        </p:spPr>
        <p:txBody>
          <a:bodyPr/>
          <a:lstStyle/>
          <a:p>
            <a:r>
              <a:rPr lang="en-US" dirty="0" smtClean="0"/>
              <a:t>Hazardous chemicals can enter the body in a number of ways</a:t>
            </a:r>
          </a:p>
          <a:p>
            <a:pPr lvl="1"/>
            <a:r>
              <a:rPr lang="en-US" dirty="0" smtClean="0"/>
              <a:t>Ingestion</a:t>
            </a:r>
          </a:p>
          <a:p>
            <a:pPr lvl="1"/>
            <a:r>
              <a:rPr lang="en-US" dirty="0" smtClean="0"/>
              <a:t>Inhalation</a:t>
            </a:r>
          </a:p>
          <a:p>
            <a:pPr lvl="1"/>
            <a:r>
              <a:rPr lang="en-US" dirty="0" smtClean="0"/>
              <a:t>Skin (dermal)</a:t>
            </a:r>
          </a:p>
          <a:p>
            <a:r>
              <a:rPr lang="en-US" dirty="0" smtClean="0"/>
              <a:t>Varying degrees of impacts depending on exposure route</a:t>
            </a:r>
          </a:p>
          <a:p>
            <a:pPr lvl="1"/>
            <a:r>
              <a:rPr lang="en-US" dirty="0" smtClean="0"/>
              <a:t>Generally severity in the following order</a:t>
            </a:r>
          </a:p>
          <a:p>
            <a:pPr lvl="1"/>
            <a:endParaRPr lang="en-US" dirty="0"/>
          </a:p>
          <a:p>
            <a:pPr marL="201168" lvl="1" indent="0">
              <a:buNone/>
            </a:pPr>
            <a:endParaRPr lang="en-US" dirty="0" smtClean="0"/>
          </a:p>
          <a:p>
            <a:pPr marL="201168" lvl="1" indent="0">
              <a:buNone/>
            </a:pPr>
            <a:endParaRPr lang="en-US" dirty="0" smtClean="0"/>
          </a:p>
          <a:p>
            <a:r>
              <a:rPr lang="en-US" dirty="0" smtClean="0"/>
              <a:t>Some toxic substances have more variation in toxicity based on exposure route than others</a:t>
            </a:r>
          </a:p>
          <a:p>
            <a:pPr lvl="1"/>
            <a:r>
              <a:rPr lang="en-US" dirty="0" smtClean="0"/>
              <a:t>This is one reason why some characterization factors are labelled “interim” in </a:t>
            </a:r>
            <a:r>
              <a:rPr lang="en-US" dirty="0" err="1" smtClean="0"/>
              <a:t>USEtox</a:t>
            </a:r>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11</a:t>
            </a:fld>
            <a:endParaRPr lang="en-US" dirty="0"/>
          </a:p>
        </p:txBody>
      </p:sp>
      <p:pic>
        <p:nvPicPr>
          <p:cNvPr id="7" name="Picture 6"/>
          <p:cNvPicPr>
            <a:picLocks noChangeAspect="1"/>
          </p:cNvPicPr>
          <p:nvPr/>
        </p:nvPicPr>
        <p:blipFill>
          <a:blip r:embed="rId5"/>
          <a:stretch>
            <a:fillRect/>
          </a:stretch>
        </p:blipFill>
        <p:spPr>
          <a:xfrm>
            <a:off x="7706080" y="1387737"/>
            <a:ext cx="3876675" cy="4419600"/>
          </a:xfrm>
          <a:prstGeom prst="rect">
            <a:avLst/>
          </a:prstGeom>
        </p:spPr>
      </p:pic>
      <p:sp>
        <p:nvSpPr>
          <p:cNvPr id="8" name="Rectangle 7"/>
          <p:cNvSpPr/>
          <p:nvPr/>
        </p:nvSpPr>
        <p:spPr>
          <a:xfrm>
            <a:off x="10284755" y="6125195"/>
            <a:ext cx="1593706" cy="261610"/>
          </a:xfrm>
          <a:prstGeom prst="rect">
            <a:avLst/>
          </a:prstGeom>
        </p:spPr>
        <p:txBody>
          <a:bodyPr wrap="none">
            <a:spAutoFit/>
          </a:bodyPr>
          <a:lstStyle/>
          <a:p>
            <a:r>
              <a:rPr lang="en-US" sz="1100" dirty="0" smtClean="0"/>
              <a:t>Image source: rssb.co.uk</a:t>
            </a:r>
            <a:endParaRPr lang="en-US" sz="1100" dirty="0"/>
          </a:p>
        </p:txBody>
      </p:sp>
      <p:graphicFrame>
        <p:nvGraphicFramePr>
          <p:cNvPr id="9" name="Diagram 8"/>
          <p:cNvGraphicFramePr/>
          <p:nvPr>
            <p:extLst>
              <p:ext uri="{D42A27DB-BD31-4B8C-83A1-F6EECF244321}">
                <p14:modId xmlns:p14="http://schemas.microsoft.com/office/powerpoint/2010/main" val="4045719956"/>
              </p:ext>
            </p:extLst>
          </p:nvPr>
        </p:nvGraphicFramePr>
        <p:xfrm>
          <a:off x="1097280" y="3600579"/>
          <a:ext cx="3727489" cy="8757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TextBox 9"/>
          <p:cNvSpPr txBox="1"/>
          <p:nvPr/>
        </p:nvSpPr>
        <p:spPr>
          <a:xfrm>
            <a:off x="1817884" y="3600581"/>
            <a:ext cx="2353850" cy="276999"/>
          </a:xfrm>
          <a:prstGeom prst="rect">
            <a:avLst/>
          </a:prstGeom>
          <a:noFill/>
        </p:spPr>
        <p:txBody>
          <a:bodyPr wrap="none" rtlCol="0">
            <a:spAutoFit/>
          </a:bodyPr>
          <a:lstStyle/>
          <a:p>
            <a:r>
              <a:rPr lang="en-US" sz="1200" dirty="0" smtClean="0"/>
              <a:t>Increasing severity for equal intake</a:t>
            </a:r>
            <a:endParaRPr lang="en-US" sz="1200" dirty="0"/>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430000" y="6096000"/>
            <a:ext cx="609600" cy="609600"/>
          </a:xfrm>
          <a:prstGeom prst="rect">
            <a:avLst/>
          </a:prstGeom>
        </p:spPr>
      </p:pic>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5"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366426430"/>
      </p:ext>
    </p:extLst>
  </p:cSld>
  <p:clrMapOvr>
    <a:masterClrMapping/>
  </p:clrMapOvr>
  <mc:AlternateContent xmlns:mc="http://schemas.openxmlformats.org/markup-compatibility/2006" xmlns:p14="http://schemas.microsoft.com/office/powerpoint/2010/main">
    <mc:Choice Requires="p14">
      <p:transition spd="slow" p14:dur="2000" advTm="48367"/>
    </mc:Choice>
    <mc:Fallback xmlns="">
      <p:transition spd="slow" advTm="48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Dose-Effects (Conc.-Effects) Relationship</a:t>
            </a:r>
            <a:endParaRPr lang="en-US" dirty="0"/>
          </a:p>
        </p:txBody>
      </p:sp>
      <p:sp>
        <p:nvSpPr>
          <p:cNvPr id="3" name="Content Placeholder 2"/>
          <p:cNvSpPr>
            <a:spLocks noGrp="1"/>
          </p:cNvSpPr>
          <p:nvPr>
            <p:ph idx="1"/>
          </p:nvPr>
        </p:nvSpPr>
        <p:spPr>
          <a:xfrm>
            <a:off x="666974" y="1440835"/>
            <a:ext cx="4677220" cy="4600381"/>
          </a:xfrm>
        </p:spPr>
        <p:txBody>
          <a:bodyPr/>
          <a:lstStyle/>
          <a:p>
            <a:r>
              <a:rPr lang="en-US" dirty="0" smtClean="0"/>
              <a:t>For most toxic substances dose and health effects have a non-linear relationship</a:t>
            </a:r>
          </a:p>
          <a:p>
            <a:r>
              <a:rPr lang="en-US" dirty="0" smtClean="0"/>
              <a:t>Linearization is required to generate standard LCA characterization factors</a:t>
            </a:r>
            <a:endParaRPr lang="en-US" dirty="0"/>
          </a:p>
          <a:p>
            <a:r>
              <a:rPr lang="en-US" dirty="0" smtClean="0"/>
              <a:t>To linearize, </a:t>
            </a:r>
            <a:r>
              <a:rPr lang="en-US" dirty="0" err="1" smtClean="0"/>
              <a:t>USEtox</a:t>
            </a:r>
            <a:r>
              <a:rPr lang="en-US" dirty="0" smtClean="0"/>
              <a:t> uses slope of effects from 0 to 50% partially affected fraction.</a:t>
            </a:r>
          </a:p>
          <a:p>
            <a:pPr lvl="1"/>
            <a:r>
              <a:rPr lang="en-US" dirty="0" smtClean="0"/>
              <a:t>Fairly good indicator for low to moderate concentration increases</a:t>
            </a:r>
          </a:p>
          <a:p>
            <a:pPr lvl="1"/>
            <a:r>
              <a:rPr lang="en-US" dirty="0" smtClean="0"/>
              <a:t>Poor indicator for high concentration increases (overestimates based on graph)</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12</a:t>
            </a:fld>
            <a:endParaRPr lang="en-US" dirty="0"/>
          </a:p>
        </p:txBody>
      </p:sp>
      <p:pic>
        <p:nvPicPr>
          <p:cNvPr id="7" name="Content Placeholder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4194" y="1161827"/>
            <a:ext cx="6329589" cy="4652963"/>
          </a:xfrm>
          <a:prstGeom prst="rect">
            <a:avLst/>
          </a:prstGeom>
        </p:spPr>
      </p:pic>
      <p:sp>
        <p:nvSpPr>
          <p:cNvPr id="8" name="TextBox 7"/>
          <p:cNvSpPr txBox="1"/>
          <p:nvPr/>
        </p:nvSpPr>
        <p:spPr>
          <a:xfrm>
            <a:off x="9724058" y="6125766"/>
            <a:ext cx="2167581" cy="261610"/>
          </a:xfrm>
          <a:prstGeom prst="rect">
            <a:avLst/>
          </a:prstGeom>
          <a:noFill/>
        </p:spPr>
        <p:txBody>
          <a:bodyPr wrap="none" rtlCol="0">
            <a:spAutoFit/>
          </a:bodyPr>
          <a:lstStyle/>
          <a:p>
            <a:r>
              <a:rPr lang="en-US" sz="1100" dirty="0" smtClean="0"/>
              <a:t>Figure source: </a:t>
            </a:r>
            <a:r>
              <a:rPr lang="en-US" sz="1100" dirty="0" err="1" smtClean="0"/>
              <a:t>USEtox</a:t>
            </a:r>
            <a:r>
              <a:rPr lang="en-US" sz="1100" dirty="0" smtClean="0"/>
              <a:t> user manual</a:t>
            </a:r>
            <a:endParaRPr lang="en-US" sz="1100" dirty="0"/>
          </a:p>
        </p:txBody>
      </p:sp>
      <p:pic>
        <p:nvPicPr>
          <p:cNvPr id="12" name="Audio 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1"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3"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773433674"/>
      </p:ext>
    </p:extLst>
  </p:cSld>
  <p:clrMapOvr>
    <a:masterClrMapping/>
  </p:clrMapOvr>
  <mc:AlternateContent xmlns:mc="http://schemas.openxmlformats.org/markup-compatibility/2006" xmlns:p14="http://schemas.microsoft.com/office/powerpoint/2010/main">
    <mc:Choice Requires="p14">
      <p:transition spd="slow" p14:dur="2000" advTm="61445"/>
    </mc:Choice>
    <mc:Fallback xmlns="">
      <p:transition spd="slow" advTm="61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sp>
        <p:nvSpPr>
          <p:cNvPr id="3" name="Content Placeholder 2"/>
          <p:cNvSpPr>
            <a:spLocks noGrp="1"/>
          </p:cNvSpPr>
          <p:nvPr>
            <p:ph idx="1"/>
          </p:nvPr>
        </p:nvSpPr>
        <p:spPr>
          <a:xfrm>
            <a:off x="666973" y="1387737"/>
            <a:ext cx="10545509" cy="4653480"/>
          </a:xfrm>
        </p:spPr>
        <p:txBody>
          <a:bodyPr>
            <a:normAutofit/>
          </a:bodyPr>
          <a:lstStyle/>
          <a:p>
            <a:r>
              <a:rPr lang="en-US" dirty="0" smtClean="0"/>
              <a:t>Generally considered the most uncertain traditional impact categories in LCA</a:t>
            </a:r>
          </a:p>
          <a:p>
            <a:r>
              <a:rPr lang="en-US" dirty="0" smtClean="0"/>
              <a:t>No true midpoint, so endpoints essentially need to be quantified in a pseudo-midpoint design</a:t>
            </a:r>
          </a:p>
          <a:p>
            <a:r>
              <a:rPr lang="en-US" dirty="0" smtClean="0"/>
              <a:t>Too little resolution of space and time in inventory</a:t>
            </a:r>
          </a:p>
          <a:p>
            <a:r>
              <a:rPr lang="en-US" dirty="0" smtClean="0"/>
              <a:t>Relies on linear dose-response curves</a:t>
            </a:r>
          </a:p>
          <a:p>
            <a:r>
              <a:rPr lang="en-US" dirty="0"/>
              <a:t>No consideration for combinations of toxic substances</a:t>
            </a:r>
          </a:p>
          <a:p>
            <a:r>
              <a:rPr lang="en-US" dirty="0" smtClean="0"/>
              <a:t>Toxicity </a:t>
            </a:r>
            <a:r>
              <a:rPr lang="en-US" dirty="0"/>
              <a:t>determined under laboratory conditions</a:t>
            </a:r>
          </a:p>
          <a:p>
            <a:r>
              <a:rPr lang="en-US" dirty="0" smtClean="0"/>
              <a:t>Different </a:t>
            </a:r>
            <a:r>
              <a:rPr lang="en-US" dirty="0"/>
              <a:t>exposure mechanisms have different effects</a:t>
            </a:r>
          </a:p>
          <a:p>
            <a:r>
              <a:rPr lang="en-US" dirty="0" smtClean="0"/>
              <a:t>For human toxicity, may be based on tab testing of toxicity in animals and scaled up by body weight</a:t>
            </a:r>
          </a:p>
          <a:p>
            <a:r>
              <a:rPr lang="en-US" dirty="0" smtClean="0"/>
              <a:t>For ecotoxicity, little consideration of the variation of effects on different species</a:t>
            </a:r>
          </a:p>
          <a:p>
            <a:pPr lvl="1"/>
            <a:r>
              <a:rPr lang="en-US" dirty="0" smtClean="0"/>
              <a:t>Factors usually developed based on only a few species, but wider ecosystem impacts hard to deduce</a:t>
            </a:r>
          </a:p>
        </p:txBody>
      </p:sp>
      <p:sp>
        <p:nvSpPr>
          <p:cNvPr id="6" name="Slide Number Placeholder 5"/>
          <p:cNvSpPr>
            <a:spLocks noGrp="1"/>
          </p:cNvSpPr>
          <p:nvPr>
            <p:ph type="sldNum" sz="quarter" idx="12"/>
          </p:nvPr>
        </p:nvSpPr>
        <p:spPr/>
        <p:txBody>
          <a:bodyPr/>
          <a:lstStyle/>
          <a:p>
            <a:fld id="{0A514951-337F-4C55-96DD-3945EF272A02}" type="slidenum">
              <a:rPr lang="en-US" smtClean="0"/>
              <a:pPr/>
              <a:t>13</a:t>
            </a:fld>
            <a:endParaRPr lang="en-US"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1"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248646574"/>
      </p:ext>
    </p:extLst>
  </p:cSld>
  <p:clrMapOvr>
    <a:masterClrMapping/>
  </p:clrMapOvr>
  <mc:AlternateContent xmlns:mc="http://schemas.openxmlformats.org/markup-compatibility/2006" xmlns:p14="http://schemas.microsoft.com/office/powerpoint/2010/main">
    <mc:Choice Requires="p14">
      <p:transition spd="slow" p14:dur="2000" advTm="92140"/>
    </mc:Choice>
    <mc:Fallback xmlns="">
      <p:transition spd="slow" advTm="921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7208" y="275846"/>
            <a:ext cx="11097111" cy="885981"/>
          </a:xfrm>
        </p:spPr>
        <p:txBody>
          <a:bodyPr>
            <a:normAutofit fontScale="90000"/>
          </a:bodyPr>
          <a:lstStyle/>
          <a:p>
            <a:r>
              <a:rPr lang="en-US" dirty="0" smtClean="0"/>
              <a:t>Interim vs. Recommended Characterization Factors</a:t>
            </a:r>
            <a:endParaRPr lang="en-US" dirty="0"/>
          </a:p>
        </p:txBody>
      </p:sp>
      <p:sp>
        <p:nvSpPr>
          <p:cNvPr id="3" name="Content Placeholder 2"/>
          <p:cNvSpPr>
            <a:spLocks noGrp="1"/>
          </p:cNvSpPr>
          <p:nvPr>
            <p:ph idx="1"/>
          </p:nvPr>
        </p:nvSpPr>
        <p:spPr>
          <a:xfrm>
            <a:off x="913593" y="3088815"/>
            <a:ext cx="4044487" cy="2092999"/>
          </a:xfrm>
        </p:spPr>
        <p:txBody>
          <a:bodyPr>
            <a:normAutofit/>
          </a:bodyPr>
          <a:lstStyle/>
          <a:p>
            <a:r>
              <a:rPr lang="en-US" dirty="0" smtClean="0"/>
              <a:t>Generally the following are classified as interim:</a:t>
            </a:r>
          </a:p>
          <a:p>
            <a:pPr lvl="1"/>
            <a:r>
              <a:rPr lang="en-US" dirty="0" smtClean="0"/>
              <a:t>Metals</a:t>
            </a:r>
          </a:p>
          <a:p>
            <a:pPr lvl="1"/>
            <a:r>
              <a:rPr lang="en-US" dirty="0" smtClean="0"/>
              <a:t>Inorganic chemicals</a:t>
            </a:r>
          </a:p>
          <a:p>
            <a:pPr lvl="1"/>
            <a:r>
              <a:rPr lang="en-US" dirty="0" smtClean="0"/>
              <a:t>Organometallic chemicals</a:t>
            </a:r>
          </a:p>
          <a:p>
            <a:pPr lvl="1"/>
            <a:r>
              <a:rPr lang="en-US" dirty="0" smtClean="0"/>
              <a:t>Detergents</a:t>
            </a:r>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14</a:t>
            </a:fld>
            <a:endParaRPr lang="en-US" dirty="0"/>
          </a:p>
        </p:txBody>
      </p:sp>
      <p:sp>
        <p:nvSpPr>
          <p:cNvPr id="7" name="Content Placeholder 2"/>
          <p:cNvSpPr txBox="1">
            <a:spLocks/>
          </p:cNvSpPr>
          <p:nvPr/>
        </p:nvSpPr>
        <p:spPr>
          <a:xfrm>
            <a:off x="1035513" y="1275551"/>
            <a:ext cx="5034644" cy="5153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smtClean="0"/>
              <a:t>Interim</a:t>
            </a:r>
          </a:p>
          <a:p>
            <a:endParaRPr lang="en-US" sz="2200" b="1" dirty="0" smtClean="0"/>
          </a:p>
        </p:txBody>
      </p:sp>
      <p:sp>
        <p:nvSpPr>
          <p:cNvPr id="9" name="Rectangle 8"/>
          <p:cNvSpPr/>
          <p:nvPr/>
        </p:nvSpPr>
        <p:spPr>
          <a:xfrm>
            <a:off x="1605280" y="1672845"/>
            <a:ext cx="4267200" cy="926033"/>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Substances with “relatively high uncertainty in addressing fate, exposure, and/or effects of a chemical.”</a:t>
            </a:r>
            <a:endParaRPr lang="en-US" dirty="0">
              <a:solidFill>
                <a:schemeClr val="tx1"/>
              </a:solidFill>
            </a:endParaRPr>
          </a:p>
        </p:txBody>
      </p:sp>
      <p:sp>
        <p:nvSpPr>
          <p:cNvPr id="10" name="Content Placeholder 2"/>
          <p:cNvSpPr txBox="1">
            <a:spLocks/>
          </p:cNvSpPr>
          <p:nvPr/>
        </p:nvSpPr>
        <p:spPr>
          <a:xfrm>
            <a:off x="6429407" y="1275551"/>
            <a:ext cx="5034644" cy="51533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b="1" dirty="0" smtClean="0"/>
              <a:t>Recommended</a:t>
            </a:r>
          </a:p>
        </p:txBody>
      </p:sp>
      <p:sp>
        <p:nvSpPr>
          <p:cNvPr id="12" name="Rectangle 11"/>
          <p:cNvSpPr/>
          <p:nvPr/>
        </p:nvSpPr>
        <p:spPr>
          <a:xfrm>
            <a:off x="6627675" y="1672846"/>
            <a:ext cx="4638108" cy="926032"/>
          </a:xfrm>
          <a:prstGeom prst="rect">
            <a:avLst/>
          </a:prstGeom>
          <a:noFill/>
          <a:ln w="19050">
            <a:solidFill>
              <a:srgbClr val="739A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“Substances where the </a:t>
            </a:r>
            <a:r>
              <a:rPr lang="en-US" dirty="0" err="1" smtClean="0">
                <a:solidFill>
                  <a:schemeClr val="tx1"/>
                </a:solidFill>
              </a:rPr>
              <a:t>USEtox</a:t>
            </a:r>
            <a:r>
              <a:rPr lang="en-US" dirty="0" smtClean="0">
                <a:solidFill>
                  <a:schemeClr val="tx1"/>
                </a:solidFill>
              </a:rPr>
              <a:t> model is considered fully appropriate and the underlying substance data is of sufficient quality.”</a:t>
            </a:r>
            <a:endParaRPr lang="en-US" dirty="0">
              <a:solidFill>
                <a:schemeClr val="tx1"/>
              </a:solidFill>
            </a:endParaRPr>
          </a:p>
        </p:txBody>
      </p:sp>
      <p:sp>
        <p:nvSpPr>
          <p:cNvPr id="18" name="Content Placeholder 2"/>
          <p:cNvSpPr txBox="1">
            <a:spLocks/>
          </p:cNvSpPr>
          <p:nvPr/>
        </p:nvSpPr>
        <p:spPr>
          <a:xfrm>
            <a:off x="599691" y="5431136"/>
            <a:ext cx="10995792" cy="819752"/>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Note: Some characterization models ignore interim factors, however </a:t>
            </a:r>
            <a:r>
              <a:rPr lang="en-US" dirty="0" err="1" smtClean="0"/>
              <a:t>USEtox</a:t>
            </a:r>
            <a:r>
              <a:rPr lang="en-US" dirty="0" smtClean="0"/>
              <a:t> states: “</a:t>
            </a:r>
            <a:r>
              <a:rPr lang="en-US" dirty="0"/>
              <a:t>Excluding interim characterization factors is in principle only </a:t>
            </a:r>
            <a:r>
              <a:rPr lang="en-US" dirty="0" smtClean="0"/>
              <a:t>meaningful </a:t>
            </a:r>
            <a:r>
              <a:rPr lang="en-US" dirty="0"/>
              <a:t>for sensitivity analysis in </a:t>
            </a:r>
            <a:r>
              <a:rPr lang="en-US" dirty="0" smtClean="0"/>
              <a:t>a </a:t>
            </a:r>
            <a:r>
              <a:rPr lang="en-US" dirty="0"/>
              <a:t>life cycle assessment </a:t>
            </a:r>
            <a:r>
              <a:rPr lang="en-US" dirty="0" smtClean="0"/>
              <a:t>study”</a:t>
            </a:r>
            <a:endParaRPr lang="en-US" dirty="0"/>
          </a:p>
        </p:txBody>
      </p:sp>
      <p:cxnSp>
        <p:nvCxnSpPr>
          <p:cNvPr id="20" name="Straight Connector 19"/>
          <p:cNvCxnSpPr/>
          <p:nvPr/>
        </p:nvCxnSpPr>
        <p:spPr>
          <a:xfrm flipH="1">
            <a:off x="769770" y="1214591"/>
            <a:ext cx="5409097"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69769" y="1214591"/>
            <a:ext cx="0" cy="400764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69769" y="5242560"/>
            <a:ext cx="1060718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1376953" y="2865081"/>
            <a:ext cx="0" cy="2357159"/>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178867" y="1214591"/>
            <a:ext cx="0" cy="165049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178867" y="2865081"/>
            <a:ext cx="5236744"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33" name="Content Placeholder 2"/>
          <p:cNvSpPr txBox="1">
            <a:spLocks/>
          </p:cNvSpPr>
          <p:nvPr/>
        </p:nvSpPr>
        <p:spPr>
          <a:xfrm>
            <a:off x="5466080" y="3068494"/>
            <a:ext cx="4428607" cy="23050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smtClean="0"/>
              <a:t>For aquatic ecotoxicity, interim is used if characterization based on less than 3 trophic levels</a:t>
            </a:r>
          </a:p>
          <a:p>
            <a:r>
              <a:rPr lang="en-US" dirty="0" smtClean="0"/>
              <a:t>For human health, interim if based on sub-acute data or if fraction absorbed by inhalation is much higher than ingestion</a:t>
            </a:r>
          </a:p>
        </p:txBody>
      </p:sp>
      <p:sp>
        <p:nvSpPr>
          <p:cNvPr id="38" name="Rectangle 37"/>
          <p:cNvSpPr/>
          <p:nvPr/>
        </p:nvSpPr>
        <p:spPr>
          <a:xfrm>
            <a:off x="9584238" y="6139190"/>
            <a:ext cx="2233304" cy="261610"/>
          </a:xfrm>
          <a:prstGeom prst="rect">
            <a:avLst/>
          </a:prstGeom>
        </p:spPr>
        <p:txBody>
          <a:bodyPr wrap="none">
            <a:spAutoFit/>
          </a:bodyPr>
          <a:lstStyle/>
          <a:p>
            <a:r>
              <a:rPr lang="en-US" sz="1100" dirty="0"/>
              <a:t>http://www.usetox.org/faq#t22n76</a:t>
            </a:r>
          </a:p>
        </p:txBody>
      </p:sp>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2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cxnSp>
        <p:nvCxnSpPr>
          <p:cNvPr id="13" name="Straight Arrow Connector 12"/>
          <p:cNvCxnSpPr/>
          <p:nvPr/>
        </p:nvCxnSpPr>
        <p:spPr>
          <a:xfrm flipH="1">
            <a:off x="7024743" y="3808205"/>
            <a:ext cx="286994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986169" y="3441374"/>
            <a:ext cx="1429442" cy="830997"/>
          </a:xfrm>
          <a:prstGeom prst="rect">
            <a:avLst/>
          </a:prstGeom>
        </p:spPr>
        <p:txBody>
          <a:bodyPr wrap="square">
            <a:spAutoFit/>
          </a:bodyPr>
          <a:lstStyle/>
          <a:p>
            <a:r>
              <a:rPr lang="en-US" sz="1600" dirty="0" smtClean="0"/>
              <a:t>(positions </a:t>
            </a:r>
            <a:r>
              <a:rPr lang="en-US" sz="1600" dirty="0"/>
              <a:t>of organisms </a:t>
            </a:r>
            <a:r>
              <a:rPr lang="en-US" sz="1600" dirty="0" smtClean="0"/>
              <a:t>on </a:t>
            </a:r>
            <a:r>
              <a:rPr lang="en-US" sz="1600" dirty="0"/>
              <a:t>food </a:t>
            </a:r>
            <a:r>
              <a:rPr lang="en-US" sz="1600" dirty="0" smtClean="0"/>
              <a:t>chain)</a:t>
            </a:r>
            <a:endParaRPr lang="en-US" sz="1600" dirty="0"/>
          </a:p>
        </p:txBody>
      </p:sp>
      <p:cxnSp>
        <p:nvCxnSpPr>
          <p:cNvPr id="27" name="Straight Arrow Connector 26"/>
          <p:cNvCxnSpPr/>
          <p:nvPr/>
        </p:nvCxnSpPr>
        <p:spPr>
          <a:xfrm>
            <a:off x="5292763" y="4518212"/>
            <a:ext cx="20559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292763" y="4518212"/>
            <a:ext cx="0" cy="5163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292763" y="5026286"/>
            <a:ext cx="4609694"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9902457" y="4657785"/>
            <a:ext cx="1561594" cy="584775"/>
          </a:xfrm>
          <a:prstGeom prst="rect">
            <a:avLst/>
          </a:prstGeom>
        </p:spPr>
        <p:txBody>
          <a:bodyPr wrap="square">
            <a:spAutoFit/>
          </a:bodyPr>
          <a:lstStyle/>
          <a:p>
            <a:r>
              <a:rPr lang="en-US" sz="1600" dirty="0" smtClean="0"/>
              <a:t>(Between acute and chronic)</a:t>
            </a:r>
            <a:endParaRPr lang="en-US" sz="1600" dirty="0"/>
          </a:p>
        </p:txBody>
      </p:sp>
      <p:sp>
        <p:nvSpPr>
          <p:cNvPr id="29"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913487099"/>
      </p:ext>
    </p:extLst>
  </p:cSld>
  <p:clrMapOvr>
    <a:masterClrMapping/>
  </p:clrMapOvr>
  <mc:AlternateContent xmlns:mc="http://schemas.openxmlformats.org/markup-compatibility/2006" xmlns:p14="http://schemas.microsoft.com/office/powerpoint/2010/main">
    <mc:Choice Requires="p14">
      <p:transition spd="slow" p14:dur="2000" advTm="77265"/>
    </mc:Choice>
    <mc:Fallback xmlns="">
      <p:transition spd="slow" advTm="772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Toxic Chemicals</a:t>
            </a:r>
            <a:endParaRPr lang="en-US" dirty="0"/>
          </a:p>
        </p:txBody>
      </p:sp>
      <p:sp>
        <p:nvSpPr>
          <p:cNvPr id="3" name="Content Placeholder 2"/>
          <p:cNvSpPr>
            <a:spLocks noGrp="1"/>
          </p:cNvSpPr>
          <p:nvPr>
            <p:ph idx="1"/>
          </p:nvPr>
        </p:nvSpPr>
        <p:spPr/>
        <p:txBody>
          <a:bodyPr/>
          <a:lstStyle/>
          <a:p>
            <a:pPr algn="ctr">
              <a:spcAft>
                <a:spcPts val="2400"/>
              </a:spcAft>
            </a:pPr>
            <a:r>
              <a:rPr lang="en-US" dirty="0" smtClean="0"/>
              <a:t>Agriculture (pesticide application and production)</a:t>
            </a:r>
          </a:p>
          <a:p>
            <a:pPr algn="ctr">
              <a:spcAft>
                <a:spcPts val="2400"/>
              </a:spcAft>
            </a:pPr>
            <a:r>
              <a:rPr lang="en-US" dirty="0" smtClean="0"/>
              <a:t>Mining</a:t>
            </a:r>
          </a:p>
          <a:p>
            <a:pPr algn="ctr">
              <a:spcAft>
                <a:spcPts val="2400"/>
              </a:spcAft>
            </a:pPr>
            <a:r>
              <a:rPr lang="en-US" dirty="0" smtClean="0"/>
              <a:t>Manufacturing facilities (such as for plastics)</a:t>
            </a:r>
          </a:p>
          <a:p>
            <a:pPr algn="ctr">
              <a:spcAft>
                <a:spcPts val="2400"/>
              </a:spcAft>
            </a:pPr>
            <a:r>
              <a:rPr lang="en-US" dirty="0" err="1" smtClean="0"/>
              <a:t>Stormwater</a:t>
            </a:r>
            <a:r>
              <a:rPr lang="en-US" dirty="0" smtClean="0"/>
              <a:t> runoff from streets (from oils and greases)</a:t>
            </a:r>
          </a:p>
          <a:p>
            <a:pPr marL="0" indent="0" algn="ctr">
              <a:spcAft>
                <a:spcPts val="2400"/>
              </a:spcAft>
              <a:buNone/>
            </a:pPr>
            <a:r>
              <a:rPr lang="en-US" dirty="0" smtClean="0"/>
              <a:t>Fuel combustion</a:t>
            </a:r>
          </a:p>
          <a:p>
            <a:pPr algn="ctr">
              <a:spcAft>
                <a:spcPts val="2400"/>
              </a:spcAft>
            </a:pPr>
            <a:r>
              <a:rPr lang="en-US" dirty="0" smtClean="0"/>
              <a:t>Waste combustion (including backyard barrel burning)</a:t>
            </a:r>
          </a:p>
          <a:p>
            <a:pPr>
              <a:spcAft>
                <a:spcPts val="1800"/>
              </a:spcAft>
            </a:pP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15</a:t>
            </a:fld>
            <a:endParaRPr lang="en-US" dirty="0"/>
          </a:p>
        </p:txBody>
      </p:sp>
      <p:pic>
        <p:nvPicPr>
          <p:cNvPr id="1026" name="Picture 2" descr="http://ccceh.org/wp-content/uploads/2012/02/agripes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3538" b="23747"/>
          <a:stretch/>
        </p:blipFill>
        <p:spPr bwMode="auto">
          <a:xfrm>
            <a:off x="504838" y="1091708"/>
            <a:ext cx="2301673" cy="121334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2819400" y="1562100"/>
            <a:ext cx="276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420719" y="6107860"/>
            <a:ext cx="9608721" cy="261610"/>
          </a:xfrm>
          <a:prstGeom prst="rect">
            <a:avLst/>
          </a:prstGeom>
        </p:spPr>
        <p:txBody>
          <a:bodyPr wrap="none">
            <a:spAutoFit/>
          </a:bodyPr>
          <a:lstStyle/>
          <a:p>
            <a:r>
              <a:rPr lang="en-US" sz="1100" dirty="0" smtClean="0"/>
              <a:t>Pesticides: ccceh.org     mining: envirogen.com    manufacturing: fauske.com     </a:t>
            </a:r>
            <a:r>
              <a:rPr lang="en-US" sz="1100" dirty="0" err="1" smtClean="0"/>
              <a:t>stormwater</a:t>
            </a:r>
            <a:r>
              <a:rPr lang="en-US" sz="1100" dirty="0" smtClean="0"/>
              <a:t>: klorotechpavers.com      fossil fuel: forbes.com    barrel: epa.illinois.gov    </a:t>
            </a:r>
            <a:endParaRPr lang="en-US" sz="1100" dirty="0"/>
          </a:p>
        </p:txBody>
      </p:sp>
      <p:pic>
        <p:nvPicPr>
          <p:cNvPr id="1028" name="Picture 4" descr="http://www.envirogen.com/files/images/Mining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022717" y="1161827"/>
            <a:ext cx="2461820" cy="16423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6339840" y="2305050"/>
            <a:ext cx="2499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ttp://www.fauske.com/sites/default/files/Plastic%20Manufacturing%20Plant.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4877" y="2479413"/>
            <a:ext cx="2092099" cy="14017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klorotechpavers.com/wp-content/uploads/2014/08/oil-runoff-into-storm-drai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210320" y="2953272"/>
            <a:ext cx="2274217" cy="1522410"/>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Arrow Connector 14"/>
          <p:cNvCxnSpPr/>
          <p:nvPr/>
        </p:nvCxnSpPr>
        <p:spPr>
          <a:xfrm flipH="1">
            <a:off x="2667616" y="3030070"/>
            <a:ext cx="7258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8590269" y="3755117"/>
            <a:ext cx="51372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4" name="Picture 10" descr="Burn Barrel"/>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10820" y="4546684"/>
            <a:ext cx="1157970" cy="1536813"/>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p:cNvCxnSpPr/>
          <p:nvPr/>
        </p:nvCxnSpPr>
        <p:spPr>
          <a:xfrm>
            <a:off x="8610589" y="5222240"/>
            <a:ext cx="10617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http://b-i.forbesimg.com/justingerdes/files/2013/04/DOE_NERSC_Smokestacks-300x22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4838" y="4107030"/>
            <a:ext cx="2129256" cy="159694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a:off x="2687936" y="4496002"/>
            <a:ext cx="19856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430000" y="6096000"/>
            <a:ext cx="609600" cy="609600"/>
          </a:xfrm>
          <a:prstGeom prst="rect">
            <a:avLst/>
          </a:prstGeom>
        </p:spPr>
      </p:pic>
      <p:sp>
        <p:nvSpPr>
          <p:cNvPr id="23"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24"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088707762"/>
      </p:ext>
    </p:extLst>
  </p:cSld>
  <p:clrMapOvr>
    <a:masterClrMapping/>
  </p:clrMapOvr>
  <mc:AlternateContent xmlns:mc="http://schemas.openxmlformats.org/markup-compatibility/2006" xmlns:p14="http://schemas.microsoft.com/office/powerpoint/2010/main">
    <mc:Choice Requires="p14">
      <p:transition spd="slow" p14:dur="2000" advTm="22966"/>
    </mc:Choice>
    <mc:Fallback xmlns="">
      <p:transition spd="slow" advTm="229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a:bodyPr>
          <a:lstStyle/>
          <a:p>
            <a:r>
              <a:rPr lang="en-US" dirty="0" smtClean="0"/>
              <a:t>Characterization of Ecotoxicity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16</a:t>
            </a:fld>
            <a:endParaRPr lang="en-US" dirty="0"/>
          </a:p>
        </p:txBody>
      </p:sp>
      <p:sp>
        <p:nvSpPr>
          <p:cNvPr id="7" name="Content Placeholder 2"/>
          <p:cNvSpPr>
            <a:spLocks noGrp="1"/>
          </p:cNvSpPr>
          <p:nvPr>
            <p:ph idx="1"/>
          </p:nvPr>
        </p:nvSpPr>
        <p:spPr>
          <a:xfrm>
            <a:off x="564669" y="1830412"/>
            <a:ext cx="5017265" cy="4525963"/>
          </a:xfrm>
        </p:spPr>
        <p:txBody>
          <a:bodyPr>
            <a:normAutofit/>
          </a:bodyPr>
          <a:lstStyle/>
          <a:p>
            <a:pPr algn="ctr">
              <a:buNone/>
            </a:pPr>
            <a:r>
              <a:rPr lang="en-US" sz="3800" dirty="0" smtClean="0"/>
              <a:t>ETP=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smtClean="0"/>
              <a:t>ETP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ETP = ecotoxicity potential in CTU</a:t>
            </a:r>
            <a:r>
              <a:rPr lang="en-US" baseline="-25000" dirty="0" smtClean="0"/>
              <a:t>e</a:t>
            </a:r>
            <a:r>
              <a:rPr lang="en-US" dirty="0" smtClean="0"/>
              <a:t> (comparative </a:t>
            </a:r>
            <a:r>
              <a:rPr lang="en-US" dirty="0"/>
              <a:t>toxic </a:t>
            </a:r>
            <a:r>
              <a:rPr lang="en-US" dirty="0" smtClean="0"/>
              <a:t>unit=PAF*m</a:t>
            </a:r>
            <a:r>
              <a:rPr lang="en-US" baseline="30000" dirty="0" smtClean="0"/>
              <a:t>3</a:t>
            </a:r>
            <a:r>
              <a:rPr lang="en-US" dirty="0" smtClean="0"/>
              <a:t>*d)</a:t>
            </a:r>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ETP</a:t>
            </a:r>
            <a:r>
              <a:rPr lang="en-US" baseline="-25000" dirty="0" err="1" smtClean="0"/>
              <a:t>i</a:t>
            </a:r>
            <a:r>
              <a:rPr lang="en-US" dirty="0" smtClean="0"/>
              <a:t> = CTU</a:t>
            </a:r>
            <a:r>
              <a:rPr lang="en-US" baseline="-25000" dirty="0" smtClean="0"/>
              <a:t>e </a:t>
            </a:r>
            <a:r>
              <a:rPr lang="en-US" dirty="0" smtClean="0"/>
              <a:t>(</a:t>
            </a:r>
            <a:r>
              <a:rPr lang="en-US" dirty="0"/>
              <a:t>comparative toxic unit=PAF*m</a:t>
            </a:r>
            <a:r>
              <a:rPr lang="en-US" baseline="30000" dirty="0"/>
              <a:t>3</a:t>
            </a:r>
            <a:r>
              <a:rPr lang="en-US" dirty="0"/>
              <a:t>*d</a:t>
            </a:r>
            <a:r>
              <a:rPr lang="en-US" dirty="0" smtClean="0"/>
              <a:t>) per one kg of inventory flow ‘</a:t>
            </a:r>
            <a:r>
              <a:rPr lang="en-US" dirty="0" err="1" smtClean="0"/>
              <a:t>i</a:t>
            </a:r>
            <a:r>
              <a:rPr lang="en-US" dirty="0" smtClean="0"/>
              <a:t>‘</a:t>
            </a:r>
          </a:p>
        </p:txBody>
      </p:sp>
      <p:cxnSp>
        <p:nvCxnSpPr>
          <p:cNvPr id="9" name="Straight Connector 8"/>
          <p:cNvCxnSpPr/>
          <p:nvPr/>
        </p:nvCxnSpPr>
        <p:spPr>
          <a:xfrm>
            <a:off x="5779844" y="1540347"/>
            <a:ext cx="0" cy="4360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2150207754"/>
              </p:ext>
            </p:extLst>
          </p:nvPr>
        </p:nvGraphicFramePr>
        <p:xfrm>
          <a:off x="6341651" y="2029837"/>
          <a:ext cx="4967341" cy="3622040"/>
        </p:xfrm>
        <a:graphic>
          <a:graphicData uri="http://schemas.openxmlformats.org/drawingml/2006/table">
            <a:tbl>
              <a:tblPr firstRow="1" bandRow="1">
                <a:tableStyleId>{073A0DAA-6AF3-43AB-8588-CEC1D06C72B9}</a:tableStyleId>
              </a:tblPr>
              <a:tblGrid>
                <a:gridCol w="3457381"/>
                <a:gridCol w="150996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ETP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(CTU)</a:t>
                      </a:r>
                      <a:endParaRPr lang="en-US" sz="16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Copper (II) emission to freshwater</a:t>
                      </a:r>
                      <a:endParaRPr lang="en-US"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55,200</a:t>
                      </a:r>
                    </a:p>
                  </a:txBody>
                  <a:tcPr>
                    <a:lnT w="12700" cap="flat" cmpd="sng" algn="ctr">
                      <a:solidFill>
                        <a:schemeClr val="tx1"/>
                      </a:solidFill>
                      <a:prstDash val="solid"/>
                      <a:round/>
                      <a:headEnd type="none" w="med" len="med"/>
                      <a:tailEnd type="none" w="med" len="med"/>
                    </a:lnT>
                    <a:solidFill>
                      <a:schemeClr val="bg1">
                        <a:lumMod val="85000"/>
                      </a:schemeClr>
                    </a:solidFill>
                  </a:tcPr>
                </a:tc>
              </a:tr>
              <a:tr h="370840">
                <a:tc>
                  <a:txBody>
                    <a:bodyPr/>
                    <a:lstStyle/>
                    <a:p>
                      <a:r>
                        <a:rPr lang="en-US" dirty="0" smtClean="0"/>
                        <a:t>Copper (II) emission to air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23,3</a:t>
                      </a:r>
                      <a:r>
                        <a:rPr lang="nl-NL" baseline="0" dirty="0" smtClean="0"/>
                        <a:t>00</a:t>
                      </a:r>
                      <a:endParaRPr lang="en-US" dirty="0" smtClean="0"/>
                    </a:p>
                  </a:txBody>
                  <a:tcPr>
                    <a:solidFill>
                      <a:schemeClr val="bg1">
                        <a:lumMod val="85000"/>
                      </a:schemeClr>
                    </a:solidFill>
                  </a:tcPr>
                </a:tc>
              </a:tr>
              <a:tr h="370840">
                <a:tc>
                  <a:txBody>
                    <a:bodyPr/>
                    <a:lstStyle/>
                    <a:p>
                      <a:r>
                        <a:rPr lang="en-US" dirty="0" smtClean="0"/>
                        <a:t>Sulfuric acid to freshwater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300</a:t>
                      </a:r>
                    </a:p>
                  </a:txBody>
                  <a:tcPr>
                    <a:solidFill>
                      <a:schemeClr val="bg1">
                        <a:lumMod val="8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Sulfuric acid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78</a:t>
                      </a:r>
                    </a:p>
                  </a:txBody>
                  <a:tcPr>
                    <a:solidFill>
                      <a:schemeClr val="bg1">
                        <a:lumMod val="85000"/>
                      </a:schemeClr>
                    </a:solidFill>
                  </a:tcPr>
                </a:tc>
              </a:tr>
              <a:tr h="180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Dichlorobenzene</a:t>
                      </a:r>
                      <a:r>
                        <a:rPr lang="en-US" baseline="0" dirty="0" smtClean="0"/>
                        <a:t> to freshwater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502</a:t>
                      </a:r>
                    </a:p>
                  </a:txBody>
                  <a:tcPr>
                    <a:solidFill>
                      <a:schemeClr val="bg1">
                        <a:lumMod val="8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Dichlorobenzene</a:t>
                      </a:r>
                      <a:r>
                        <a:rPr lang="en-US" baseline="0" dirty="0" smtClean="0"/>
                        <a:t> to air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2.34</a:t>
                      </a: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p-p’-DDT to freshwater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278,318</a:t>
                      </a:r>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p-p’-DDT to</a:t>
                      </a:r>
                      <a:r>
                        <a:rPr lang="en-US" baseline="0" dirty="0" smtClean="0"/>
                        <a:t> air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4897</a:t>
                      </a:r>
                    </a:p>
                  </a:txBody>
                  <a:tcPr>
                    <a:solidFill>
                      <a:schemeClr val="bg1">
                        <a:lumMod val="85000"/>
                      </a:schemeClr>
                    </a:solidFill>
                  </a:tcPr>
                </a:tc>
              </a:tr>
            </a:tbl>
          </a:graphicData>
        </a:graphic>
      </p:graphicFrame>
      <p:sp>
        <p:nvSpPr>
          <p:cNvPr id="12" name="TextBox 11"/>
          <p:cNvSpPr txBox="1"/>
          <p:nvPr/>
        </p:nvSpPr>
        <p:spPr>
          <a:xfrm>
            <a:off x="6093609" y="1520312"/>
            <a:ext cx="5690917" cy="400110"/>
          </a:xfrm>
          <a:prstGeom prst="rect">
            <a:avLst/>
          </a:prstGeom>
          <a:noFill/>
        </p:spPr>
        <p:txBody>
          <a:bodyPr wrap="none" rtlCol="0">
            <a:spAutoFit/>
          </a:bodyPr>
          <a:lstStyle/>
          <a:p>
            <a:r>
              <a:rPr lang="en-US" sz="2000" dirty="0" smtClean="0"/>
              <a:t>ETP (freshwater) Characterization Factors (TRACI 2.1)</a:t>
            </a:r>
            <a:endParaRPr lang="en-US" sz="20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5"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339926940"/>
      </p:ext>
    </p:extLst>
  </p:cSld>
  <p:clrMapOvr>
    <a:masterClrMapping/>
  </p:clrMapOvr>
  <mc:AlternateContent xmlns:mc="http://schemas.openxmlformats.org/markup-compatibility/2006" xmlns:p14="http://schemas.microsoft.com/office/powerpoint/2010/main">
    <mc:Choice Requires="p14">
      <p:transition spd="slow" p14:dur="2000" advTm="56102"/>
    </mc:Choice>
    <mc:Fallback xmlns="">
      <p:transition spd="slow" advTm="561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fontScale="90000"/>
          </a:bodyPr>
          <a:lstStyle/>
          <a:p>
            <a:r>
              <a:rPr lang="en-US" dirty="0" smtClean="0"/>
              <a:t>Characterization of Human Health Cancer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17</a:t>
            </a:fld>
            <a:endParaRPr lang="en-US" dirty="0"/>
          </a:p>
        </p:txBody>
      </p:sp>
      <p:sp>
        <p:nvSpPr>
          <p:cNvPr id="7" name="Content Placeholder 2"/>
          <p:cNvSpPr>
            <a:spLocks noGrp="1"/>
          </p:cNvSpPr>
          <p:nvPr>
            <p:ph idx="1"/>
          </p:nvPr>
        </p:nvSpPr>
        <p:spPr>
          <a:xfrm>
            <a:off x="564669" y="1830412"/>
            <a:ext cx="5579036" cy="4525963"/>
          </a:xfrm>
        </p:spPr>
        <p:txBody>
          <a:bodyPr>
            <a:normAutofit/>
          </a:bodyPr>
          <a:lstStyle/>
          <a:p>
            <a:pPr algn="ctr">
              <a:buNone/>
            </a:pPr>
            <a:r>
              <a:rPr lang="en-US" sz="3800" dirty="0" smtClean="0"/>
              <a:t>HHCP=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smtClean="0"/>
              <a:t>HHCP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HHCP = human health cancer potential in CTU</a:t>
            </a:r>
            <a:r>
              <a:rPr lang="en-US" baseline="-25000" dirty="0" smtClean="0"/>
              <a:t>h</a:t>
            </a:r>
            <a:r>
              <a:rPr lang="en-US" dirty="0" smtClean="0"/>
              <a:t> </a:t>
            </a:r>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HHCP</a:t>
            </a:r>
            <a:r>
              <a:rPr lang="en-US" baseline="-25000" dirty="0" err="1" smtClean="0"/>
              <a:t>i</a:t>
            </a:r>
            <a:r>
              <a:rPr lang="en-US" dirty="0" smtClean="0"/>
              <a:t> = comparative toxic unit (cases of morbidity) per one kg of inventory flow ‘</a:t>
            </a:r>
            <a:r>
              <a:rPr lang="en-US" dirty="0" err="1" smtClean="0"/>
              <a:t>i</a:t>
            </a:r>
            <a:r>
              <a:rPr lang="en-US" dirty="0" smtClean="0"/>
              <a:t>‘, where morbidity is any health condition reducing the quality of life, not necessarily resulting in death</a:t>
            </a:r>
          </a:p>
        </p:txBody>
      </p:sp>
      <p:cxnSp>
        <p:nvCxnSpPr>
          <p:cNvPr id="9" name="Straight Connector 8"/>
          <p:cNvCxnSpPr/>
          <p:nvPr/>
        </p:nvCxnSpPr>
        <p:spPr>
          <a:xfrm>
            <a:off x="6267524" y="1430302"/>
            <a:ext cx="0" cy="436089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1" name="Table 10"/>
          <p:cNvGraphicFramePr>
            <a:graphicFrameLocks noGrp="1"/>
          </p:cNvGraphicFramePr>
          <p:nvPr>
            <p:extLst>
              <p:ext uri="{D42A27DB-BD31-4B8C-83A1-F6EECF244321}">
                <p14:modId xmlns:p14="http://schemas.microsoft.com/office/powerpoint/2010/main" val="1617561254"/>
              </p:ext>
            </p:extLst>
          </p:nvPr>
        </p:nvGraphicFramePr>
        <p:xfrm>
          <a:off x="6693947" y="1442720"/>
          <a:ext cx="4612445" cy="4348480"/>
        </p:xfrm>
        <a:graphic>
          <a:graphicData uri="http://schemas.openxmlformats.org/drawingml/2006/table">
            <a:tbl>
              <a:tblPr firstRow="1" bandRow="1">
                <a:tableStyleId>{073A0DAA-6AF3-43AB-8588-CEC1D06C72B9}</a:tableStyleId>
              </a:tblPr>
              <a:tblGrid>
                <a:gridCol w="3210365"/>
                <a:gridCol w="140208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HHCP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(CTU)</a:t>
                      </a:r>
                      <a:endParaRPr lang="en-US" sz="16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Toluene to</a:t>
                      </a:r>
                      <a:r>
                        <a:rPr lang="en-US" baseline="0" dirty="0" smtClean="0">
                          <a:solidFill>
                            <a:schemeClr val="tx1"/>
                          </a:solidFill>
                        </a:rPr>
                        <a:t> air</a:t>
                      </a:r>
                      <a:endParaRPr lang="en-US"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3.18</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-12</a:t>
                      </a:r>
                    </a:p>
                  </a:txBody>
                  <a:tcPr>
                    <a:lnT w="12700" cap="flat" cmpd="sng" algn="ctr">
                      <a:solidFill>
                        <a:schemeClr val="tx1"/>
                      </a:solidFill>
                      <a:prstDash val="solid"/>
                      <a:round/>
                      <a:headEnd type="none" w="med" len="med"/>
                      <a:tailEnd type="none" w="med" len="med"/>
                    </a:lnT>
                    <a:solidFill>
                      <a:schemeClr val="bg1">
                        <a:lumMod val="85000"/>
                      </a:schemeClr>
                    </a:solidFill>
                  </a:tcPr>
                </a:tc>
              </a:tr>
              <a:tr h="182880">
                <a:tc>
                  <a:txBody>
                    <a:bodyPr/>
                    <a:lstStyle/>
                    <a:p>
                      <a:r>
                        <a:rPr lang="en-US" dirty="0" smtClean="0"/>
                        <a:t>Toluene to fresh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3.29</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-9</a:t>
                      </a:r>
                      <a:endParaRPr lang="en-US" dirty="0" smtClean="0"/>
                    </a:p>
                  </a:txBody>
                  <a:tcPr>
                    <a:solidFill>
                      <a:schemeClr val="bg1">
                        <a:lumMod val="85000"/>
                      </a:schemeClr>
                    </a:solidFill>
                  </a:tcPr>
                </a:tc>
              </a:tr>
              <a:tr h="182880">
                <a:tc>
                  <a:txBody>
                    <a:bodyPr/>
                    <a:lstStyle/>
                    <a:p>
                      <a:r>
                        <a:rPr lang="en-US" dirty="0" smtClean="0"/>
                        <a:t>Toluene to natural soil</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4.28</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-11</a:t>
                      </a:r>
                      <a:endParaRPr lang="en-US" dirty="0" smtClean="0"/>
                    </a:p>
                  </a:txBody>
                  <a:tcPr>
                    <a:solidFill>
                      <a:schemeClr val="bg1">
                        <a:lumMod val="85000"/>
                      </a:schemeClr>
                    </a:solidFill>
                  </a:tcPr>
                </a:tc>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Benzene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2.97</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-7</a:t>
                      </a:r>
                      <a:endParaRPr lang="en-US" dirty="0" smtClean="0"/>
                    </a:p>
                  </a:txBody>
                  <a:tcPr>
                    <a:solidFill>
                      <a:schemeClr val="bg1">
                        <a:lumMod val="85000"/>
                      </a:schemeClr>
                    </a:solidFill>
                  </a:tcPr>
                </a:tc>
              </a:tr>
              <a:tr h="370840">
                <a:tc>
                  <a:txBody>
                    <a:bodyPr/>
                    <a:lstStyle/>
                    <a:p>
                      <a:r>
                        <a:rPr lang="en-US" dirty="0" smtClean="0"/>
                        <a:t>Copper to air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solidFill>
                      <a:schemeClr val="bg1">
                        <a:lumMod val="85000"/>
                      </a:schemeClr>
                    </a:solidFill>
                  </a:tcPr>
                </a:tc>
              </a:tr>
              <a:tr h="0">
                <a:tc>
                  <a:txBody>
                    <a:bodyPr/>
                    <a:lstStyle/>
                    <a:p>
                      <a:r>
                        <a:rPr lang="en-US" dirty="0" smtClean="0"/>
                        <a:t>Copper</a:t>
                      </a:r>
                      <a:r>
                        <a:rPr lang="en-US" baseline="0" dirty="0" smtClean="0"/>
                        <a:t> to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a:t>
                      </a:r>
                    </a:p>
                  </a:txBody>
                  <a:tcPr>
                    <a:solidFill>
                      <a:schemeClr val="bg1">
                        <a:lumMod val="85000"/>
                      </a:schemeClr>
                    </a:solidFill>
                  </a:tcPr>
                </a:tc>
              </a:tr>
              <a:tr h="180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Mercury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7.06</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-3</a:t>
                      </a:r>
                      <a:endParaRPr lang="en-US" dirty="0" smtClean="0"/>
                    </a:p>
                  </a:txBody>
                  <a:tcPr>
                    <a:solidFill>
                      <a:schemeClr val="bg1">
                        <a:lumMod val="8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Mercury to water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1.20</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-4</a:t>
                      </a:r>
                      <a:endParaRPr lang="en-US" dirty="0" smtClean="0"/>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Carbon tetrachloride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4.67</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-5</a:t>
                      </a:r>
                      <a:endParaRPr lang="en-US" dirty="0" smtClean="0"/>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Carbon tetrachloride to</a:t>
                      </a:r>
                      <a:r>
                        <a:rPr lang="en-US" baseline="0" dirty="0" smtClean="0"/>
                        <a:t> water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4.16</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-5</a:t>
                      </a:r>
                      <a:endParaRPr lang="en-US" dirty="0" smtClean="0"/>
                    </a:p>
                  </a:txBody>
                  <a:tcPr>
                    <a:solidFill>
                      <a:schemeClr val="bg1">
                        <a:lumMod val="85000"/>
                      </a:schemeClr>
                    </a:solidFill>
                  </a:tcPr>
                </a:tc>
              </a:tr>
            </a:tbl>
          </a:graphicData>
        </a:graphic>
      </p:graphicFrame>
      <p:sp>
        <p:nvSpPr>
          <p:cNvPr id="12" name="TextBox 11"/>
          <p:cNvSpPr txBox="1"/>
          <p:nvPr/>
        </p:nvSpPr>
        <p:spPr>
          <a:xfrm>
            <a:off x="6813872" y="1055028"/>
            <a:ext cx="4553106" cy="400110"/>
          </a:xfrm>
          <a:prstGeom prst="rect">
            <a:avLst/>
          </a:prstGeom>
          <a:noFill/>
        </p:spPr>
        <p:txBody>
          <a:bodyPr wrap="none" rtlCol="0">
            <a:spAutoFit/>
          </a:bodyPr>
          <a:lstStyle/>
          <a:p>
            <a:r>
              <a:rPr lang="en-US" sz="2000" dirty="0" smtClean="0"/>
              <a:t>HHCP Characterization Factors (TRACI 2.1)</a:t>
            </a:r>
            <a:endParaRPr lang="en-US" sz="2000" dirty="0"/>
          </a:p>
        </p:txBody>
      </p:sp>
      <p:sp>
        <p:nvSpPr>
          <p:cNvPr id="3" name="TextBox 2"/>
          <p:cNvSpPr txBox="1"/>
          <p:nvPr/>
        </p:nvSpPr>
        <p:spPr>
          <a:xfrm>
            <a:off x="4466351" y="5818057"/>
            <a:ext cx="7380209" cy="307777"/>
          </a:xfrm>
          <a:prstGeom prst="rect">
            <a:avLst/>
          </a:prstGeom>
          <a:noFill/>
        </p:spPr>
        <p:txBody>
          <a:bodyPr wrap="square" rtlCol="0">
            <a:spAutoFit/>
          </a:bodyPr>
          <a:lstStyle/>
          <a:p>
            <a:r>
              <a:rPr lang="en-US" sz="1400" dirty="0" smtClean="0"/>
              <a:t>Note: for emissions to air. the value reported is the average of that for rural and urban emissions</a:t>
            </a:r>
            <a:endParaRPr lang="en-US" sz="1400"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5"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363734803"/>
      </p:ext>
    </p:extLst>
  </p:cSld>
  <p:clrMapOvr>
    <a:masterClrMapping/>
  </p:clrMapOvr>
  <mc:AlternateContent xmlns:mc="http://schemas.openxmlformats.org/markup-compatibility/2006" xmlns:p14="http://schemas.microsoft.com/office/powerpoint/2010/main">
    <mc:Choice Requires="p14">
      <p:transition spd="slow" p14:dur="2000" advTm="33463"/>
    </mc:Choice>
    <mc:Fallback xmlns="">
      <p:transition spd="slow" advTm="334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88" y="275846"/>
            <a:ext cx="11158072" cy="885981"/>
          </a:xfrm>
        </p:spPr>
        <p:txBody>
          <a:bodyPr>
            <a:normAutofit/>
          </a:bodyPr>
          <a:lstStyle/>
          <a:p>
            <a:r>
              <a:rPr lang="en-US" sz="3800" dirty="0" smtClean="0"/>
              <a:t>Characterization of Human Health Non-Cancer Potential</a:t>
            </a:r>
            <a:endParaRPr lang="en-US" sz="3800"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18</a:t>
            </a:fld>
            <a:endParaRPr lang="en-US" dirty="0"/>
          </a:p>
        </p:txBody>
      </p:sp>
      <p:sp>
        <p:nvSpPr>
          <p:cNvPr id="7" name="Content Placeholder 2"/>
          <p:cNvSpPr>
            <a:spLocks noGrp="1"/>
          </p:cNvSpPr>
          <p:nvPr>
            <p:ph idx="1"/>
          </p:nvPr>
        </p:nvSpPr>
        <p:spPr>
          <a:xfrm>
            <a:off x="564669" y="1830412"/>
            <a:ext cx="5579036" cy="4525963"/>
          </a:xfrm>
        </p:spPr>
        <p:txBody>
          <a:bodyPr>
            <a:normAutofit/>
          </a:bodyPr>
          <a:lstStyle/>
          <a:p>
            <a:pPr algn="ctr">
              <a:buNone/>
            </a:pPr>
            <a:r>
              <a:rPr lang="en-US" sz="3800" dirty="0" smtClean="0"/>
              <a:t>HHNCP= </a:t>
            </a:r>
            <a:r>
              <a:rPr lang="en-US" sz="3800" dirty="0" err="1" smtClean="0"/>
              <a:t>Σ</a:t>
            </a:r>
            <a:r>
              <a:rPr lang="en-US" sz="3800" baseline="-25000" dirty="0" err="1" smtClean="0"/>
              <a:t>i</a:t>
            </a:r>
            <a:r>
              <a:rPr lang="en-US" sz="3800" baseline="-25000" dirty="0" smtClean="0"/>
              <a:t> </a:t>
            </a:r>
            <a:r>
              <a:rPr lang="en-US" sz="3800" dirty="0" smtClean="0"/>
              <a:t>(m</a:t>
            </a:r>
            <a:r>
              <a:rPr lang="en-US" sz="3800" baseline="-25000" dirty="0" smtClean="0"/>
              <a:t>i </a:t>
            </a:r>
            <a:r>
              <a:rPr lang="en-US" sz="3800" dirty="0" smtClean="0"/>
              <a:t>x </a:t>
            </a:r>
            <a:r>
              <a:rPr lang="en-US" sz="3800" dirty="0" err="1" smtClean="0"/>
              <a:t>HHNCP</a:t>
            </a:r>
            <a:r>
              <a:rPr lang="en-US" sz="3800" baseline="-25000" dirty="0" err="1" smtClean="0"/>
              <a:t>i</a:t>
            </a:r>
            <a:r>
              <a:rPr lang="en-US" sz="3800" dirty="0" smtClean="0"/>
              <a:t>)</a:t>
            </a:r>
          </a:p>
          <a:p>
            <a:pPr>
              <a:buNone/>
            </a:pPr>
            <a:endParaRPr lang="en-US" dirty="0" smtClean="0"/>
          </a:p>
          <a:p>
            <a:pPr>
              <a:buNone/>
            </a:pPr>
            <a:r>
              <a:rPr lang="en-US" dirty="0" smtClean="0"/>
              <a:t>where</a:t>
            </a:r>
          </a:p>
          <a:p>
            <a:pPr>
              <a:buFont typeface="Arial" panose="020B0604020202020204" pitchFamily="34" charset="0"/>
              <a:buChar char="•"/>
            </a:pPr>
            <a:r>
              <a:rPr lang="en-US" dirty="0" smtClean="0"/>
              <a:t>HHCCP = human health non-cancer potential in CTU</a:t>
            </a:r>
            <a:r>
              <a:rPr lang="en-US" baseline="-25000" dirty="0" smtClean="0"/>
              <a:t>h</a:t>
            </a:r>
            <a:r>
              <a:rPr lang="en-US" dirty="0" smtClean="0"/>
              <a:t> </a:t>
            </a:r>
          </a:p>
          <a:p>
            <a:pPr>
              <a:buFont typeface="Arial" panose="020B0604020202020204" pitchFamily="34" charset="0"/>
              <a:buChar char="•"/>
            </a:pPr>
            <a:r>
              <a:rPr lang="en-US" dirty="0" smtClean="0"/>
              <a:t>m</a:t>
            </a:r>
            <a:r>
              <a:rPr lang="en-US" baseline="-25000" dirty="0" smtClean="0"/>
              <a:t>i </a:t>
            </a:r>
            <a:r>
              <a:rPr lang="en-US" dirty="0" smtClean="0"/>
              <a:t>= mass (in kg) of inventory flow </a:t>
            </a:r>
            <a:r>
              <a:rPr lang="en-US" dirty="0" err="1" smtClean="0"/>
              <a:t>i</a:t>
            </a:r>
            <a:r>
              <a:rPr lang="en-US" dirty="0" smtClean="0"/>
              <a:t>, </a:t>
            </a:r>
          </a:p>
          <a:p>
            <a:pPr>
              <a:buFont typeface="Arial" panose="020B0604020202020204" pitchFamily="34" charset="0"/>
              <a:buChar char="•"/>
            </a:pPr>
            <a:r>
              <a:rPr lang="en-US" dirty="0" err="1" smtClean="0"/>
              <a:t>HHNCP</a:t>
            </a:r>
            <a:r>
              <a:rPr lang="en-US" baseline="-25000" dirty="0" err="1" smtClean="0"/>
              <a:t>i</a:t>
            </a:r>
            <a:r>
              <a:rPr lang="en-US" dirty="0" smtClean="0"/>
              <a:t> = comparative toxic unit (cases of morbidity) per one kg of inventory flow ‘</a:t>
            </a:r>
            <a:r>
              <a:rPr lang="en-US" dirty="0" err="1" smtClean="0"/>
              <a:t>i</a:t>
            </a:r>
            <a:r>
              <a:rPr lang="en-US" dirty="0"/>
              <a:t>‘, any health condition reducing the quality of life, not necessarily resulting in death</a:t>
            </a:r>
          </a:p>
          <a:p>
            <a:pPr>
              <a:buFont typeface="Arial" panose="020B0604020202020204" pitchFamily="34" charset="0"/>
              <a:buChar char="•"/>
            </a:pPr>
            <a:endParaRPr lang="en-US" dirty="0" smtClean="0"/>
          </a:p>
        </p:txBody>
      </p:sp>
      <p:cxnSp>
        <p:nvCxnSpPr>
          <p:cNvPr id="9" name="Straight Connector 8"/>
          <p:cNvCxnSpPr/>
          <p:nvPr/>
        </p:nvCxnSpPr>
        <p:spPr>
          <a:xfrm>
            <a:off x="6267524" y="1430302"/>
            <a:ext cx="0" cy="4360898"/>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622325" y="1121187"/>
            <a:ext cx="4718215" cy="400110"/>
          </a:xfrm>
          <a:prstGeom prst="rect">
            <a:avLst/>
          </a:prstGeom>
          <a:noFill/>
        </p:spPr>
        <p:txBody>
          <a:bodyPr wrap="none" rtlCol="0">
            <a:spAutoFit/>
          </a:bodyPr>
          <a:lstStyle/>
          <a:p>
            <a:r>
              <a:rPr lang="en-US" sz="2000" dirty="0" smtClean="0"/>
              <a:t>HHNCP Characterization Factors (TRACI 2.1)</a:t>
            </a:r>
            <a:endParaRPr lang="en-US" sz="2000" dirty="0"/>
          </a:p>
        </p:txBody>
      </p:sp>
      <p:graphicFrame>
        <p:nvGraphicFramePr>
          <p:cNvPr id="14" name="Table 13"/>
          <p:cNvGraphicFramePr>
            <a:graphicFrameLocks noGrp="1"/>
          </p:cNvGraphicFramePr>
          <p:nvPr>
            <p:extLst>
              <p:ext uri="{D42A27DB-BD31-4B8C-83A1-F6EECF244321}">
                <p14:modId xmlns:p14="http://schemas.microsoft.com/office/powerpoint/2010/main" val="911578144"/>
              </p:ext>
            </p:extLst>
          </p:nvPr>
        </p:nvGraphicFramePr>
        <p:xfrm>
          <a:off x="6630992" y="1480657"/>
          <a:ext cx="4612445" cy="4348480"/>
        </p:xfrm>
        <a:graphic>
          <a:graphicData uri="http://schemas.openxmlformats.org/drawingml/2006/table">
            <a:tbl>
              <a:tblPr firstRow="1" bandRow="1">
                <a:tableStyleId>{073A0DAA-6AF3-43AB-8588-CEC1D06C72B9}</a:tableStyleId>
              </a:tblPr>
              <a:tblGrid>
                <a:gridCol w="3210365"/>
                <a:gridCol w="1402080"/>
              </a:tblGrid>
              <a:tr h="370840">
                <a:tc>
                  <a:txBody>
                    <a:bodyPr/>
                    <a:lstStyle/>
                    <a:p>
                      <a:r>
                        <a:rPr lang="en-US" sz="2400" dirty="0" smtClean="0">
                          <a:solidFill>
                            <a:schemeClr val="tx1"/>
                          </a:solidFill>
                        </a:rPr>
                        <a:t>1 kg of substance</a:t>
                      </a:r>
                      <a:endParaRPr lang="en-US" sz="240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err="1" smtClean="0">
                          <a:solidFill>
                            <a:schemeClr val="tx1"/>
                          </a:solidFill>
                        </a:rPr>
                        <a:t>HHNCP</a:t>
                      </a:r>
                      <a:r>
                        <a:rPr lang="en-US" sz="2200" baseline="-25000" dirty="0" err="1" smtClean="0">
                          <a:solidFill>
                            <a:schemeClr val="tx1"/>
                          </a:solidFill>
                        </a:rPr>
                        <a:t>i</a:t>
                      </a:r>
                      <a:r>
                        <a:rPr lang="en-US" sz="2200" baseline="-25000" dirty="0" smtClean="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(CTU)</a:t>
                      </a:r>
                      <a:endParaRPr lang="en-US" sz="1600" dirty="0" smtClean="0">
                        <a:solidFill>
                          <a:schemeClr val="tx1"/>
                        </a:solidFill>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Toluene to</a:t>
                      </a:r>
                      <a:r>
                        <a:rPr lang="en-US" baseline="0" dirty="0" smtClean="0">
                          <a:solidFill>
                            <a:schemeClr val="tx1"/>
                          </a:solidFill>
                        </a:rPr>
                        <a:t> air</a:t>
                      </a:r>
                      <a:endParaRPr lang="en-US" dirty="0">
                        <a:solidFill>
                          <a:schemeClr val="tx1"/>
                        </a:solidFill>
                      </a:endParaRPr>
                    </a:p>
                  </a:txBody>
                  <a:tcPr>
                    <a:lnT w="12700" cap="flat" cmpd="sng" algn="ctr">
                      <a:solidFill>
                        <a:schemeClr val="tx1"/>
                      </a:solidFill>
                      <a:prstDash val="solid"/>
                      <a:round/>
                      <a:headEnd type="none" w="med" len="med"/>
                      <a:tailEnd type="none" w="med" len="med"/>
                    </a:lnT>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5.30</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-8</a:t>
                      </a:r>
                      <a:endParaRPr lang="nl-NL" dirty="0" smtClean="0"/>
                    </a:p>
                  </a:txBody>
                  <a:tcPr>
                    <a:lnT w="12700" cap="flat" cmpd="sng" algn="ctr">
                      <a:solidFill>
                        <a:schemeClr val="tx1"/>
                      </a:solidFill>
                      <a:prstDash val="solid"/>
                      <a:round/>
                      <a:headEnd type="none" w="med" len="med"/>
                      <a:tailEnd type="none" w="med" len="med"/>
                    </a:lnT>
                    <a:solidFill>
                      <a:schemeClr val="bg1">
                        <a:lumMod val="85000"/>
                      </a:schemeClr>
                    </a:solidFill>
                  </a:tcPr>
                </a:tc>
              </a:tr>
              <a:tr h="182880">
                <a:tc>
                  <a:txBody>
                    <a:bodyPr/>
                    <a:lstStyle/>
                    <a:p>
                      <a:r>
                        <a:rPr lang="en-US" dirty="0" smtClean="0"/>
                        <a:t>Toluene to fresh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1.78</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-8</a:t>
                      </a:r>
                      <a:endParaRPr lang="en-US" dirty="0" smtClean="0"/>
                    </a:p>
                  </a:txBody>
                  <a:tcPr>
                    <a:solidFill>
                      <a:schemeClr val="bg1">
                        <a:lumMod val="85000"/>
                      </a:schemeClr>
                    </a:solidFill>
                  </a:tcPr>
                </a:tc>
              </a:tr>
              <a:tr h="182880">
                <a:tc>
                  <a:txBody>
                    <a:bodyPr/>
                    <a:lstStyle/>
                    <a:p>
                      <a:r>
                        <a:rPr lang="en-US" dirty="0" smtClean="0"/>
                        <a:t>Toluene to natural soil</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7.96</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-9</a:t>
                      </a:r>
                      <a:endParaRPr lang="en-US" dirty="0" smtClean="0"/>
                    </a:p>
                  </a:txBody>
                  <a:tcPr>
                    <a:solidFill>
                      <a:schemeClr val="bg1">
                        <a:lumMod val="85000"/>
                      </a:schemeClr>
                    </a:solidFill>
                  </a:tcPr>
                </a:tc>
              </a:tr>
              <a:tr h="1854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Benzene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7.52</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-8</a:t>
                      </a:r>
                      <a:endParaRPr lang="en-US" dirty="0" smtClean="0"/>
                    </a:p>
                  </a:txBody>
                  <a:tcPr>
                    <a:solidFill>
                      <a:schemeClr val="bg1">
                        <a:lumMod val="85000"/>
                      </a:schemeClr>
                    </a:solidFill>
                  </a:tcPr>
                </a:tc>
              </a:tr>
              <a:tr h="370840">
                <a:tc>
                  <a:txBody>
                    <a:bodyPr/>
                    <a:lstStyle/>
                    <a:p>
                      <a:r>
                        <a:rPr lang="en-US" dirty="0" smtClean="0"/>
                        <a:t>Copper to air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1.34</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-5</a:t>
                      </a:r>
                      <a:endParaRPr lang="en-US" dirty="0" smtClean="0"/>
                    </a:p>
                  </a:txBody>
                  <a:tcPr>
                    <a:solidFill>
                      <a:schemeClr val="bg1">
                        <a:lumMod val="85000"/>
                      </a:schemeClr>
                    </a:solidFill>
                  </a:tcPr>
                </a:tc>
              </a:tr>
              <a:tr h="0">
                <a:tc>
                  <a:txBody>
                    <a:bodyPr/>
                    <a:lstStyle/>
                    <a:p>
                      <a:r>
                        <a:rPr lang="en-US" dirty="0" smtClean="0"/>
                        <a:t>Copper</a:t>
                      </a:r>
                      <a:r>
                        <a:rPr lang="en-US" baseline="0" dirty="0" smtClean="0"/>
                        <a:t> to water</a:t>
                      </a:r>
                      <a:endParaRPr lang="en-US" dirty="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8.63</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-7</a:t>
                      </a:r>
                      <a:endParaRPr lang="en-US" dirty="0" smtClean="0"/>
                    </a:p>
                  </a:txBody>
                  <a:tcPr>
                    <a:solidFill>
                      <a:schemeClr val="bg1">
                        <a:lumMod val="85000"/>
                      </a:schemeClr>
                    </a:solidFill>
                  </a:tcPr>
                </a:tc>
              </a:tr>
              <a:tr h="1803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Mercury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8.35</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-1</a:t>
                      </a:r>
                      <a:endParaRPr lang="en-US" dirty="0" smtClean="0"/>
                    </a:p>
                  </a:txBody>
                  <a:tcPr>
                    <a:solidFill>
                      <a:schemeClr val="bg1">
                        <a:lumMod val="85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Mercury to water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1.42</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-2</a:t>
                      </a:r>
                      <a:endParaRPr lang="en-US" dirty="0" smtClean="0"/>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Carbon tetrachloride to air</a:t>
                      </a:r>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1.55</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-4</a:t>
                      </a:r>
                      <a:endParaRPr lang="en-US" dirty="0" smtClean="0"/>
                    </a:p>
                  </a:txBody>
                  <a:tcPr>
                    <a:solidFill>
                      <a:schemeClr val="bg1">
                        <a:lumMod val="85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Carbon tetrachloride to</a:t>
                      </a:r>
                      <a:r>
                        <a:rPr lang="en-US" baseline="0" dirty="0" smtClean="0"/>
                        <a:t> water</a:t>
                      </a:r>
                      <a:endParaRPr lang="en-US" dirty="0" smtClean="0"/>
                    </a:p>
                  </a:txBody>
                  <a:tcP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1.42</a:t>
                      </a:r>
                      <a:r>
                        <a:rPr lang="en-US" sz="1800" b="1" i="0" kern="1200" dirty="0" smtClean="0">
                          <a:solidFill>
                            <a:schemeClr val="dk1"/>
                          </a:solidFill>
                          <a:effectLst/>
                          <a:latin typeface="+mn-lt"/>
                          <a:ea typeface="+mn-ea"/>
                          <a:cs typeface="+mn-cs"/>
                        </a:rPr>
                        <a:t>×</a:t>
                      </a:r>
                      <a:r>
                        <a:rPr lang="en-US" sz="1800" b="0" i="0" kern="1200" dirty="0" smtClean="0">
                          <a:solidFill>
                            <a:schemeClr val="dk1"/>
                          </a:solidFill>
                          <a:effectLst/>
                          <a:latin typeface="+mn-lt"/>
                          <a:ea typeface="+mn-ea"/>
                          <a:cs typeface="+mn-cs"/>
                        </a:rPr>
                        <a:t>10</a:t>
                      </a:r>
                      <a:r>
                        <a:rPr lang="nl-NL" baseline="30000" dirty="0" smtClean="0"/>
                        <a:t>-4</a:t>
                      </a:r>
                      <a:endParaRPr lang="en-US" dirty="0" smtClean="0"/>
                    </a:p>
                  </a:txBody>
                  <a:tcPr>
                    <a:solidFill>
                      <a:schemeClr val="bg1">
                        <a:lumMod val="85000"/>
                      </a:schemeClr>
                    </a:solidFill>
                  </a:tcPr>
                </a:tc>
              </a:tr>
            </a:tbl>
          </a:graphicData>
        </a:graphic>
      </p:graphicFrame>
      <p:sp>
        <p:nvSpPr>
          <p:cNvPr id="15" name="TextBox 14"/>
          <p:cNvSpPr txBox="1"/>
          <p:nvPr/>
        </p:nvSpPr>
        <p:spPr>
          <a:xfrm>
            <a:off x="4403396" y="5855994"/>
            <a:ext cx="7380209" cy="307777"/>
          </a:xfrm>
          <a:prstGeom prst="rect">
            <a:avLst/>
          </a:prstGeom>
          <a:noFill/>
        </p:spPr>
        <p:txBody>
          <a:bodyPr wrap="square" rtlCol="0">
            <a:spAutoFit/>
          </a:bodyPr>
          <a:lstStyle/>
          <a:p>
            <a:r>
              <a:rPr lang="en-US" sz="1400" dirty="0" smtClean="0"/>
              <a:t>Note: for emissions to air. the value reported is the average of that for rural and urban emissions</a:t>
            </a:r>
            <a:endParaRPr lang="en-US" sz="1400" dirty="0"/>
          </a:p>
        </p:txBody>
      </p:sp>
      <p:pic>
        <p:nvPicPr>
          <p:cNvPr id="10" name="Audio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6"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7"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4101318439"/>
      </p:ext>
    </p:extLst>
  </p:cSld>
  <p:clrMapOvr>
    <a:masterClrMapping/>
  </p:clrMapOvr>
  <mc:AlternateContent xmlns:mc="http://schemas.openxmlformats.org/markup-compatibility/2006" xmlns:p14="http://schemas.microsoft.com/office/powerpoint/2010/main">
    <mc:Choice Requires="p14">
      <p:transition spd="slow" p14:dur="2000" advTm="51853"/>
    </mc:Choice>
    <mc:Fallback xmlns="">
      <p:transition spd="slow" advTm="518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Ecotoxicity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19</a:t>
            </a:fld>
            <a:endParaRPr lang="en-US" dirty="0"/>
          </a:p>
        </p:txBody>
      </p:sp>
      <p:sp>
        <p:nvSpPr>
          <p:cNvPr id="8" name="Rectangle 7"/>
          <p:cNvSpPr/>
          <p:nvPr/>
        </p:nvSpPr>
        <p:spPr>
          <a:xfrm>
            <a:off x="10408920" y="6136144"/>
            <a:ext cx="1541780" cy="348813"/>
          </a:xfrm>
          <a:prstGeom prst="rect">
            <a:avLst/>
          </a:prstGeom>
        </p:spPr>
        <p:txBody>
          <a:bodyPr wrap="square">
            <a:spAutoFit/>
          </a:bodyPr>
          <a:lstStyle/>
          <a:p>
            <a:r>
              <a:rPr lang="en-US" sz="1000" dirty="0" smtClean="0"/>
              <a:t>Image source: dosits.org</a:t>
            </a:r>
            <a:endParaRPr lang="en-US" sz="1000" dirty="0"/>
          </a:p>
          <a:p>
            <a:endParaRPr lang="en-US" sz="1000" baseline="300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populations</a:t>
            </a:r>
            <a:endParaRPr lang="en-US" dirty="0"/>
          </a:p>
        </p:txBody>
      </p:sp>
      <p:sp>
        <p:nvSpPr>
          <p:cNvPr id="15" name="Rounded Rectangle 14"/>
          <p:cNvSpPr/>
          <p:nvPr/>
        </p:nvSpPr>
        <p:spPr>
          <a:xfrm>
            <a:off x="1083663" y="2834603"/>
            <a:ext cx="8376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Zinc</a:t>
            </a:r>
            <a:endParaRPr lang="en-US" dirty="0"/>
          </a:p>
        </p:txBody>
      </p:sp>
      <p:sp>
        <p:nvSpPr>
          <p:cNvPr id="12" name="Rounded Rectangle 11"/>
          <p:cNvSpPr/>
          <p:nvPr/>
        </p:nvSpPr>
        <p:spPr>
          <a:xfrm>
            <a:off x="954130" y="2715335"/>
            <a:ext cx="4351600"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439768"/>
            <a:ext cx="1427186" cy="307777"/>
          </a:xfrm>
          <a:prstGeom prst="rect">
            <a:avLst/>
          </a:prstGeom>
          <a:noFill/>
        </p:spPr>
        <p:txBody>
          <a:bodyPr wrap="none" rtlCol="0">
            <a:spAutoFit/>
          </a:bodyPr>
          <a:lstStyle/>
          <a:p>
            <a:r>
              <a:rPr lang="en-US" sz="1400" b="1" dirty="0" smtClean="0"/>
              <a:t>Main substances</a:t>
            </a:r>
            <a:endParaRPr lang="en-US" sz="1400" b="1" dirty="0"/>
          </a:p>
        </p:txBody>
      </p:sp>
      <p:sp>
        <p:nvSpPr>
          <p:cNvPr id="27" name="Rounded Rectangle 26"/>
          <p:cNvSpPr/>
          <p:nvPr/>
        </p:nvSpPr>
        <p:spPr>
          <a:xfrm>
            <a:off x="1085654" y="4056160"/>
            <a:ext cx="3088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degradation of ecosystems (no true midpoint)</a:t>
            </a:r>
            <a:endParaRPr lang="en-US" dirty="0"/>
          </a:p>
        </p:txBody>
      </p:sp>
      <p:sp>
        <p:nvSpPr>
          <p:cNvPr id="29" name="Rounded Rectangle 28"/>
          <p:cNvSpPr/>
          <p:nvPr/>
        </p:nvSpPr>
        <p:spPr>
          <a:xfrm>
            <a:off x="954129" y="3936461"/>
            <a:ext cx="3317007"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41" name="Rounded Rectangle 40"/>
          <p:cNvSpPr/>
          <p:nvPr/>
        </p:nvSpPr>
        <p:spPr>
          <a:xfrm>
            <a:off x="2077075" y="2833229"/>
            <a:ext cx="103659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Copper</a:t>
            </a:r>
            <a:endParaRPr lang="en-US" dirty="0"/>
          </a:p>
        </p:txBody>
      </p:sp>
      <p:sp>
        <p:nvSpPr>
          <p:cNvPr id="47" name="Rounded Rectangle 46"/>
          <p:cNvSpPr/>
          <p:nvPr/>
        </p:nvSpPr>
        <p:spPr>
          <a:xfrm>
            <a:off x="952236" y="5210767"/>
            <a:ext cx="3222401"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a:t>
            </a:r>
            <a:endParaRPr lang="en-US" sz="1400" b="1" dirty="0"/>
          </a:p>
        </p:txBody>
      </p:sp>
      <p:sp>
        <p:nvSpPr>
          <p:cNvPr id="58" name="Rounded Rectangle 57"/>
          <p:cNvSpPr/>
          <p:nvPr/>
        </p:nvSpPr>
        <p:spPr>
          <a:xfrm>
            <a:off x="2623374" y="5315962"/>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Decreased biodiversity</a:t>
            </a:r>
            <a:endParaRPr lang="en-US" sz="1400" dirty="0"/>
          </a:p>
        </p:txBody>
      </p:sp>
      <p:pic>
        <p:nvPicPr>
          <p:cNvPr id="3074" name="Picture 2" descr="http://www.dosits.org/images/dosits/FishStressImage_5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5730" y="2382190"/>
            <a:ext cx="6351914" cy="3658704"/>
          </a:xfrm>
          <a:prstGeom prst="rect">
            <a:avLst/>
          </a:prstGeom>
          <a:noFill/>
          <a:extLst>
            <a:ext uri="{909E8E84-426E-40DD-AFC4-6F175D3DCCD1}">
              <a14:hiddenFill xmlns:a14="http://schemas.microsoft.com/office/drawing/2010/main">
                <a:solidFill>
                  <a:srgbClr val="FFFFFF"/>
                </a:solidFill>
              </a14:hiddenFill>
            </a:ext>
          </a:extLst>
        </p:spPr>
      </p:pic>
      <p:sp>
        <p:nvSpPr>
          <p:cNvPr id="7" name="Donut 6"/>
          <p:cNvSpPr/>
          <p:nvPr/>
        </p:nvSpPr>
        <p:spPr>
          <a:xfrm>
            <a:off x="6159500" y="2382190"/>
            <a:ext cx="1554271" cy="1554271"/>
          </a:xfrm>
          <a:prstGeom prst="donut">
            <a:avLst>
              <a:gd name="adj" fmla="val 11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Rounded Rectangle 39"/>
          <p:cNvSpPr/>
          <p:nvPr/>
        </p:nvSpPr>
        <p:spPr>
          <a:xfrm>
            <a:off x="3232841" y="2833228"/>
            <a:ext cx="2010635"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Organic Chemicals</a:t>
            </a:r>
            <a:endParaRPr lang="en-US" dirty="0"/>
          </a:p>
        </p:txBody>
      </p:sp>
      <p:sp>
        <p:nvSpPr>
          <p:cNvPr id="44" name="Rounded Rectangle 43"/>
          <p:cNvSpPr/>
          <p:nvPr/>
        </p:nvSpPr>
        <p:spPr>
          <a:xfrm>
            <a:off x="1099752" y="1593577"/>
            <a:ext cx="13202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Mining</a:t>
            </a:r>
            <a:endParaRPr lang="en-US" dirty="0"/>
          </a:p>
        </p:txBody>
      </p:sp>
      <p:sp>
        <p:nvSpPr>
          <p:cNvPr id="45" name="Rounded Rectangle 44"/>
          <p:cNvSpPr/>
          <p:nvPr/>
        </p:nvSpPr>
        <p:spPr>
          <a:xfrm>
            <a:off x="952236" y="1486696"/>
            <a:ext cx="862991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49" name="Rounded Rectangle 48"/>
          <p:cNvSpPr/>
          <p:nvPr/>
        </p:nvSpPr>
        <p:spPr>
          <a:xfrm>
            <a:off x="6255300" y="1615666"/>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a:t>
            </a:r>
            <a:r>
              <a:rPr lang="en-US" dirty="0"/>
              <a:t>p</a:t>
            </a:r>
            <a:r>
              <a:rPr lang="en-US" dirty="0" smtClean="0"/>
              <a:t>roduction</a:t>
            </a:r>
            <a:endParaRPr lang="en-US" dirty="0"/>
          </a:p>
        </p:txBody>
      </p:sp>
      <p:sp>
        <p:nvSpPr>
          <p:cNvPr id="50" name="Rounded Rectangle 49"/>
          <p:cNvSpPr/>
          <p:nvPr/>
        </p:nvSpPr>
        <p:spPr>
          <a:xfrm>
            <a:off x="4421658" y="1606365"/>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Manufacturing</a:t>
            </a:r>
            <a:endParaRPr lang="en-US" dirty="0"/>
          </a:p>
        </p:txBody>
      </p:sp>
      <p:sp>
        <p:nvSpPr>
          <p:cNvPr id="51" name="Rounded Rectangle 50"/>
          <p:cNvSpPr/>
          <p:nvPr/>
        </p:nvSpPr>
        <p:spPr>
          <a:xfrm>
            <a:off x="2577668" y="1598713"/>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Agriculture</a:t>
            </a:r>
            <a:endParaRPr lang="en-US" dirty="0"/>
          </a:p>
        </p:txBody>
      </p:sp>
      <p:sp>
        <p:nvSpPr>
          <p:cNvPr id="3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31" name="Rounded Rectangle 30"/>
          <p:cNvSpPr/>
          <p:nvPr/>
        </p:nvSpPr>
        <p:spPr>
          <a:xfrm>
            <a:off x="7822943" y="1615666"/>
            <a:ext cx="1616332"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Transportation systems</a:t>
            </a:r>
            <a:endParaRPr lang="en-US"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32"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4101554987"/>
      </p:ext>
    </p:extLst>
  </p:cSld>
  <p:clrMapOvr>
    <a:masterClrMapping/>
  </p:clrMapOvr>
  <mc:AlternateContent xmlns:mc="http://schemas.openxmlformats.org/markup-compatibility/2006" xmlns:p14="http://schemas.microsoft.com/office/powerpoint/2010/main">
    <mc:Choice Requires="p14">
      <p:transition spd="slow" p14:dur="2000" advTm="29835"/>
    </mc:Choice>
    <mc:Fallback xmlns="">
      <p:transition spd="slow" advTm="29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59091"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Module Series Groups</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a:t>
            </a:fld>
            <a:endParaRPr lang="en-US"/>
          </a:p>
        </p:txBody>
      </p:sp>
      <p:pic>
        <p:nvPicPr>
          <p:cNvPr id="5" name="Audio 4">
            <a:hlinkClick r:id="" action="ppaction://media"/>
          </p:cNvPr>
          <p:cNvPicPr>
            <a:picLocks noChangeAspect="1"/>
          </p:cNvPicPr>
          <p:nvPr>
            <a:audioFile r:link="rId1"/>
            <p:extLst>
              <p:ext uri="{DAA4B4D4-6D71-4841-9C94-3DE7FCFB9230}">
                <p14:media xmlns:p14="http://schemas.microsoft.com/office/powerpoint/2010/main" r:embed="rId2">
                  <p14:trim st="1083"/>
                </p14:media>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89039552"/>
      </p:ext>
    </p:extLst>
  </p:cSld>
  <p:clrMapOvr>
    <a:masterClrMapping/>
  </p:clrMapOvr>
  <mc:AlternateContent xmlns:mc="http://schemas.openxmlformats.org/markup-compatibility/2006" xmlns:p14="http://schemas.microsoft.com/office/powerpoint/2010/main">
    <mc:Choice Requires="p14">
      <p:transition spd="slow" p14:dur="2000" advTm="23000"/>
    </mc:Choice>
    <mc:Fallback xmlns="">
      <p:transition spd="slow" advTm="2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Toxicity Potential</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20</a:t>
            </a:fld>
            <a:endParaRPr lang="en-US" dirty="0"/>
          </a:p>
        </p:txBody>
      </p:sp>
      <p:sp>
        <p:nvSpPr>
          <p:cNvPr id="8" name="Rectangle 7"/>
          <p:cNvSpPr/>
          <p:nvPr/>
        </p:nvSpPr>
        <p:spPr>
          <a:xfrm>
            <a:off x="9601200" y="6136144"/>
            <a:ext cx="2349500" cy="348813"/>
          </a:xfrm>
          <a:prstGeom prst="rect">
            <a:avLst/>
          </a:prstGeom>
        </p:spPr>
        <p:txBody>
          <a:bodyPr wrap="square">
            <a:spAutoFit/>
          </a:bodyPr>
          <a:lstStyle/>
          <a:p>
            <a:r>
              <a:rPr lang="en-US" sz="1000" dirty="0" smtClean="0"/>
              <a:t>Image source: globalhealingcenter.com   </a:t>
            </a:r>
            <a:endParaRPr lang="en-US" sz="1000" dirty="0"/>
          </a:p>
          <a:p>
            <a:endParaRPr lang="en-US" sz="1000" baseline="30000" dirty="0"/>
          </a:p>
        </p:txBody>
      </p:sp>
      <p:sp>
        <p:nvSpPr>
          <p:cNvPr id="13" name="Rounded Rectangle 12"/>
          <p:cNvSpPr/>
          <p:nvPr/>
        </p:nvSpPr>
        <p:spPr>
          <a:xfrm>
            <a:off x="4179472" y="5315961"/>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Heart disease</a:t>
            </a:r>
            <a:endParaRPr lang="en-US" sz="1400" dirty="0"/>
          </a:p>
        </p:txBody>
      </p:sp>
      <p:sp>
        <p:nvSpPr>
          <p:cNvPr id="14" name="Rounded Rectangle 13"/>
          <p:cNvSpPr/>
          <p:nvPr/>
        </p:nvSpPr>
        <p:spPr>
          <a:xfrm>
            <a:off x="1098348" y="5315963"/>
            <a:ext cx="1365978"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Asthma</a:t>
            </a:r>
            <a:endParaRPr lang="en-US" dirty="0"/>
          </a:p>
        </p:txBody>
      </p:sp>
      <p:sp>
        <p:nvSpPr>
          <p:cNvPr id="15" name="Rounded Rectangle 14"/>
          <p:cNvSpPr/>
          <p:nvPr/>
        </p:nvSpPr>
        <p:spPr>
          <a:xfrm>
            <a:off x="4641744" y="2848663"/>
            <a:ext cx="64998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Zinc</a:t>
            </a:r>
            <a:endParaRPr lang="en-US" dirty="0"/>
          </a:p>
        </p:txBody>
      </p:sp>
      <p:sp>
        <p:nvSpPr>
          <p:cNvPr id="12" name="Rounded Rectangle 11"/>
          <p:cNvSpPr/>
          <p:nvPr/>
        </p:nvSpPr>
        <p:spPr>
          <a:xfrm>
            <a:off x="954130" y="2715335"/>
            <a:ext cx="8119210" cy="786547"/>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02632" y="2439768"/>
            <a:ext cx="1938544" cy="307777"/>
          </a:xfrm>
          <a:prstGeom prst="rect">
            <a:avLst/>
          </a:prstGeom>
          <a:noFill/>
        </p:spPr>
        <p:txBody>
          <a:bodyPr wrap="none" rtlCol="0">
            <a:spAutoFit/>
          </a:bodyPr>
          <a:lstStyle/>
          <a:p>
            <a:r>
              <a:rPr lang="en-US" sz="1400" b="1" dirty="0" smtClean="0"/>
              <a:t>Some major substances</a:t>
            </a:r>
            <a:endParaRPr lang="en-US" sz="1400" b="1" dirty="0"/>
          </a:p>
        </p:txBody>
      </p:sp>
      <p:sp>
        <p:nvSpPr>
          <p:cNvPr id="27" name="Rounded Rectangle 26"/>
          <p:cNvSpPr/>
          <p:nvPr/>
        </p:nvSpPr>
        <p:spPr>
          <a:xfrm>
            <a:off x="1085655" y="4056160"/>
            <a:ext cx="2855746"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health effects on humans (no true midpoint)</a:t>
            </a:r>
            <a:endParaRPr lang="en-US" dirty="0"/>
          </a:p>
        </p:txBody>
      </p:sp>
      <p:sp>
        <p:nvSpPr>
          <p:cNvPr id="29" name="Rounded Rectangle 28"/>
          <p:cNvSpPr/>
          <p:nvPr/>
        </p:nvSpPr>
        <p:spPr>
          <a:xfrm>
            <a:off x="954130" y="3936461"/>
            <a:ext cx="316901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02632" y="3660894"/>
            <a:ext cx="877100" cy="307777"/>
          </a:xfrm>
          <a:prstGeom prst="rect">
            <a:avLst/>
          </a:prstGeom>
          <a:noFill/>
        </p:spPr>
        <p:txBody>
          <a:bodyPr wrap="none" rtlCol="0">
            <a:spAutoFit/>
          </a:bodyPr>
          <a:lstStyle/>
          <a:p>
            <a:r>
              <a:rPr lang="en-US" sz="1400" b="1" dirty="0" smtClean="0"/>
              <a:t>Midpoint</a:t>
            </a:r>
            <a:endParaRPr lang="en-US" sz="1400" b="1" dirty="0"/>
          </a:p>
        </p:txBody>
      </p:sp>
      <p:sp>
        <p:nvSpPr>
          <p:cNvPr id="32" name="Rounded Rectangle 31"/>
          <p:cNvSpPr/>
          <p:nvPr/>
        </p:nvSpPr>
        <p:spPr>
          <a:xfrm>
            <a:off x="1099752" y="1593577"/>
            <a:ext cx="132020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Mining</a:t>
            </a:r>
            <a:endParaRPr lang="en-US" dirty="0"/>
          </a:p>
        </p:txBody>
      </p:sp>
      <p:sp>
        <p:nvSpPr>
          <p:cNvPr id="34" name="Rounded Rectangle 33"/>
          <p:cNvSpPr/>
          <p:nvPr/>
        </p:nvSpPr>
        <p:spPr>
          <a:xfrm>
            <a:off x="952236" y="1486696"/>
            <a:ext cx="6879800"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52236" y="1226299"/>
            <a:ext cx="1240083" cy="307777"/>
          </a:xfrm>
          <a:prstGeom prst="rect">
            <a:avLst/>
          </a:prstGeom>
          <a:noFill/>
        </p:spPr>
        <p:txBody>
          <a:bodyPr wrap="none" rtlCol="0">
            <a:spAutoFit/>
          </a:bodyPr>
          <a:lstStyle/>
          <a:p>
            <a:r>
              <a:rPr lang="en-US" sz="1400" b="1" dirty="0" smtClean="0"/>
              <a:t>Major sources</a:t>
            </a:r>
            <a:endParaRPr lang="en-US" sz="1400" b="1" dirty="0"/>
          </a:p>
        </p:txBody>
      </p:sp>
      <p:sp>
        <p:nvSpPr>
          <p:cNvPr id="36" name="Rounded Rectangle 35"/>
          <p:cNvSpPr/>
          <p:nvPr/>
        </p:nvSpPr>
        <p:spPr>
          <a:xfrm>
            <a:off x="6255300" y="1615666"/>
            <a:ext cx="141140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Energy </a:t>
            </a:r>
            <a:r>
              <a:rPr lang="en-US" dirty="0"/>
              <a:t>p</a:t>
            </a:r>
            <a:r>
              <a:rPr lang="en-US" dirty="0" smtClean="0"/>
              <a:t>roduction</a:t>
            </a:r>
            <a:endParaRPr lang="en-US" dirty="0"/>
          </a:p>
        </p:txBody>
      </p:sp>
      <p:sp>
        <p:nvSpPr>
          <p:cNvPr id="41" name="Rounded Rectangle 40"/>
          <p:cNvSpPr/>
          <p:nvPr/>
        </p:nvSpPr>
        <p:spPr>
          <a:xfrm>
            <a:off x="3591658" y="2851138"/>
            <a:ext cx="921351"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Arsenic</a:t>
            </a:r>
            <a:endParaRPr lang="en-US" dirty="0"/>
          </a:p>
        </p:txBody>
      </p:sp>
      <p:sp>
        <p:nvSpPr>
          <p:cNvPr id="46" name="Rounded Rectangle 45"/>
          <p:cNvSpPr/>
          <p:nvPr/>
        </p:nvSpPr>
        <p:spPr>
          <a:xfrm>
            <a:off x="5730975" y="5336404"/>
            <a:ext cx="1397050" cy="513763"/>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Low birth rate</a:t>
            </a:r>
            <a:endParaRPr lang="en-US" dirty="0"/>
          </a:p>
        </p:txBody>
      </p:sp>
      <p:sp>
        <p:nvSpPr>
          <p:cNvPr id="47" name="Rounded Rectangle 46"/>
          <p:cNvSpPr/>
          <p:nvPr/>
        </p:nvSpPr>
        <p:spPr>
          <a:xfrm>
            <a:off x="952236" y="5210767"/>
            <a:ext cx="6362964" cy="765038"/>
          </a:xfrm>
          <a:prstGeom prst="round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900737" y="4935200"/>
            <a:ext cx="4665695" cy="307777"/>
          </a:xfrm>
          <a:prstGeom prst="rect">
            <a:avLst/>
          </a:prstGeom>
          <a:noFill/>
        </p:spPr>
        <p:txBody>
          <a:bodyPr wrap="square" rtlCol="0">
            <a:spAutoFit/>
          </a:bodyPr>
          <a:lstStyle/>
          <a:p>
            <a:r>
              <a:rPr lang="en-US" sz="1400" b="1" dirty="0" smtClean="0"/>
              <a:t>Possible Endpoints (either causing or aggravating) </a:t>
            </a:r>
            <a:endParaRPr lang="en-US" sz="1400" b="1" dirty="0"/>
          </a:p>
        </p:txBody>
      </p:sp>
      <p:sp>
        <p:nvSpPr>
          <p:cNvPr id="37" name="Rounded Rectangle 36"/>
          <p:cNvSpPr/>
          <p:nvPr/>
        </p:nvSpPr>
        <p:spPr>
          <a:xfrm>
            <a:off x="4421658" y="1606365"/>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Manufacturing</a:t>
            </a:r>
            <a:endParaRPr lang="en-US" dirty="0"/>
          </a:p>
        </p:txBody>
      </p:sp>
      <p:sp>
        <p:nvSpPr>
          <p:cNvPr id="58" name="Rounded Rectangle 57"/>
          <p:cNvSpPr/>
          <p:nvPr/>
        </p:nvSpPr>
        <p:spPr>
          <a:xfrm>
            <a:off x="2623374" y="5315962"/>
            <a:ext cx="1397050" cy="50506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Cancer</a:t>
            </a:r>
            <a:endParaRPr lang="en-US" sz="1400" dirty="0"/>
          </a:p>
        </p:txBody>
      </p:sp>
      <p:pic>
        <p:nvPicPr>
          <p:cNvPr id="1026" name="Picture 2" descr="http://www.globalhealingcenter.com/natural-health/wp-content/uploads/2013/03/arsenic-e13626070792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16763" y="3071687"/>
            <a:ext cx="2279414" cy="3020224"/>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2220537" y="2851139"/>
            <a:ext cx="124364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Chromium</a:t>
            </a:r>
            <a:endParaRPr lang="en-US" dirty="0"/>
          </a:p>
        </p:txBody>
      </p:sp>
      <p:sp>
        <p:nvSpPr>
          <p:cNvPr id="54" name="TextBox 53"/>
          <p:cNvSpPr txBox="1"/>
          <p:nvPr/>
        </p:nvSpPr>
        <p:spPr>
          <a:xfrm>
            <a:off x="6882923" y="2800308"/>
            <a:ext cx="373820" cy="276999"/>
          </a:xfrm>
          <a:prstGeom prst="rect">
            <a:avLst/>
          </a:prstGeom>
          <a:noFill/>
        </p:spPr>
        <p:txBody>
          <a:bodyPr wrap="none" rtlCol="0">
            <a:spAutoFit/>
          </a:bodyPr>
          <a:lstStyle/>
          <a:p>
            <a:r>
              <a:rPr lang="en-US" sz="1200" dirty="0">
                <a:solidFill>
                  <a:schemeClr val="bg1"/>
                </a:solidFill>
              </a:rPr>
              <a:t>6</a:t>
            </a:r>
            <a:r>
              <a:rPr lang="en-US" sz="1200" dirty="0" smtClean="0">
                <a:solidFill>
                  <a:schemeClr val="bg1"/>
                </a:solidFill>
              </a:rPr>
              <a:t>%</a:t>
            </a:r>
            <a:endParaRPr lang="en-US" sz="1200" dirty="0">
              <a:solidFill>
                <a:schemeClr val="bg1"/>
              </a:solidFill>
            </a:endParaRPr>
          </a:p>
        </p:txBody>
      </p:sp>
      <p:sp>
        <p:nvSpPr>
          <p:cNvPr id="59" name="Rounded Rectangle 58"/>
          <p:cNvSpPr/>
          <p:nvPr/>
        </p:nvSpPr>
        <p:spPr>
          <a:xfrm>
            <a:off x="7344803" y="2833229"/>
            <a:ext cx="1569050"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smtClean="0"/>
              <a:t>Formaldehyde</a:t>
            </a:r>
            <a:endParaRPr lang="en-US" dirty="0"/>
          </a:p>
        </p:txBody>
      </p:sp>
      <p:sp>
        <p:nvSpPr>
          <p:cNvPr id="64" name="Rounded Rectangle 63"/>
          <p:cNvSpPr/>
          <p:nvPr/>
        </p:nvSpPr>
        <p:spPr>
          <a:xfrm>
            <a:off x="1139393" y="2845812"/>
            <a:ext cx="95366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dirty="0" smtClean="0"/>
              <a:t>Dioxins</a:t>
            </a:r>
            <a:endParaRPr lang="en-US" dirty="0"/>
          </a:p>
        </p:txBody>
      </p:sp>
      <p:sp>
        <p:nvSpPr>
          <p:cNvPr id="65" name="Rounded Rectangle 64"/>
          <p:cNvSpPr/>
          <p:nvPr/>
        </p:nvSpPr>
        <p:spPr>
          <a:xfrm>
            <a:off x="5411092" y="2844008"/>
            <a:ext cx="1802983"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en-US" dirty="0" err="1" smtClean="0"/>
              <a:t>Benzo</a:t>
            </a:r>
            <a:r>
              <a:rPr lang="en-US" dirty="0" smtClean="0"/>
              <a:t>(a)</a:t>
            </a:r>
            <a:r>
              <a:rPr lang="en-US" dirty="0" err="1" smtClean="0"/>
              <a:t>pyrene</a:t>
            </a:r>
            <a:endParaRPr lang="en-US" dirty="0"/>
          </a:p>
        </p:txBody>
      </p:sp>
      <p:sp>
        <p:nvSpPr>
          <p:cNvPr id="66" name="Rounded Rectangle 65"/>
          <p:cNvSpPr/>
          <p:nvPr/>
        </p:nvSpPr>
        <p:spPr>
          <a:xfrm>
            <a:off x="2577668" y="1598713"/>
            <a:ext cx="1675929" cy="525639"/>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Agriculture</a:t>
            </a: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38"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39"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2926460911"/>
      </p:ext>
    </p:extLst>
  </p:cSld>
  <p:clrMapOvr>
    <a:masterClrMapping/>
  </p:clrMapOvr>
  <mc:AlternateContent xmlns:mc="http://schemas.openxmlformats.org/markup-compatibility/2006" xmlns:p14="http://schemas.microsoft.com/office/powerpoint/2010/main">
    <mc:Choice Requires="p14">
      <p:transition spd="slow" p14:dur="2000" advTm="31726"/>
    </mc:Choice>
    <mc:Fallback xmlns="">
      <p:transition spd="slow" advTm="317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0606"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completing Module </a:t>
            </a:r>
            <a:r>
              <a:rPr lang="el-GR" dirty="0" smtClean="0">
                <a:latin typeface="Calibri" panose="020F0502020204030204" pitchFamily="34" charset="0"/>
              </a:rPr>
              <a:t>β</a:t>
            </a:r>
            <a:r>
              <a:rPr lang="en-US" dirty="0"/>
              <a:t>6</a:t>
            </a:r>
            <a:r>
              <a:rPr lang="en-US" dirty="0" smtClean="0"/>
              <a:t>!</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0" indent="0">
              <a:buNone/>
            </a:pPr>
            <a:r>
              <a:rPr lang="en-US" dirty="0" smtClean="0"/>
              <a:t>Group </a:t>
            </a:r>
            <a:r>
              <a:rPr lang="en-US" dirty="0"/>
              <a:t>A</a:t>
            </a:r>
            <a:r>
              <a:rPr lang="en-US" dirty="0" smtClean="0"/>
              <a:t>: ISO Compliant LCA Overview Modules</a:t>
            </a:r>
          </a:p>
          <a:p>
            <a:pPr marL="0" indent="0">
              <a:spcAft>
                <a:spcPts val="1200"/>
              </a:spcAft>
              <a:buNone/>
            </a:pPr>
            <a:r>
              <a:rPr lang="en-US" dirty="0"/>
              <a:t>Group </a:t>
            </a:r>
            <a:r>
              <a:rPr lang="en-US" dirty="0">
                <a:latin typeface="Calibri" panose="020F0502020204030204" pitchFamily="34" charset="0"/>
              </a:rPr>
              <a:t>α</a:t>
            </a:r>
            <a:r>
              <a:rPr lang="en-US" dirty="0" smtClean="0"/>
              <a:t>: </a:t>
            </a:r>
            <a:r>
              <a:rPr lang="en-US" dirty="0"/>
              <a:t>ISO Compliant LCA </a:t>
            </a:r>
            <a:r>
              <a:rPr lang="en-US" dirty="0" smtClean="0"/>
              <a:t>Detailed Modules</a:t>
            </a:r>
            <a:endParaRPr lang="en-US" dirty="0"/>
          </a:p>
          <a:p>
            <a:pPr marL="0" indent="0">
              <a:buNone/>
            </a:pPr>
            <a:r>
              <a:rPr lang="en-US" dirty="0"/>
              <a:t>Group B</a:t>
            </a:r>
            <a:r>
              <a:rPr lang="en-US" dirty="0" smtClean="0"/>
              <a:t>: Environmental Impact Categories </a:t>
            </a:r>
            <a:r>
              <a:rPr lang="en-US" dirty="0"/>
              <a:t>Overview Modules</a:t>
            </a:r>
          </a:p>
          <a:p>
            <a:pPr marL="0" indent="0">
              <a:spcAft>
                <a:spcPts val="1200"/>
              </a:spcAft>
              <a:buNone/>
            </a:pPr>
            <a:r>
              <a:rPr lang="en-US" dirty="0"/>
              <a:t>Group </a:t>
            </a:r>
            <a:r>
              <a:rPr lang="en-US" dirty="0">
                <a:latin typeface="Calibri" panose="020F0502020204030204" pitchFamily="34" charset="0"/>
              </a:rPr>
              <a:t>β</a:t>
            </a:r>
            <a:r>
              <a:rPr lang="en-US" dirty="0" smtClean="0"/>
              <a:t>: Environmental Impact Categories Detailed Modules</a:t>
            </a:r>
            <a:endParaRPr lang="en-US" dirty="0"/>
          </a:p>
          <a:p>
            <a:pPr marL="0" indent="0">
              <a:buNone/>
            </a:pPr>
            <a:r>
              <a:rPr lang="en-US" dirty="0" smtClean="0"/>
              <a:t>Group </a:t>
            </a:r>
            <a:r>
              <a:rPr lang="en-US" dirty="0"/>
              <a:t>G</a:t>
            </a:r>
            <a:r>
              <a:rPr lang="en-US" dirty="0" smtClean="0"/>
              <a:t>: General LCA Tools </a:t>
            </a:r>
            <a:r>
              <a:rPr lang="en-US" dirty="0"/>
              <a:t>Overview Modules</a:t>
            </a:r>
          </a:p>
          <a:p>
            <a:pPr marL="0" indent="0">
              <a:spcAft>
                <a:spcPts val="1200"/>
              </a:spcAft>
              <a:buNone/>
            </a:pPr>
            <a:r>
              <a:rPr lang="en-US" dirty="0"/>
              <a:t>Group </a:t>
            </a:r>
            <a:r>
              <a:rPr lang="en-US" dirty="0">
                <a:latin typeface="Calibri" panose="020F0502020204030204" pitchFamily="34" charset="0"/>
              </a:rPr>
              <a:t>γ</a:t>
            </a:r>
            <a:r>
              <a:rPr lang="en-US" dirty="0" smtClean="0"/>
              <a:t>: General LCA Tools </a:t>
            </a:r>
            <a:r>
              <a:rPr lang="en-US" dirty="0"/>
              <a:t>Detailed </a:t>
            </a:r>
            <a:r>
              <a:rPr lang="en-US" dirty="0" smtClean="0"/>
              <a:t>Modules</a:t>
            </a:r>
          </a:p>
          <a:p>
            <a:pPr marL="0" indent="0">
              <a:buNone/>
            </a:pPr>
            <a:r>
              <a:rPr lang="en-US" dirty="0"/>
              <a:t>Group T</a:t>
            </a:r>
            <a:r>
              <a:rPr lang="en-US" dirty="0" smtClean="0"/>
              <a:t>: Transportation-Related LCA Overview </a:t>
            </a:r>
            <a:r>
              <a:rPr lang="en-US" dirty="0"/>
              <a:t>Modules</a:t>
            </a:r>
          </a:p>
          <a:p>
            <a:pPr marL="0" indent="0">
              <a:buNone/>
            </a:pPr>
            <a:r>
              <a:rPr lang="en-US" dirty="0"/>
              <a:t>Group </a:t>
            </a:r>
            <a:r>
              <a:rPr lang="en-US" dirty="0">
                <a:latin typeface="Calibri" panose="020F0502020204030204" pitchFamily="34" charset="0"/>
              </a:rPr>
              <a:t>τ</a:t>
            </a:r>
            <a:r>
              <a:rPr lang="en-US" dirty="0" smtClean="0"/>
              <a:t>: </a:t>
            </a:r>
            <a:r>
              <a:rPr lang="en-US" dirty="0"/>
              <a:t>Transportation-Related LCA </a:t>
            </a:r>
            <a:r>
              <a:rPr lang="en-US" dirty="0" smtClean="0"/>
              <a:t>Detailed Modules</a:t>
            </a:r>
            <a:endParaRPr lang="en-US" dirty="0"/>
          </a:p>
          <a:p>
            <a:pPr marL="0" indent="0">
              <a:buNone/>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21</a:t>
            </a:fld>
            <a:endParaRPr 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8"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2827966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637761" y="1476086"/>
            <a:ext cx="10916478" cy="4683414"/>
          </a:xfrm>
        </p:spPr>
        <p:txBody>
          <a:bodyPr>
            <a:normAutofit/>
          </a:bodyPr>
          <a:lstStyle/>
          <a:p>
            <a:pPr marL="457200" indent="-457200">
              <a:buFont typeface="+mj-lt"/>
              <a:buAutoNum type="arabicPeriod"/>
            </a:pPr>
            <a:r>
              <a:rPr lang="en-US" dirty="0" smtClean="0"/>
              <a:t>Download the </a:t>
            </a:r>
            <a:r>
              <a:rPr lang="en-US" dirty="0" err="1" smtClean="0"/>
              <a:t>USEtox</a:t>
            </a:r>
            <a:r>
              <a:rPr lang="en-US" dirty="0" smtClean="0"/>
              <a:t> characterization factors from their website. Give some examples of recommended and interim characterization factors for human toxicity cancer, human toxicity non-cancer, and ecotoxicity separately.</a:t>
            </a:r>
          </a:p>
          <a:p>
            <a:pPr marL="457200" indent="-457200">
              <a:buFont typeface="+mj-lt"/>
              <a:buAutoNum type="arabicPeriod"/>
            </a:pPr>
            <a:r>
              <a:rPr lang="en-US" dirty="0" smtClean="0"/>
              <a:t>Which sources of toxic chemicals might be a concern where you live?</a:t>
            </a:r>
          </a:p>
          <a:p>
            <a:pPr marL="457200" indent="-457200">
              <a:buFont typeface="+mj-lt"/>
              <a:buAutoNum type="arabicPeriod"/>
            </a:pPr>
            <a:r>
              <a:rPr lang="en-US" dirty="0" smtClean="0"/>
              <a:t>How might substances that are toxic to humans have impacts on the global scale? That is how might a toxic chemical released/applied/used travel around the world?</a:t>
            </a:r>
          </a:p>
          <a:p>
            <a:pPr marL="457200" indent="-457200">
              <a:buFont typeface="+mj-lt"/>
              <a:buAutoNum type="arabicPeriod"/>
            </a:pPr>
            <a:r>
              <a:rPr lang="en-US" dirty="0" smtClean="0"/>
              <a:t>What do you think is meant in Slide 7 when stated that a difference between human toxicity and ecotoxicity is that the former is characterized with respect to individual health and the latter with respect to general ecosystem health (what else could be involved when looking at a whole ecosystem)? Is this difference represented in the impact category indicator unit for each?</a:t>
            </a:r>
          </a:p>
          <a:p>
            <a:pPr marL="457200" indent="-457200">
              <a:buFont typeface="+mj-lt"/>
              <a:buAutoNum type="arabicPeriod"/>
            </a:pPr>
            <a:endParaRPr lang="en-US" dirty="0"/>
          </a:p>
          <a:p>
            <a:pPr marL="0" indent="0">
              <a:buNone/>
            </a:pPr>
            <a:endParaRPr lang="en-US" dirty="0"/>
          </a:p>
        </p:txBody>
      </p:sp>
      <p:sp>
        <p:nvSpPr>
          <p:cNvPr id="7" name="Slide Number Placeholder 6"/>
          <p:cNvSpPr>
            <a:spLocks noGrp="1"/>
          </p:cNvSpPr>
          <p:nvPr>
            <p:ph type="sldNum" sz="quarter" idx="12"/>
          </p:nvPr>
        </p:nvSpPr>
        <p:spPr/>
        <p:txBody>
          <a:bodyPr/>
          <a:lstStyle/>
          <a:p>
            <a:fld id="{0A514951-337F-4C55-96DD-3945EF272A02}" type="slidenum">
              <a:rPr lang="en-US" smtClean="0"/>
              <a:t>22</a:t>
            </a:fld>
            <a:endParaRPr lang="en-US"/>
          </a:p>
        </p:txBody>
      </p:sp>
      <p:sp>
        <p:nvSpPr>
          <p:cNvPr id="10"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8"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75991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359257"/>
            <a:ext cx="10789920" cy="2387600"/>
          </a:xfrm>
        </p:spPr>
        <p:txBody>
          <a:bodyPr>
            <a:normAutofit/>
          </a:bodyPr>
          <a:lstStyle/>
          <a:p>
            <a:r>
              <a:rPr lang="en-US" dirty="0" smtClean="0"/>
              <a:t>Human Toxicity and Ecotoxicity Potentials</a:t>
            </a:r>
            <a:endParaRPr lang="en-US" dirty="0"/>
          </a:p>
        </p:txBody>
      </p:sp>
      <p:sp>
        <p:nvSpPr>
          <p:cNvPr id="3" name="Subtitle 2"/>
          <p:cNvSpPr>
            <a:spLocks noGrp="1"/>
          </p:cNvSpPr>
          <p:nvPr>
            <p:ph type="subTitle" idx="1"/>
          </p:nvPr>
        </p:nvSpPr>
        <p:spPr/>
        <p:txBody>
          <a:bodyPr>
            <a:normAutofit/>
          </a:bodyPr>
          <a:lstStyle/>
          <a:p>
            <a:r>
              <a:rPr lang="en-US" sz="3200" dirty="0" smtClean="0"/>
              <a:t>Module </a:t>
            </a:r>
            <a:r>
              <a:rPr lang="en-US" sz="3200" cap="none" dirty="0" smtClean="0">
                <a:latin typeface="Calibri" panose="020F0502020204030204" pitchFamily="34" charset="0"/>
              </a:rPr>
              <a:t>β6</a:t>
            </a:r>
            <a:endParaRPr lang="en-US" sz="3200" dirty="0"/>
          </a:p>
        </p:txBody>
      </p:sp>
      <p:sp>
        <p:nvSpPr>
          <p:cNvPr id="5" name="Footer Placeholder 4"/>
          <p:cNvSpPr>
            <a:spLocks noGrp="1"/>
          </p:cNvSpPr>
          <p:nvPr>
            <p:ph type="ftr" sz="quarter" idx="11"/>
          </p:nvPr>
        </p:nvSpPr>
        <p:spPr/>
        <p:txBody>
          <a:bodyPr/>
          <a:lstStyle/>
          <a:p>
            <a:r>
              <a:rPr lang="en-US" dirty="0" smtClean="0"/>
              <a:t>LCA Module </a:t>
            </a:r>
            <a:r>
              <a:rPr lang="en-US" cap="none" dirty="0">
                <a:latin typeface="Calibri" panose="020F0502020204030204" pitchFamily="34" charset="0"/>
              </a:rPr>
              <a:t>β6</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t>3</a:t>
            </a:fld>
            <a:endParaRPr lang="en-US"/>
          </a:p>
        </p:txBody>
      </p:sp>
      <p:sp>
        <p:nvSpPr>
          <p:cNvPr id="8"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
        <p:nvSpPr>
          <p:cNvPr id="10" name="Rectangle 9"/>
          <p:cNvSpPr/>
          <p:nvPr/>
        </p:nvSpPr>
        <p:spPr>
          <a:xfrm>
            <a:off x="4595842" y="4287937"/>
            <a:ext cx="6974076" cy="7640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It is suggested to review Modules B1 </a:t>
            </a:r>
            <a:r>
              <a:rPr lang="en-US" sz="2000" smtClean="0">
                <a:solidFill>
                  <a:schemeClr val="tx1"/>
                </a:solidFill>
              </a:rPr>
              <a:t>and B3 </a:t>
            </a:r>
            <a:r>
              <a:rPr lang="en-US" sz="2000" dirty="0" smtClean="0">
                <a:solidFill>
                  <a:schemeClr val="tx1"/>
                </a:solidFill>
              </a:rPr>
              <a:t>prior to this module</a:t>
            </a:r>
            <a:endParaRPr lang="en-US" sz="2000" dirty="0">
              <a:solidFill>
                <a:schemeClr val="tx1"/>
              </a:solidFill>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165310617"/>
      </p:ext>
    </p:extLst>
  </p:cSld>
  <p:clrMapOvr>
    <a:masterClrMapping/>
  </p:clrMapOvr>
  <mc:AlternateContent xmlns:mc="http://schemas.openxmlformats.org/markup-compatibility/2006" xmlns:p14="http://schemas.microsoft.com/office/powerpoint/2010/main">
    <mc:Choice Requires="p14">
      <p:transition spd="slow" p14:dur="2000" advTm="7158"/>
    </mc:Choice>
    <mc:Fallback xmlns="">
      <p:transition spd="slow" advTm="71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42424"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88488" y="275846"/>
            <a:ext cx="10284311" cy="885981"/>
          </a:xfrm>
        </p:spPr>
        <p:txBody>
          <a:bodyPr/>
          <a:lstStyle/>
          <a:p>
            <a:r>
              <a:rPr lang="en-US" dirty="0" smtClean="0"/>
              <a:t>Summary of Module B1 and Other Points</a:t>
            </a:r>
            <a:endParaRPr lang="en-US" dirty="0"/>
          </a:p>
        </p:txBody>
      </p:sp>
      <p:sp>
        <p:nvSpPr>
          <p:cNvPr id="15" name="Content Placeholder 14"/>
          <p:cNvSpPr>
            <a:spLocks noGrp="1"/>
          </p:cNvSpPr>
          <p:nvPr>
            <p:ph idx="1"/>
          </p:nvPr>
        </p:nvSpPr>
        <p:spPr>
          <a:xfrm>
            <a:off x="666974" y="1387737"/>
            <a:ext cx="10058400" cy="2708013"/>
          </a:xfrm>
        </p:spPr>
        <p:txBody>
          <a:bodyPr>
            <a:normAutofit/>
          </a:bodyPr>
          <a:lstStyle/>
          <a:p>
            <a:r>
              <a:rPr lang="en-US" dirty="0" smtClean="0"/>
              <a:t>All impacts are “potential”</a:t>
            </a:r>
          </a:p>
          <a:p>
            <a:r>
              <a:rPr lang="en-US" dirty="0" smtClean="0"/>
              <a:t>Only anthropogenic sources are included</a:t>
            </a:r>
          </a:p>
          <a:p>
            <a:r>
              <a:rPr lang="en-US" dirty="0" smtClean="0"/>
              <a:t>Different substances have different relative amounts of forcing</a:t>
            </a:r>
          </a:p>
          <a:p>
            <a:pPr lvl="1"/>
            <a:r>
              <a:rPr lang="en-US" dirty="0" smtClean="0"/>
              <a:t>Usually </a:t>
            </a:r>
            <a:r>
              <a:rPr lang="en-US" dirty="0"/>
              <a:t>results are related to the equivalent release of a </a:t>
            </a:r>
            <a:r>
              <a:rPr lang="en-US" dirty="0" smtClean="0"/>
              <a:t>particular substance</a:t>
            </a:r>
          </a:p>
          <a:p>
            <a:r>
              <a:rPr lang="en-US" dirty="0" smtClean="0"/>
              <a:t>Different impact categories have different scales of impacts</a:t>
            </a:r>
          </a:p>
          <a:p>
            <a:pPr lvl="1"/>
            <a:r>
              <a:rPr lang="en-US" dirty="0" smtClean="0"/>
              <a:t>Global, regional, local</a:t>
            </a:r>
          </a:p>
        </p:txBody>
      </p:sp>
      <p:sp>
        <p:nvSpPr>
          <p:cNvPr id="7" name="Slide Number Placeholder 6"/>
          <p:cNvSpPr>
            <a:spLocks noGrp="1"/>
          </p:cNvSpPr>
          <p:nvPr>
            <p:ph type="sldNum" sz="quarter" idx="12"/>
          </p:nvPr>
        </p:nvSpPr>
        <p:spPr/>
        <p:txBody>
          <a:bodyPr/>
          <a:lstStyle/>
          <a:p>
            <a:fld id="{0A514951-337F-4C55-96DD-3945EF272A02}" type="slidenum">
              <a:rPr lang="en-US" smtClean="0"/>
              <a:pPr/>
              <a:t>4</a:t>
            </a:fld>
            <a:endParaRPr lang="en-US"/>
          </a:p>
        </p:txBody>
      </p:sp>
      <p:sp>
        <p:nvSpPr>
          <p:cNvPr id="2" name="TextBox 1"/>
          <p:cNvSpPr txBox="1"/>
          <p:nvPr/>
        </p:nvSpPr>
        <p:spPr>
          <a:xfrm>
            <a:off x="840888" y="4893047"/>
            <a:ext cx="7510632" cy="769441"/>
          </a:xfrm>
          <a:prstGeom prst="rect">
            <a:avLst/>
          </a:prstGeom>
          <a:noFill/>
          <a:ln>
            <a:solidFill>
              <a:schemeClr val="tx1"/>
            </a:solidFill>
          </a:ln>
        </p:spPr>
        <p:txBody>
          <a:bodyPr wrap="square" rtlCol="0">
            <a:spAutoFit/>
          </a:bodyPr>
          <a:lstStyle/>
          <a:p>
            <a:r>
              <a:rPr lang="en-US" sz="2200" dirty="0"/>
              <a:t>Watch Module B1 for </a:t>
            </a:r>
            <a:r>
              <a:rPr lang="en-US" sz="2200" dirty="0" smtClean="0"/>
              <a:t>background</a:t>
            </a:r>
          </a:p>
          <a:p>
            <a:r>
              <a:rPr lang="en-US" sz="2200" dirty="0" smtClean="0">
                <a:latin typeface="Calibri" panose="020F0502020204030204" pitchFamily="34" charset="0"/>
              </a:rPr>
              <a:t>Module B3 includes a brief overview of human and ecotoxicity</a:t>
            </a:r>
            <a:endParaRPr lang="en-US" sz="2200" dirty="0">
              <a:latin typeface="Calibri" panose="020F0502020204030204" pitchFamily="34"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
        <p:nvSpPr>
          <p:cNvPr id="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0"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827620853"/>
      </p:ext>
    </p:extLst>
  </p:cSld>
  <p:clrMapOvr>
    <a:masterClrMapping/>
  </p:clrMapOvr>
  <mc:AlternateContent xmlns:mc="http://schemas.openxmlformats.org/markup-compatibility/2006" xmlns:p14="http://schemas.microsoft.com/office/powerpoint/2010/main">
    <mc:Choice Requires="p14">
      <p:transition spd="slow" p14:dur="2000" advTm="66690"/>
    </mc:Choice>
    <mc:Fallback xmlns="">
      <p:transition spd="slow" advTm="666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Toxicity Potential (HTP)</a:t>
            </a:r>
            <a:endParaRPr lang="en-US" dirty="0"/>
          </a:p>
        </p:txBody>
      </p:sp>
      <p:sp>
        <p:nvSpPr>
          <p:cNvPr id="3" name="Content Placeholder 2"/>
          <p:cNvSpPr>
            <a:spLocks noGrp="1"/>
          </p:cNvSpPr>
          <p:nvPr>
            <p:ph idx="1"/>
          </p:nvPr>
        </p:nvSpPr>
        <p:spPr>
          <a:xfrm>
            <a:off x="528958" y="1512714"/>
            <a:ext cx="7380170" cy="4581455"/>
          </a:xfrm>
        </p:spPr>
        <p:txBody>
          <a:bodyPr>
            <a:normAutofit/>
          </a:bodyPr>
          <a:lstStyle/>
          <a:p>
            <a:r>
              <a:rPr lang="en-US" b="1" dirty="0" smtClean="0"/>
              <a:t>Effects to individual human health that can lead to disease or death </a:t>
            </a:r>
          </a:p>
          <a:p>
            <a:pPr lvl="1"/>
            <a:r>
              <a:rPr lang="en-US" dirty="0" smtClean="0"/>
              <a:t>Usually split between carcinogenic and non-carcinogenic</a:t>
            </a:r>
          </a:p>
          <a:p>
            <a:pPr lvl="1"/>
            <a:r>
              <a:rPr lang="en-US" dirty="0" smtClean="0"/>
              <a:t>Can either cause or aggravate existing health conditions</a:t>
            </a:r>
          </a:p>
          <a:p>
            <a:pPr lvl="1"/>
            <a:r>
              <a:rPr lang="en-US" dirty="0" smtClean="0"/>
              <a:t>Only considers direct impacts, indirect ones in other impact categories</a:t>
            </a:r>
          </a:p>
          <a:p>
            <a:pPr lvl="1"/>
            <a:r>
              <a:rPr lang="en-US" dirty="0" smtClean="0"/>
              <a:t>Large scale impacts, not facility specific (occupational) ones</a:t>
            </a:r>
          </a:p>
          <a:p>
            <a:r>
              <a:rPr lang="en-US" dirty="0" smtClean="0"/>
              <a:t>Also called human health cancer potential (HHCP) and human health non-cancer potential (HHNCP)</a:t>
            </a:r>
          </a:p>
          <a:p>
            <a:r>
              <a:rPr lang="en-US" dirty="0" smtClean="0"/>
              <a:t>Different from human health effects from breathing particulate matter</a:t>
            </a:r>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5</a:t>
            </a:fld>
            <a:endParaRPr lang="en-US" dirty="0"/>
          </a:p>
        </p:txBody>
      </p:sp>
      <p:sp>
        <p:nvSpPr>
          <p:cNvPr id="40" name="TextBox 39"/>
          <p:cNvSpPr txBox="1"/>
          <p:nvPr/>
        </p:nvSpPr>
        <p:spPr>
          <a:xfrm>
            <a:off x="8971664" y="1986726"/>
            <a:ext cx="1760097" cy="369332"/>
          </a:xfrm>
          <a:prstGeom prst="rect">
            <a:avLst/>
          </a:prstGeom>
          <a:noFill/>
        </p:spPr>
        <p:txBody>
          <a:bodyPr wrap="none" rtlCol="0">
            <a:spAutoFit/>
          </a:bodyPr>
          <a:lstStyle/>
          <a:p>
            <a:r>
              <a:rPr lang="en-US" dirty="0" smtClean="0"/>
              <a:t>Scale of impacts:</a:t>
            </a:r>
            <a:endParaRPr lang="en-US" dirty="0"/>
          </a:p>
        </p:txBody>
      </p:sp>
      <p:sp>
        <p:nvSpPr>
          <p:cNvPr id="17" name="Oval 16"/>
          <p:cNvSpPr/>
          <p:nvPr/>
        </p:nvSpPr>
        <p:spPr>
          <a:xfrm>
            <a:off x="8047143" y="2446330"/>
            <a:ext cx="1126545" cy="1126545"/>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8208419" y="3618776"/>
            <a:ext cx="803992" cy="369332"/>
          </a:xfrm>
          <a:prstGeom prst="rect">
            <a:avLst/>
          </a:prstGeom>
          <a:noFill/>
        </p:spPr>
        <p:txBody>
          <a:bodyPr wrap="square" rtlCol="0">
            <a:spAutoFit/>
          </a:bodyPr>
          <a:lstStyle/>
          <a:p>
            <a:pPr algn="ctr"/>
            <a:r>
              <a:rPr lang="en-US" dirty="0" smtClean="0"/>
              <a:t>Local</a:t>
            </a:r>
            <a:endParaRPr lang="en-US" dirty="0"/>
          </a:p>
        </p:txBody>
      </p:sp>
      <p:sp>
        <p:nvSpPr>
          <p:cNvPr id="19" name="TextBox 18"/>
          <p:cNvSpPr txBox="1"/>
          <p:nvPr/>
        </p:nvSpPr>
        <p:spPr>
          <a:xfrm>
            <a:off x="10514116" y="3596473"/>
            <a:ext cx="1199540" cy="369332"/>
          </a:xfrm>
          <a:prstGeom prst="rect">
            <a:avLst/>
          </a:prstGeom>
          <a:noFill/>
        </p:spPr>
        <p:txBody>
          <a:bodyPr wrap="square" rtlCol="0">
            <a:spAutoFit/>
          </a:bodyPr>
          <a:lstStyle/>
          <a:p>
            <a:pPr algn="ctr"/>
            <a:r>
              <a:rPr lang="en-US" dirty="0" smtClean="0"/>
              <a:t>Global</a:t>
            </a:r>
            <a:endParaRPr lang="en-US" dirty="0"/>
          </a:p>
        </p:txBody>
      </p:sp>
      <p:sp>
        <p:nvSpPr>
          <p:cNvPr id="20" name="Oval 19"/>
          <p:cNvSpPr/>
          <p:nvPr/>
        </p:nvSpPr>
        <p:spPr>
          <a:xfrm>
            <a:off x="10546707" y="2438516"/>
            <a:ext cx="1134359" cy="1134359"/>
          </a:xfrm>
          <a:prstGeom prst="ellipse">
            <a:avLst/>
          </a:prstGeom>
          <a:blipFill rotWithShape="0">
            <a:blip r:embed="rId6"/>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1" name="Oval 20"/>
          <p:cNvSpPr/>
          <p:nvPr/>
        </p:nvSpPr>
        <p:spPr>
          <a:xfrm>
            <a:off x="9288441" y="2446330"/>
            <a:ext cx="1126545" cy="1126545"/>
          </a:xfrm>
          <a:prstGeom prst="ellipse">
            <a:avLst/>
          </a:prstGeom>
          <a:blipFill rotWithShape="0">
            <a:blip r:embed="rId7"/>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2" name="TextBox 21"/>
          <p:cNvSpPr txBox="1"/>
          <p:nvPr/>
        </p:nvSpPr>
        <p:spPr>
          <a:xfrm>
            <a:off x="9288441" y="3618776"/>
            <a:ext cx="1199540" cy="369332"/>
          </a:xfrm>
          <a:prstGeom prst="rect">
            <a:avLst/>
          </a:prstGeom>
          <a:noFill/>
        </p:spPr>
        <p:txBody>
          <a:bodyPr wrap="square" rtlCol="0">
            <a:spAutoFit/>
          </a:bodyPr>
          <a:lstStyle/>
          <a:p>
            <a:pPr algn="ctr"/>
            <a:r>
              <a:rPr lang="en-US" dirty="0" smtClean="0"/>
              <a:t>Regional</a:t>
            </a:r>
            <a:endParaRPr lang="en-US" dirty="0"/>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
        <p:nvSpPr>
          <p:cNvPr id="25"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6"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3363007754"/>
      </p:ext>
    </p:extLst>
  </p:cSld>
  <p:clrMapOvr>
    <a:masterClrMapping/>
  </p:clrMapOvr>
  <mc:AlternateContent xmlns:mc="http://schemas.openxmlformats.org/markup-compatibility/2006" xmlns:p14="http://schemas.microsoft.com/office/powerpoint/2010/main">
    <mc:Choice Requires="p14">
      <p:transition spd="slow" p14:dur="2000" advTm="70297"/>
    </mc:Choice>
    <mc:Fallback xmlns="">
      <p:transition spd="slow" advTm="70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Ecotoxicity Potential</a:t>
            </a:r>
            <a:endParaRPr lang="en-US" dirty="0"/>
          </a:p>
        </p:txBody>
      </p:sp>
      <p:sp>
        <p:nvSpPr>
          <p:cNvPr id="3" name="Content Placeholder 2"/>
          <p:cNvSpPr>
            <a:spLocks noGrp="1"/>
          </p:cNvSpPr>
          <p:nvPr>
            <p:ph idx="1"/>
          </p:nvPr>
        </p:nvSpPr>
        <p:spPr>
          <a:xfrm>
            <a:off x="666973" y="1338219"/>
            <a:ext cx="9536090" cy="4746915"/>
          </a:xfrm>
        </p:spPr>
        <p:txBody>
          <a:bodyPr>
            <a:normAutofit/>
          </a:bodyPr>
          <a:lstStyle/>
          <a:p>
            <a:r>
              <a:rPr lang="en-US" b="1" dirty="0" smtClean="0"/>
              <a:t>Impacts on whole ecosystems that can decrease production </a:t>
            </a:r>
            <a:br>
              <a:rPr lang="en-US" b="1" dirty="0" smtClean="0"/>
            </a:br>
            <a:r>
              <a:rPr lang="en-US" b="1" dirty="0" smtClean="0"/>
              <a:t>and/or decrease biodiversity</a:t>
            </a:r>
          </a:p>
          <a:p>
            <a:r>
              <a:rPr lang="en-US" dirty="0" smtClean="0"/>
              <a:t>More focused on whole system impacts than individual impacts</a:t>
            </a:r>
          </a:p>
          <a:p>
            <a:r>
              <a:rPr lang="en-US" dirty="0" smtClean="0"/>
              <a:t>Sometimes split between aquatic (water) and terrestrial (soil)</a:t>
            </a:r>
          </a:p>
          <a:p>
            <a:r>
              <a:rPr lang="en-US" dirty="0" smtClean="0"/>
              <a:t>Mostly forced by emissions of metals and organic chemicals</a:t>
            </a:r>
          </a:p>
          <a:p>
            <a:pPr lvl="1"/>
            <a:endParaRPr lang="en-US" dirty="0"/>
          </a:p>
          <a:p>
            <a:pPr lvl="1"/>
            <a:endParaRPr lang="en-US" dirty="0" smtClean="0"/>
          </a:p>
        </p:txBody>
      </p:sp>
      <p:sp>
        <p:nvSpPr>
          <p:cNvPr id="6" name="Slide Number Placeholder 5"/>
          <p:cNvSpPr>
            <a:spLocks noGrp="1"/>
          </p:cNvSpPr>
          <p:nvPr>
            <p:ph type="sldNum" sz="quarter" idx="12"/>
          </p:nvPr>
        </p:nvSpPr>
        <p:spPr/>
        <p:txBody>
          <a:bodyPr/>
          <a:lstStyle/>
          <a:p>
            <a:fld id="{0A514951-337F-4C55-96DD-3945EF272A02}" type="slidenum">
              <a:rPr lang="en-US" smtClean="0"/>
              <a:pPr/>
              <a:t>6</a:t>
            </a:fld>
            <a:endParaRPr lang="en-US" dirty="0"/>
          </a:p>
        </p:txBody>
      </p:sp>
      <p:sp>
        <p:nvSpPr>
          <p:cNvPr id="8" name="Rectangle 7"/>
          <p:cNvSpPr/>
          <p:nvPr/>
        </p:nvSpPr>
        <p:spPr>
          <a:xfrm>
            <a:off x="5917712" y="6140560"/>
            <a:ext cx="6083787" cy="348813"/>
          </a:xfrm>
          <a:prstGeom prst="rect">
            <a:avLst/>
          </a:prstGeom>
        </p:spPr>
        <p:txBody>
          <a:bodyPr wrap="square">
            <a:spAutoFit/>
          </a:bodyPr>
          <a:lstStyle/>
          <a:p>
            <a:r>
              <a:rPr lang="en-US" sz="1000" dirty="0" smtClean="0"/>
              <a:t>Pond: scienceinthebox.com (P&amp;G website</a:t>
            </a:r>
            <a:r>
              <a:rPr lang="en-US" sz="1000" dirty="0"/>
              <a:t>)        Pesticides: </a:t>
            </a:r>
            <a:r>
              <a:rPr lang="en-US" sz="1000" dirty="0" smtClean="0"/>
              <a:t>lhsslaw.com        copper: sakshidyesandchemicals.com      </a:t>
            </a:r>
            <a:endParaRPr lang="en-US" sz="1000" dirty="0"/>
          </a:p>
          <a:p>
            <a:endParaRPr lang="en-US" sz="1000" baseline="30000" dirty="0"/>
          </a:p>
        </p:txBody>
      </p:sp>
      <p:sp>
        <p:nvSpPr>
          <p:cNvPr id="40" name="TextBox 39"/>
          <p:cNvSpPr txBox="1"/>
          <p:nvPr/>
        </p:nvSpPr>
        <p:spPr>
          <a:xfrm>
            <a:off x="8836523" y="645247"/>
            <a:ext cx="1760097" cy="369332"/>
          </a:xfrm>
          <a:prstGeom prst="rect">
            <a:avLst/>
          </a:prstGeom>
          <a:noFill/>
        </p:spPr>
        <p:txBody>
          <a:bodyPr wrap="none" rtlCol="0">
            <a:spAutoFit/>
          </a:bodyPr>
          <a:lstStyle/>
          <a:p>
            <a:r>
              <a:rPr lang="en-US" dirty="0" smtClean="0"/>
              <a:t>Scale of impacts:</a:t>
            </a:r>
            <a:endParaRPr lang="en-US" dirty="0"/>
          </a:p>
        </p:txBody>
      </p:sp>
      <p:sp>
        <p:nvSpPr>
          <p:cNvPr id="17" name="Oval 16"/>
          <p:cNvSpPr/>
          <p:nvPr/>
        </p:nvSpPr>
        <p:spPr>
          <a:xfrm>
            <a:off x="9237795" y="1053861"/>
            <a:ext cx="1126545" cy="1126545"/>
          </a:xfrm>
          <a:prstGeom prst="ellipse">
            <a:avLst/>
          </a:prstGeom>
          <a:blipFill rotWithShape="0">
            <a:blip r:embed="rId5"/>
            <a:stretch>
              <a:fillRect/>
            </a:stretch>
          </a:blipFill>
        </p:spPr>
        <p:style>
          <a:lnRef idx="2">
            <a:schemeClr val="accent1">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TextBox 17"/>
          <p:cNvSpPr txBox="1"/>
          <p:nvPr/>
        </p:nvSpPr>
        <p:spPr>
          <a:xfrm>
            <a:off x="9399071" y="2226307"/>
            <a:ext cx="803992" cy="369332"/>
          </a:xfrm>
          <a:prstGeom prst="rect">
            <a:avLst/>
          </a:prstGeom>
          <a:noFill/>
        </p:spPr>
        <p:txBody>
          <a:bodyPr wrap="square" rtlCol="0">
            <a:spAutoFit/>
          </a:bodyPr>
          <a:lstStyle/>
          <a:p>
            <a:pPr algn="ctr"/>
            <a:r>
              <a:rPr lang="en-US" dirty="0" smtClean="0"/>
              <a:t>Local</a:t>
            </a:r>
            <a:endParaRPr lang="en-US" dirty="0"/>
          </a:p>
        </p:txBody>
      </p:sp>
      <p:pic>
        <p:nvPicPr>
          <p:cNvPr id="2050" name="Picture 2" descr="Ecosystems are complex systems, thus P&amp;G set up model ecosystems or mesocosms to test ecotoxic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28730" y="2961548"/>
            <a:ext cx="4259100" cy="23746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lhsslaw.com/wp-content/uploads/2015/08/DangerPesticides030613.jpeg"/>
          <p:cNvPicPr>
            <a:picLocks noChangeAspect="1" noChangeArrowheads="1"/>
          </p:cNvPicPr>
          <p:nvPr/>
        </p:nvPicPr>
        <p:blipFill rotWithShape="1">
          <a:blip r:embed="rId7">
            <a:extLst>
              <a:ext uri="{28A0092B-C50C-407E-A947-70E740481C1C}">
                <a14:useLocalDpi xmlns:a14="http://schemas.microsoft.com/office/drawing/2010/main" val="0"/>
              </a:ext>
            </a:extLst>
          </a:blip>
          <a:srcRect l="17120" t="20307" b="10288"/>
          <a:stretch/>
        </p:blipFill>
        <p:spPr bwMode="auto">
          <a:xfrm>
            <a:off x="1049060" y="3998732"/>
            <a:ext cx="2948791" cy="18520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img.tradeindia.com/01113042/b/1/Copper-Powder.jpg"/>
          <p:cNvPicPr>
            <a:picLocks noChangeAspect="1" noChangeArrowheads="1"/>
          </p:cNvPicPr>
          <p:nvPr/>
        </p:nvPicPr>
        <p:blipFill rotWithShape="1">
          <a:blip r:embed="rId8">
            <a:extLst>
              <a:ext uri="{28A0092B-C50C-407E-A947-70E740481C1C}">
                <a14:useLocalDpi xmlns:a14="http://schemas.microsoft.com/office/drawing/2010/main" val="0"/>
              </a:ext>
            </a:extLst>
          </a:blip>
          <a:srcRect l="3355" t="3242" r="4929" b="2512"/>
          <a:stretch/>
        </p:blipFill>
        <p:spPr bwMode="auto">
          <a:xfrm>
            <a:off x="4665403" y="3843426"/>
            <a:ext cx="2104571" cy="2162628"/>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30000" y="6096000"/>
            <a:ext cx="609600" cy="609600"/>
          </a:xfrm>
          <a:prstGeom prst="rect">
            <a:avLst/>
          </a:prstGeom>
        </p:spPr>
      </p:pic>
      <p:sp>
        <p:nvSpPr>
          <p:cNvPr id="16"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9"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2712127484"/>
      </p:ext>
    </p:extLst>
  </p:cSld>
  <p:clrMapOvr>
    <a:masterClrMapping/>
  </p:clrMapOvr>
  <mc:AlternateContent xmlns:mc="http://schemas.openxmlformats.org/markup-compatibility/2006" xmlns:p14="http://schemas.microsoft.com/office/powerpoint/2010/main">
    <mc:Choice Requires="p14">
      <p:transition spd="slow" p14:dur="2000" advTm="35184"/>
    </mc:Choice>
    <mc:Fallback xmlns="">
      <p:transition spd="slow" advTm="351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toxicity vs. ecotoxicity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19020733"/>
              </p:ext>
            </p:extLst>
          </p:nvPr>
        </p:nvGraphicFramePr>
        <p:xfrm>
          <a:off x="1154083" y="1243107"/>
          <a:ext cx="10058400" cy="4688205"/>
        </p:xfrm>
        <a:graphic>
          <a:graphicData uri="http://schemas.openxmlformats.org/drawingml/2006/table">
            <a:tbl>
              <a:tblPr firstRow="1" bandRow="1">
                <a:tableStyleId>{5C22544A-7EE6-4342-B048-85BDC9FD1C3A}</a:tableStyleId>
              </a:tblPr>
              <a:tblGrid>
                <a:gridCol w="5029200"/>
                <a:gridCol w="5029200"/>
              </a:tblGrid>
              <a:tr h="1884045">
                <a:tc>
                  <a:txBody>
                    <a:bodyPr/>
                    <a:lstStyle/>
                    <a:p>
                      <a:r>
                        <a:rPr lang="en-US" sz="2400" dirty="0" smtClean="0"/>
                        <a:t>Human </a:t>
                      </a:r>
                    </a:p>
                    <a:p>
                      <a:r>
                        <a:rPr lang="en-US" sz="2400" dirty="0" smtClean="0"/>
                        <a:t>Toxicity</a:t>
                      </a:r>
                      <a:endParaRPr lang="en-US" sz="2400" dirty="0"/>
                    </a:p>
                  </a:txBody>
                  <a:tcPr/>
                </a:tc>
                <a:tc>
                  <a:txBody>
                    <a:bodyPr/>
                    <a:lstStyle/>
                    <a:p>
                      <a:r>
                        <a:rPr lang="en-US" sz="2400" dirty="0" smtClean="0"/>
                        <a:t>Ecotoxicity</a:t>
                      </a:r>
                      <a:endParaRPr lang="en-US" sz="2400" dirty="0"/>
                    </a:p>
                  </a:txBody>
                  <a:tcPr/>
                </a:tc>
              </a:tr>
              <a:tr h="370840">
                <a:tc>
                  <a:txBody>
                    <a:bodyPr/>
                    <a:lstStyle/>
                    <a:p>
                      <a:r>
                        <a:rPr lang="en-US" sz="2200" dirty="0" smtClean="0"/>
                        <a:t>Usually split between cancer and non-cancer</a:t>
                      </a:r>
                      <a:r>
                        <a:rPr lang="en-US" sz="2200" baseline="0" dirty="0" smtClean="0"/>
                        <a:t> causing</a:t>
                      </a:r>
                      <a:endParaRPr lang="en-US" sz="2200" dirty="0"/>
                    </a:p>
                  </a:txBody>
                  <a:tcPr/>
                </a:tc>
                <a:tc>
                  <a:txBody>
                    <a:bodyPr/>
                    <a:lstStyle/>
                    <a:p>
                      <a:r>
                        <a:rPr lang="en-US" sz="2200" dirty="0" smtClean="0"/>
                        <a:t>Only one impact category for general toxicity </a:t>
                      </a:r>
                      <a:r>
                        <a:rPr lang="en-US" sz="1800" dirty="0" smtClean="0"/>
                        <a:t>(other</a:t>
                      </a:r>
                      <a:r>
                        <a:rPr lang="en-US" sz="1800" baseline="0" dirty="0" smtClean="0"/>
                        <a:t> splits like water, soil possible)</a:t>
                      </a:r>
                      <a:endParaRPr lang="en-US" sz="1800" dirty="0"/>
                    </a:p>
                  </a:txBody>
                  <a:tcPr/>
                </a:tc>
              </a:tr>
              <a:tr h="370840">
                <a:tc>
                  <a:txBody>
                    <a:bodyPr/>
                    <a:lstStyle/>
                    <a:p>
                      <a:r>
                        <a:rPr lang="en-US" sz="2200" dirty="0" smtClean="0"/>
                        <a:t>Focused on health impacts of each individual</a:t>
                      </a:r>
                      <a:endParaRPr lang="en-US" sz="2200" dirty="0"/>
                    </a:p>
                  </a:txBody>
                  <a:tcPr/>
                </a:tc>
                <a:tc>
                  <a:txBody>
                    <a:bodyPr/>
                    <a:lstStyle/>
                    <a:p>
                      <a:r>
                        <a:rPr lang="en-US" sz="2200" dirty="0" smtClean="0"/>
                        <a:t>Focused</a:t>
                      </a:r>
                      <a:r>
                        <a:rPr lang="en-US" sz="2200" baseline="0" dirty="0" smtClean="0"/>
                        <a:t> on general health of overall ecosystem</a:t>
                      </a:r>
                      <a:endParaRPr lang="en-US" sz="2200" dirty="0"/>
                    </a:p>
                  </a:txBody>
                  <a:tcPr/>
                </a:tc>
              </a:tr>
              <a:tr h="370840">
                <a:tc>
                  <a:txBody>
                    <a:bodyPr/>
                    <a:lstStyle/>
                    <a:p>
                      <a:r>
                        <a:rPr lang="en-US" sz="2200" dirty="0" smtClean="0"/>
                        <a:t>Local,</a:t>
                      </a:r>
                      <a:r>
                        <a:rPr lang="en-US" sz="2200" baseline="0" dirty="0" smtClean="0"/>
                        <a:t> regional, and global impacts scale</a:t>
                      </a:r>
                      <a:endParaRPr lang="en-US" sz="2200" dirty="0"/>
                    </a:p>
                  </a:txBody>
                  <a:tcPr/>
                </a:tc>
                <a:tc>
                  <a:txBody>
                    <a:bodyPr/>
                    <a:lstStyle/>
                    <a:p>
                      <a:r>
                        <a:rPr lang="en-US" sz="2200" dirty="0" smtClean="0"/>
                        <a:t>Local impact scale</a:t>
                      </a:r>
                      <a:endParaRPr lang="en-US" sz="2200" dirty="0"/>
                    </a:p>
                  </a:txBody>
                  <a:tcPr/>
                </a:tc>
              </a:tr>
              <a:tr h="370840">
                <a:tc gridSpan="2">
                  <a:txBody>
                    <a:bodyPr/>
                    <a:lstStyle/>
                    <a:p>
                      <a:pPr algn="ctr"/>
                      <a:r>
                        <a:rPr lang="en-US" sz="2200" dirty="0" smtClean="0"/>
                        <a:t>Can be characterized using </a:t>
                      </a:r>
                      <a:r>
                        <a:rPr lang="en-US" sz="2200" dirty="0" err="1" smtClean="0"/>
                        <a:t>USEtox</a:t>
                      </a:r>
                      <a:r>
                        <a:rPr lang="en-US" sz="2200" dirty="0" smtClean="0"/>
                        <a:t> and the comparative toxic unit</a:t>
                      </a:r>
                      <a:endParaRPr lang="en-US" sz="2200" dirty="0"/>
                    </a:p>
                  </a:txBody>
                  <a:tcPr/>
                </a:tc>
                <a:tc hMerge="1">
                  <a:txBody>
                    <a:bodyPr/>
                    <a:lstStyle/>
                    <a:p>
                      <a:endParaRPr lang="en-US" dirty="0"/>
                    </a:p>
                  </a:txBody>
                  <a:tcPr/>
                </a:tc>
              </a:tr>
              <a:tr h="370840">
                <a:tc gridSpan="2">
                  <a:txBody>
                    <a:bodyPr/>
                    <a:lstStyle/>
                    <a:p>
                      <a:pPr algn="ctr"/>
                      <a:r>
                        <a:rPr lang="en-US" sz="2200" dirty="0" smtClean="0"/>
                        <a:t>Fate factor in characterization factor is</a:t>
                      </a:r>
                      <a:r>
                        <a:rPr lang="en-US" sz="2200" baseline="0" dirty="0" smtClean="0"/>
                        <a:t> the same</a:t>
                      </a:r>
                      <a:endParaRPr lang="en-US" sz="2200" dirty="0"/>
                    </a:p>
                  </a:txBody>
                  <a:tcPr/>
                </a:tc>
                <a:tc hMerge="1">
                  <a:txBody>
                    <a:bodyPr/>
                    <a:lstStyle/>
                    <a:p>
                      <a:endParaRPr lang="en-US" dirty="0"/>
                    </a:p>
                  </a:txBody>
                  <a:tcPr/>
                </a:tc>
              </a:tr>
            </a:tbl>
          </a:graphicData>
        </a:graphic>
      </p:graphicFrame>
      <p:sp>
        <p:nvSpPr>
          <p:cNvPr id="6" name="Slide Number Placeholder 5"/>
          <p:cNvSpPr>
            <a:spLocks noGrp="1"/>
          </p:cNvSpPr>
          <p:nvPr>
            <p:ph type="sldNum" sz="quarter" idx="12"/>
          </p:nvPr>
        </p:nvSpPr>
        <p:spPr/>
        <p:txBody>
          <a:bodyPr/>
          <a:lstStyle/>
          <a:p>
            <a:fld id="{0A514951-337F-4C55-96DD-3945EF272A02}" type="slidenum">
              <a:rPr lang="en-US" smtClean="0"/>
              <a:pPr/>
              <a:t>7</a:t>
            </a:fld>
            <a:endParaRPr lang="en-US" dirty="0"/>
          </a:p>
        </p:txBody>
      </p:sp>
      <p:pic>
        <p:nvPicPr>
          <p:cNvPr id="1026" name="Picture 2" descr="http://images.clipartpanda.com/population-clipart-group-hi.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5341" y="1362244"/>
            <a:ext cx="1792942" cy="1727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160330" y="6121379"/>
            <a:ext cx="3724096" cy="261610"/>
          </a:xfrm>
          <a:prstGeom prst="rect">
            <a:avLst/>
          </a:prstGeom>
          <a:noFill/>
        </p:spPr>
        <p:txBody>
          <a:bodyPr wrap="none" rtlCol="0">
            <a:spAutoFit/>
          </a:bodyPr>
          <a:lstStyle/>
          <a:p>
            <a:r>
              <a:rPr lang="en-US" sz="1100" dirty="0" smtClean="0"/>
              <a:t>Humans: clipartpanda.com      Animals: rainbowresource.com </a:t>
            </a:r>
            <a:endParaRPr lang="en-US" sz="1100" dirty="0"/>
          </a:p>
        </p:txBody>
      </p:sp>
      <p:pic>
        <p:nvPicPr>
          <p:cNvPr id="1030" name="Picture 6" descr="http://cdn.rainbowresource.netdna-cdn.com/products/0159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2006" y="1283747"/>
            <a:ext cx="2474883" cy="1769542"/>
          </a:xfrm>
          <a:prstGeom prst="rect">
            <a:avLst/>
          </a:prstGeom>
          <a:noFill/>
          <a:extLst>
            <a:ext uri="{909E8E84-426E-40DD-AFC4-6F175D3DCCD1}">
              <a14:hiddenFill xmlns:a14="http://schemas.microsoft.com/office/drawing/2010/main">
                <a:solidFill>
                  <a:srgbClr val="FFFFFF"/>
                </a:solidFill>
              </a14:hiddenFill>
            </a:ext>
          </a:extLst>
        </p:spPr>
      </p:pic>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430000" y="6096000"/>
            <a:ext cx="609600" cy="609600"/>
          </a:xfrm>
          <a:prstGeom prst="rect">
            <a:avLst/>
          </a:prstGeom>
        </p:spPr>
      </p:pic>
      <p:sp>
        <p:nvSpPr>
          <p:cNvPr id="12"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13"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786069473"/>
      </p:ext>
    </p:extLst>
  </p:cSld>
  <p:clrMapOvr>
    <a:masterClrMapping/>
  </p:clrMapOvr>
  <mc:AlternateContent xmlns:mc="http://schemas.openxmlformats.org/markup-compatibility/2006" xmlns:p14="http://schemas.microsoft.com/office/powerpoint/2010/main">
    <mc:Choice Requires="p14">
      <p:transition spd="slow" p14:dur="2000" advTm="58747"/>
    </mc:Choice>
    <mc:Fallback xmlns="">
      <p:transition spd="slow" advTm="587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USEtox</a:t>
            </a:r>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8</a:t>
            </a:fld>
            <a:endParaRPr lang="en-US" dirty="0"/>
          </a:p>
        </p:txBody>
      </p:sp>
      <p:sp>
        <p:nvSpPr>
          <p:cNvPr id="9" name="Content Placeholder 8"/>
          <p:cNvSpPr>
            <a:spLocks noGrp="1"/>
          </p:cNvSpPr>
          <p:nvPr>
            <p:ph idx="1"/>
          </p:nvPr>
        </p:nvSpPr>
        <p:spPr>
          <a:xfrm>
            <a:off x="666974" y="1387737"/>
            <a:ext cx="10285506" cy="4626983"/>
          </a:xfrm>
        </p:spPr>
        <p:txBody>
          <a:bodyPr>
            <a:normAutofit/>
          </a:bodyPr>
          <a:lstStyle/>
          <a:p>
            <a:r>
              <a:rPr lang="en-US" dirty="0" smtClean="0"/>
              <a:t>Midpoint characterization factors for human toxicity and freshwater ecotoxicity</a:t>
            </a:r>
          </a:p>
          <a:p>
            <a:pPr lvl="1"/>
            <a:r>
              <a:rPr lang="en-US" dirty="0" smtClean="0"/>
              <a:t>Marine ecotoxicity (seawater) is not included because of limited scientific data</a:t>
            </a:r>
          </a:p>
          <a:p>
            <a:r>
              <a:rPr lang="en-US" dirty="0" smtClean="0"/>
              <a:t>Developed by the Society for Environmental </a:t>
            </a:r>
            <a:r>
              <a:rPr lang="en-US" dirty="0"/>
              <a:t>T</a:t>
            </a:r>
            <a:r>
              <a:rPr lang="en-US" dirty="0" smtClean="0"/>
              <a:t>oxicology and Chemistry (</a:t>
            </a:r>
            <a:r>
              <a:rPr lang="en-US" dirty="0" err="1" smtClean="0"/>
              <a:t>Hauschild</a:t>
            </a:r>
            <a:r>
              <a:rPr lang="en-US" dirty="0" smtClean="0"/>
              <a:t> et al 2008)</a:t>
            </a:r>
          </a:p>
          <a:p>
            <a:r>
              <a:rPr lang="en-US" dirty="0" smtClean="0"/>
              <a:t>Is a consensus model to address the differences in old models used for characterization including</a:t>
            </a:r>
          </a:p>
          <a:p>
            <a:pPr marL="544068" lvl="1" indent="-342900">
              <a:buFont typeface="+mj-lt"/>
              <a:buAutoNum type="arabicPeriod"/>
            </a:pPr>
            <a:r>
              <a:rPr lang="en-US" dirty="0" smtClean="0"/>
              <a:t>Identifying underlying reasons for differences in old models</a:t>
            </a:r>
          </a:p>
          <a:p>
            <a:pPr marL="544068" lvl="1" indent="-342900">
              <a:buFont typeface="+mj-lt"/>
              <a:buAutoNum type="arabicPeriod"/>
            </a:pPr>
            <a:r>
              <a:rPr lang="en-US" dirty="0" smtClean="0"/>
              <a:t>Develop consensus about proper modelling practice</a:t>
            </a:r>
          </a:p>
          <a:p>
            <a:pPr marL="544068" lvl="1" indent="-342900">
              <a:buFont typeface="+mj-lt"/>
              <a:buAutoNum type="arabicPeriod"/>
            </a:pPr>
            <a:r>
              <a:rPr lang="en-US" dirty="0" smtClean="0"/>
              <a:t>Harmonize old models to remove differences</a:t>
            </a:r>
          </a:p>
          <a:p>
            <a:pPr marL="544068" lvl="1" indent="-342900">
              <a:buFont typeface="+mj-lt"/>
              <a:buAutoNum type="arabicPeriod"/>
            </a:pPr>
            <a:r>
              <a:rPr lang="en-US" dirty="0" smtClean="0"/>
              <a:t>Create a model that is parsimonious, transparent, well-documented, falls within the range of other models, and is endorsed by creators of old models</a:t>
            </a:r>
          </a:p>
          <a:p>
            <a:pPr algn="ctr"/>
            <a:endParaRPr lang="en-US" dirty="0" smtClean="0"/>
          </a:p>
          <a:p>
            <a:pPr algn="ctr"/>
            <a:r>
              <a:rPr lang="en-US" dirty="0" smtClean="0"/>
              <a:t>Old models drawn upon include</a:t>
            </a:r>
          </a:p>
        </p:txBody>
      </p:sp>
      <p:sp>
        <p:nvSpPr>
          <p:cNvPr id="10" name="Rounded Rectangle 9"/>
          <p:cNvSpPr/>
          <p:nvPr/>
        </p:nvSpPr>
        <p:spPr>
          <a:xfrm>
            <a:off x="993289" y="5547360"/>
            <a:ext cx="1125797"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CalTOX</a:t>
            </a:r>
            <a:endParaRPr lang="en-US" dirty="0"/>
          </a:p>
        </p:txBody>
      </p:sp>
      <p:sp>
        <p:nvSpPr>
          <p:cNvPr id="11" name="Rounded Rectangle 10"/>
          <p:cNvSpPr/>
          <p:nvPr/>
        </p:nvSpPr>
        <p:spPr>
          <a:xfrm>
            <a:off x="2415006" y="5547360"/>
            <a:ext cx="1500735"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IMPACT 2002</a:t>
            </a:r>
            <a:endParaRPr lang="en-US" dirty="0"/>
          </a:p>
        </p:txBody>
      </p:sp>
      <p:sp>
        <p:nvSpPr>
          <p:cNvPr id="12" name="Rounded Rectangle 11"/>
          <p:cNvSpPr/>
          <p:nvPr/>
        </p:nvSpPr>
        <p:spPr>
          <a:xfrm>
            <a:off x="4190183" y="5547360"/>
            <a:ext cx="1267188"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USES-LCA</a:t>
            </a:r>
            <a:endParaRPr lang="en-US" dirty="0"/>
          </a:p>
        </p:txBody>
      </p:sp>
      <p:sp>
        <p:nvSpPr>
          <p:cNvPr id="13" name="Rounded Rectangle 12"/>
          <p:cNvSpPr/>
          <p:nvPr/>
        </p:nvSpPr>
        <p:spPr>
          <a:xfrm>
            <a:off x="5731813" y="5547360"/>
            <a:ext cx="1133444"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BETR</a:t>
            </a:r>
            <a:endParaRPr lang="en-US" dirty="0"/>
          </a:p>
        </p:txBody>
      </p:sp>
      <p:sp>
        <p:nvSpPr>
          <p:cNvPr id="15" name="Rounded Rectangle 14"/>
          <p:cNvSpPr/>
          <p:nvPr/>
        </p:nvSpPr>
        <p:spPr>
          <a:xfrm>
            <a:off x="7139699" y="5547360"/>
            <a:ext cx="1089901"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EDIP</a:t>
            </a:r>
            <a:endParaRPr lang="en-US" dirty="0"/>
          </a:p>
        </p:txBody>
      </p:sp>
      <p:sp>
        <p:nvSpPr>
          <p:cNvPr id="16" name="Rounded Rectangle 15"/>
          <p:cNvSpPr/>
          <p:nvPr/>
        </p:nvSpPr>
        <p:spPr>
          <a:xfrm>
            <a:off x="8509505" y="5547360"/>
            <a:ext cx="1177841"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WATSON</a:t>
            </a:r>
            <a:endParaRPr lang="en-US" dirty="0"/>
          </a:p>
        </p:txBody>
      </p:sp>
      <p:sp>
        <p:nvSpPr>
          <p:cNvPr id="17" name="Rounded Rectangle 16"/>
          <p:cNvSpPr/>
          <p:nvPr/>
        </p:nvSpPr>
        <p:spPr>
          <a:xfrm>
            <a:off x="9967251" y="5547360"/>
            <a:ext cx="1290029" cy="447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EcoSense</a:t>
            </a:r>
            <a:endParaRPr lang="en-US" dirty="0"/>
          </a:p>
        </p:txBody>
      </p:sp>
      <p:pic>
        <p:nvPicPr>
          <p:cNvPr id="8" name="Audio 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19"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20"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490623368"/>
      </p:ext>
    </p:extLst>
  </p:cSld>
  <p:clrMapOvr>
    <a:masterClrMapping/>
  </p:clrMapOvr>
  <mc:AlternateContent xmlns:mc="http://schemas.openxmlformats.org/markup-compatibility/2006" xmlns:p14="http://schemas.microsoft.com/office/powerpoint/2010/main">
    <mc:Choice Requires="p14">
      <p:transition spd="slow" p14:dur="2000" advTm="64941"/>
    </mc:Choice>
    <mc:Fallback xmlns="">
      <p:transition spd="slow" advTm="649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68182"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Comparative toxic unit (CTU)</a:t>
            </a:r>
            <a:endParaRPr lang="en-US" dirty="0"/>
          </a:p>
        </p:txBody>
      </p:sp>
      <p:sp>
        <p:nvSpPr>
          <p:cNvPr id="3" name="Content Placeholder 2"/>
          <p:cNvSpPr>
            <a:spLocks noGrp="1"/>
          </p:cNvSpPr>
          <p:nvPr>
            <p:ph idx="1"/>
          </p:nvPr>
        </p:nvSpPr>
        <p:spPr>
          <a:xfrm>
            <a:off x="666974" y="1222101"/>
            <a:ext cx="10545509" cy="4819116"/>
          </a:xfrm>
        </p:spPr>
        <p:txBody>
          <a:bodyPr>
            <a:normAutofit/>
          </a:bodyPr>
          <a:lstStyle/>
          <a:p>
            <a:r>
              <a:rPr lang="en-US" dirty="0" smtClean="0"/>
              <a:t>Midpoint indicator for both human toxicity and ecotoxicity</a:t>
            </a:r>
          </a:p>
          <a:p>
            <a:pPr>
              <a:spcAft>
                <a:spcPts val="1200"/>
              </a:spcAft>
            </a:pPr>
            <a:r>
              <a:rPr lang="en-US" dirty="0" smtClean="0"/>
              <a:t>Meant to “stress the comparative nature of the characterization factors”*</a:t>
            </a:r>
          </a:p>
          <a:p>
            <a:endParaRPr lang="en-US" dirty="0" smtClean="0"/>
          </a:p>
          <a:p>
            <a:endParaRPr lang="en-US" dirty="0"/>
          </a:p>
          <a:p>
            <a:endParaRPr lang="en-US" dirty="0" smtClean="0"/>
          </a:p>
          <a:p>
            <a:endParaRPr lang="en-US" dirty="0"/>
          </a:p>
          <a:p>
            <a:endParaRPr lang="en-US" dirty="0" smtClean="0"/>
          </a:p>
          <a:p>
            <a:endParaRPr lang="en-US" dirty="0"/>
          </a:p>
          <a:p>
            <a:r>
              <a:rPr lang="en-US" dirty="0" smtClean="0"/>
              <a:t>Some impact methodologies use other midpoint indicators including</a:t>
            </a:r>
          </a:p>
          <a:p>
            <a:pPr lvl="1"/>
            <a:r>
              <a:rPr lang="en-US" dirty="0" smtClean="0"/>
              <a:t>Ecotoxicity as kg 2,4-dichlorophenoxy-acetic acid (2,4-D) – eq</a:t>
            </a:r>
          </a:p>
          <a:p>
            <a:pPr lvl="1"/>
            <a:r>
              <a:rPr lang="en-US" dirty="0" smtClean="0"/>
              <a:t>Human toxicity cancer as kg benzene-eq, human toxicity non-cancer as kg toluene-eq</a:t>
            </a:r>
          </a:p>
          <a:p>
            <a:endParaRPr lang="en-US" dirty="0"/>
          </a:p>
        </p:txBody>
      </p:sp>
      <p:sp>
        <p:nvSpPr>
          <p:cNvPr id="6" name="Slide Number Placeholder 5"/>
          <p:cNvSpPr>
            <a:spLocks noGrp="1"/>
          </p:cNvSpPr>
          <p:nvPr>
            <p:ph type="sldNum" sz="quarter" idx="12"/>
          </p:nvPr>
        </p:nvSpPr>
        <p:spPr/>
        <p:txBody>
          <a:bodyPr/>
          <a:lstStyle/>
          <a:p>
            <a:fld id="{0A514951-337F-4C55-96DD-3945EF272A02}" type="slidenum">
              <a:rPr lang="en-US" smtClean="0"/>
              <a:pPr/>
              <a:t>9</a:t>
            </a:fld>
            <a:endParaRPr lang="en-US" dirty="0"/>
          </a:p>
        </p:txBody>
      </p:sp>
      <p:sp>
        <p:nvSpPr>
          <p:cNvPr id="7" name="TextBox 6"/>
          <p:cNvSpPr txBox="1"/>
          <p:nvPr/>
        </p:nvSpPr>
        <p:spPr>
          <a:xfrm>
            <a:off x="10746889" y="6119696"/>
            <a:ext cx="1117614" cy="261610"/>
          </a:xfrm>
          <a:prstGeom prst="rect">
            <a:avLst/>
          </a:prstGeom>
          <a:noFill/>
        </p:spPr>
        <p:txBody>
          <a:bodyPr wrap="none" rtlCol="0">
            <a:spAutoFit/>
          </a:bodyPr>
          <a:lstStyle/>
          <a:p>
            <a:r>
              <a:rPr lang="en-US" sz="1100" dirty="0" smtClean="0"/>
              <a:t>*</a:t>
            </a:r>
            <a:r>
              <a:rPr lang="en-US" sz="1100" dirty="0" err="1" smtClean="0"/>
              <a:t>USEtox</a:t>
            </a:r>
            <a:r>
              <a:rPr lang="en-US" sz="1100" dirty="0" smtClean="0"/>
              <a:t> manual</a:t>
            </a:r>
            <a:endParaRPr lang="en-US" sz="1100" dirty="0"/>
          </a:p>
        </p:txBody>
      </p:sp>
      <p:sp>
        <p:nvSpPr>
          <p:cNvPr id="9" name="Rectangle 8"/>
          <p:cNvSpPr/>
          <p:nvPr/>
        </p:nvSpPr>
        <p:spPr>
          <a:xfrm>
            <a:off x="4637259" y="2214644"/>
            <a:ext cx="2873693" cy="156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CTU</a:t>
            </a:r>
            <a:endParaRPr lang="en-US" dirty="0" smtClean="0"/>
          </a:p>
          <a:p>
            <a:pPr algn="ctr"/>
            <a:r>
              <a:rPr lang="en-US" sz="2200" dirty="0" smtClean="0"/>
              <a:t>Comparative Toxic Unit</a:t>
            </a:r>
          </a:p>
        </p:txBody>
      </p:sp>
      <p:sp>
        <p:nvSpPr>
          <p:cNvPr id="10" name="Rectangle 9"/>
          <p:cNvSpPr/>
          <p:nvPr/>
        </p:nvSpPr>
        <p:spPr>
          <a:xfrm>
            <a:off x="8508989" y="2214644"/>
            <a:ext cx="2977558" cy="1562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Cases</a:t>
            </a:r>
            <a:endParaRPr lang="en-US" dirty="0" smtClean="0"/>
          </a:p>
          <a:p>
            <a:pPr algn="ctr"/>
            <a:r>
              <a:rPr lang="en-US" sz="2200" dirty="0" smtClean="0"/>
              <a:t>Morbidity disease cases</a:t>
            </a:r>
          </a:p>
        </p:txBody>
      </p:sp>
      <p:sp>
        <p:nvSpPr>
          <p:cNvPr id="11" name="TextBox 10"/>
          <p:cNvSpPr txBox="1"/>
          <p:nvPr/>
        </p:nvSpPr>
        <p:spPr>
          <a:xfrm>
            <a:off x="8707133" y="3777323"/>
            <a:ext cx="2611677" cy="369332"/>
          </a:xfrm>
          <a:prstGeom prst="rect">
            <a:avLst/>
          </a:prstGeom>
          <a:noFill/>
        </p:spPr>
        <p:txBody>
          <a:bodyPr wrap="none" rtlCol="0">
            <a:spAutoFit/>
          </a:bodyPr>
          <a:lstStyle/>
          <a:p>
            <a:r>
              <a:rPr lang="en-US" dirty="0"/>
              <a:t>p</a:t>
            </a:r>
            <a:r>
              <a:rPr lang="en-US" dirty="0" smtClean="0"/>
              <a:t>er kg substance released</a:t>
            </a:r>
            <a:endParaRPr lang="en-US" dirty="0"/>
          </a:p>
        </p:txBody>
      </p:sp>
      <p:sp>
        <p:nvSpPr>
          <p:cNvPr id="12" name="Rectangle 11"/>
          <p:cNvSpPr/>
          <p:nvPr/>
        </p:nvSpPr>
        <p:spPr>
          <a:xfrm>
            <a:off x="661664" y="2214644"/>
            <a:ext cx="2977558" cy="1562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PAF*m</a:t>
            </a:r>
            <a:r>
              <a:rPr lang="en-US" sz="3600" baseline="30000" dirty="0"/>
              <a:t>3</a:t>
            </a:r>
            <a:r>
              <a:rPr lang="en-US" sz="3600" dirty="0" smtClean="0"/>
              <a:t>*day</a:t>
            </a:r>
            <a:endParaRPr lang="en-US" dirty="0" smtClean="0"/>
          </a:p>
          <a:p>
            <a:pPr algn="ctr"/>
            <a:r>
              <a:rPr lang="en-US" sz="2000" dirty="0" smtClean="0"/>
              <a:t>Potentially affected fraction integrated over volume and time</a:t>
            </a:r>
          </a:p>
        </p:txBody>
      </p:sp>
      <p:sp>
        <p:nvSpPr>
          <p:cNvPr id="13" name="Rectangle 12"/>
          <p:cNvSpPr/>
          <p:nvPr/>
        </p:nvSpPr>
        <p:spPr>
          <a:xfrm>
            <a:off x="1151569" y="4249896"/>
            <a:ext cx="9892036" cy="353943"/>
          </a:xfrm>
          <a:prstGeom prst="rect">
            <a:avLst/>
          </a:prstGeom>
        </p:spPr>
        <p:txBody>
          <a:bodyPr wrap="square">
            <a:spAutoFit/>
          </a:bodyPr>
          <a:lstStyle/>
          <a:p>
            <a:r>
              <a:rPr lang="en-US" sz="1700" dirty="0" smtClean="0"/>
              <a:t>Note: PAF is the % of the species exposed to concentrations above their “no observable effects concentration”</a:t>
            </a:r>
          </a:p>
        </p:txBody>
      </p:sp>
      <p:sp>
        <p:nvSpPr>
          <p:cNvPr id="14" name="TextBox 13"/>
          <p:cNvSpPr txBox="1"/>
          <p:nvPr/>
        </p:nvSpPr>
        <p:spPr>
          <a:xfrm>
            <a:off x="850061" y="3795468"/>
            <a:ext cx="2611677" cy="369332"/>
          </a:xfrm>
          <a:prstGeom prst="rect">
            <a:avLst/>
          </a:prstGeom>
          <a:noFill/>
        </p:spPr>
        <p:txBody>
          <a:bodyPr wrap="none" rtlCol="0">
            <a:spAutoFit/>
          </a:bodyPr>
          <a:lstStyle/>
          <a:p>
            <a:r>
              <a:rPr lang="en-US" dirty="0"/>
              <a:t>p</a:t>
            </a:r>
            <a:r>
              <a:rPr lang="en-US" dirty="0" smtClean="0"/>
              <a:t>er kg substance released</a:t>
            </a:r>
            <a:endParaRPr lang="en-US" dirty="0"/>
          </a:p>
        </p:txBody>
      </p:sp>
      <p:sp>
        <p:nvSpPr>
          <p:cNvPr id="20" name="Right Arrow 19"/>
          <p:cNvSpPr/>
          <p:nvPr/>
        </p:nvSpPr>
        <p:spPr>
          <a:xfrm>
            <a:off x="3639222" y="2780030"/>
            <a:ext cx="998037"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flipH="1">
            <a:off x="7510952" y="2721663"/>
            <a:ext cx="998037" cy="548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7685426" y="2366958"/>
            <a:ext cx="649088" cy="369332"/>
          </a:xfrm>
          <a:prstGeom prst="rect">
            <a:avLst/>
          </a:prstGeom>
          <a:noFill/>
        </p:spPr>
        <p:txBody>
          <a:bodyPr wrap="none" rtlCol="0">
            <a:spAutoFit/>
          </a:bodyPr>
          <a:lstStyle/>
          <a:p>
            <a:r>
              <a:rPr lang="en-US" dirty="0" smtClean="0"/>
              <a:t>CTU</a:t>
            </a:r>
            <a:r>
              <a:rPr lang="en-US" baseline="-25000" dirty="0" smtClean="0"/>
              <a:t>h</a:t>
            </a:r>
            <a:endParaRPr lang="en-US" dirty="0"/>
          </a:p>
        </p:txBody>
      </p:sp>
      <p:sp>
        <p:nvSpPr>
          <p:cNvPr id="23" name="TextBox 22"/>
          <p:cNvSpPr txBox="1"/>
          <p:nvPr/>
        </p:nvSpPr>
        <p:spPr>
          <a:xfrm>
            <a:off x="3750864" y="2447431"/>
            <a:ext cx="645882" cy="369332"/>
          </a:xfrm>
          <a:prstGeom prst="rect">
            <a:avLst/>
          </a:prstGeom>
          <a:noFill/>
        </p:spPr>
        <p:txBody>
          <a:bodyPr wrap="none" rtlCol="0">
            <a:spAutoFit/>
          </a:bodyPr>
          <a:lstStyle/>
          <a:p>
            <a:r>
              <a:rPr lang="en-US" dirty="0" smtClean="0"/>
              <a:t>CTU</a:t>
            </a:r>
            <a:r>
              <a:rPr lang="en-US" baseline="-25000" dirty="0"/>
              <a:t>e</a:t>
            </a:r>
            <a:endParaRPr lang="en-US" dirty="0"/>
          </a:p>
        </p:txBody>
      </p:sp>
      <p:pic>
        <p:nvPicPr>
          <p:cNvPr id="16" name="Audio 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
        <p:nvSpPr>
          <p:cNvPr id="24" name="Footer Placeholder 4"/>
          <p:cNvSpPr>
            <a:spLocks noGrp="1"/>
          </p:cNvSpPr>
          <p:nvPr>
            <p:ph type="ftr" sz="quarter" idx="11"/>
          </p:nvPr>
        </p:nvSpPr>
        <p:spPr>
          <a:xfrm>
            <a:off x="3686185" y="6459785"/>
            <a:ext cx="4822804" cy="365125"/>
          </a:xfrm>
        </p:spPr>
        <p:txBody>
          <a:bodyPr/>
          <a:lstStyle/>
          <a:p>
            <a:r>
              <a:rPr lang="en-US" dirty="0" smtClean="0"/>
              <a:t>LCA Module </a:t>
            </a:r>
            <a:r>
              <a:rPr lang="en-US" cap="none" dirty="0">
                <a:latin typeface="Calibri" panose="020F0502020204030204" pitchFamily="34" charset="0"/>
              </a:rPr>
              <a:t>β6</a:t>
            </a:r>
            <a:endParaRPr lang="en-US" dirty="0"/>
          </a:p>
        </p:txBody>
      </p:sp>
      <p:sp>
        <p:nvSpPr>
          <p:cNvPr id="25" name="Date Placeholder 5"/>
          <p:cNvSpPr>
            <a:spLocks noGrp="1"/>
          </p:cNvSpPr>
          <p:nvPr>
            <p:ph type="dt" sz="half" idx="10"/>
          </p:nvPr>
        </p:nvSpPr>
        <p:spPr>
          <a:xfrm>
            <a:off x="1097280" y="6459785"/>
            <a:ext cx="2472271" cy="365125"/>
          </a:xfrm>
        </p:spPr>
        <p:txBody>
          <a:bodyPr/>
          <a:lstStyle/>
          <a:p>
            <a:r>
              <a:rPr lang="en-US" dirty="0" smtClean="0"/>
              <a:t>10/2015</a:t>
            </a:r>
            <a:endParaRPr lang="en-US" dirty="0"/>
          </a:p>
        </p:txBody>
      </p:sp>
    </p:spTree>
    <p:extLst>
      <p:ext uri="{BB962C8B-B14F-4D97-AF65-F5344CB8AC3E}">
        <p14:creationId xmlns:p14="http://schemas.microsoft.com/office/powerpoint/2010/main" val="1126461870"/>
      </p:ext>
    </p:extLst>
  </p:cSld>
  <p:clrMapOvr>
    <a:masterClrMapping/>
  </p:clrMapOvr>
  <mc:AlternateContent xmlns:mc="http://schemas.openxmlformats.org/markup-compatibility/2006" xmlns:p14="http://schemas.microsoft.com/office/powerpoint/2010/main">
    <mc:Choice Requires="p14">
      <p:transition spd="slow" p14:dur="2000" advTm="59758"/>
    </mc:Choice>
    <mc:Fallback xmlns="">
      <p:transition spd="slow" advTm="597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455F51"/>
      </a:dk2>
      <a:lt2>
        <a:srgbClr val="E2DFCC"/>
      </a:lt2>
      <a:accent1>
        <a:srgbClr val="739A28"/>
      </a:accent1>
      <a:accent2>
        <a:srgbClr val="C1DF8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9277</TotalTime>
  <Words>1918</Words>
  <Application>Microsoft Office PowerPoint</Application>
  <PresentationFormat>Widescreen</PresentationFormat>
  <Paragraphs>384</Paragraphs>
  <Slides>22</Slides>
  <Notes>11</Notes>
  <HiddenSlides>0</HiddenSlides>
  <MMClips>21</MMClips>
  <ScaleCrop>false</ScaleCrop>
  <HeadingPairs>
    <vt:vector size="8" baseType="variant">
      <vt:variant>
        <vt:lpstr>Fonts Used</vt:lpstr>
      </vt:variant>
      <vt:variant>
        <vt:i4>3</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27" baseType="lpstr">
      <vt:lpstr>Arial</vt:lpstr>
      <vt:lpstr>Calibri</vt:lpstr>
      <vt:lpstr>Calibri Light</vt:lpstr>
      <vt:lpstr>Retrospect</vt:lpstr>
      <vt:lpstr>Welcome to the Life Cycle Assessment (LCA) Learning Module Series</vt:lpstr>
      <vt:lpstr>LCA Module Series Groups</vt:lpstr>
      <vt:lpstr>Human Toxicity and Ecotoxicity Potentials</vt:lpstr>
      <vt:lpstr>Summary of Module B1 and Other Points</vt:lpstr>
      <vt:lpstr>Human Toxicity Potential (HTP)</vt:lpstr>
      <vt:lpstr>Ecotoxicity Potential</vt:lpstr>
      <vt:lpstr>Human toxicity vs. ecotoxicity</vt:lpstr>
      <vt:lpstr>USEtox</vt:lpstr>
      <vt:lpstr>Comparative toxic unit (CTU)</vt:lpstr>
      <vt:lpstr>Characterization factor development</vt:lpstr>
      <vt:lpstr>Routes of Exposure for Humans</vt:lpstr>
      <vt:lpstr>Dose-Effects (Conc.-Effects) Relationship</vt:lpstr>
      <vt:lpstr>Uncertainty</vt:lpstr>
      <vt:lpstr>Interim vs. Recommended Characterization Factors</vt:lpstr>
      <vt:lpstr>Sources of Toxic Chemicals</vt:lpstr>
      <vt:lpstr>Characterization of Ecotoxicity Potential</vt:lpstr>
      <vt:lpstr>Characterization of Human Health Cancer Potential</vt:lpstr>
      <vt:lpstr>Characterization of Human Health Non-Cancer Potential</vt:lpstr>
      <vt:lpstr>Ecotoxicity Potential</vt:lpstr>
      <vt:lpstr>Human Toxicity Potential</vt:lpstr>
      <vt:lpstr>Thank you for completing Module β6!</vt:lpstr>
      <vt:lpstr>Homework</vt:lpstr>
      <vt:lpstr>Wrong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Quinn Langfitt</dc:creator>
  <cp:lastModifiedBy>Quinn Langfitt</cp:lastModifiedBy>
  <cp:revision>685</cp:revision>
  <dcterms:created xsi:type="dcterms:W3CDTF">2014-11-14T22:25:32Z</dcterms:created>
  <dcterms:modified xsi:type="dcterms:W3CDTF">2015-10-24T15:25:39Z</dcterms:modified>
</cp:coreProperties>
</file>