
<file path=[Content_Types].xml><?xml version="1.0" encoding="utf-8"?>
<Types xmlns="http://schemas.openxmlformats.org/package/2006/content-types">
  <Default Extension="png" ContentType="image/png"/>
  <Default Extension="tmp"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337" r:id="rId2"/>
    <p:sldId id="338" r:id="rId3"/>
    <p:sldId id="276" r:id="rId4"/>
    <p:sldId id="356" r:id="rId5"/>
    <p:sldId id="309" r:id="rId6"/>
    <p:sldId id="341" r:id="rId7"/>
    <p:sldId id="348" r:id="rId8"/>
    <p:sldId id="351" r:id="rId9"/>
    <p:sldId id="352" r:id="rId10"/>
    <p:sldId id="353" r:id="rId11"/>
    <p:sldId id="354" r:id="rId12"/>
    <p:sldId id="350" r:id="rId13"/>
    <p:sldId id="346" r:id="rId14"/>
    <p:sldId id="343" r:id="rId15"/>
    <p:sldId id="342" r:id="rId16"/>
    <p:sldId id="340" r:id="rId17"/>
    <p:sldId id="357" r:id="rId18"/>
  </p:sldIdLst>
  <p:sldSz cx="12192000" cy="6858000"/>
  <p:notesSz cx="6858000" cy="9144000"/>
  <p:custShowLst>
    <p:custShow name="Wrong"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uinn Langfitt" initials="QL" lastIdx="23" clrIdx="0">
    <p:extLst>
      <p:ext uri="{19B8F6BF-5375-455C-9EA6-DF929625EA0E}">
        <p15:presenceInfo xmlns:p15="http://schemas.microsoft.com/office/powerpoint/2012/main" userId="fd30b36df98d153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DF87"/>
    <a:srgbClr val="739A28"/>
    <a:srgbClr val="DAC0A6"/>
    <a:srgbClr val="8D5E30"/>
    <a:srgbClr val="996633"/>
    <a:srgbClr val="A9B1BC"/>
    <a:srgbClr val="D2D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6433" autoAdjust="0"/>
  </p:normalViewPr>
  <p:slideViewPr>
    <p:cSldViewPr snapToGrid="0">
      <p:cViewPr varScale="1">
        <p:scale>
          <a:sx n="113" d="100"/>
          <a:sy n="113" d="100"/>
        </p:scale>
        <p:origin x="378" y="96"/>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77EB65-7773-4AE4-A4AD-FDBFD823D46F}" type="datetimeFigureOut">
              <a:rPr lang="en-US" smtClean="0"/>
              <a:t>11/14/2015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98908-2088-48AB-8E5E-AF12DB1244BC}" type="slidenum">
              <a:rPr lang="en-US" smtClean="0"/>
              <a:t>‹#›</a:t>
            </a:fld>
            <a:endParaRPr lang="en-US"/>
          </a:p>
        </p:txBody>
      </p:sp>
    </p:spTree>
    <p:extLst>
      <p:ext uri="{BB962C8B-B14F-4D97-AF65-F5344CB8AC3E}">
        <p14:creationId xmlns:p14="http://schemas.microsoft.com/office/powerpoint/2010/main" val="4257834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FBF6-6BDF-4412-9024-3793459D8532}" type="slidenum">
              <a:rPr lang="en-US" smtClean="0"/>
              <a:t>2</a:t>
            </a:fld>
            <a:endParaRPr lang="en-US"/>
          </a:p>
        </p:txBody>
      </p:sp>
    </p:spTree>
    <p:extLst>
      <p:ext uri="{BB962C8B-B14F-4D97-AF65-F5344CB8AC3E}">
        <p14:creationId xmlns:p14="http://schemas.microsoft.com/office/powerpoint/2010/main" val="3998675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FBF6-6BDF-4412-9024-3793459D8532}" type="slidenum">
              <a:rPr lang="en-US" smtClean="0"/>
              <a:t>16</a:t>
            </a:fld>
            <a:endParaRPr lang="en-US"/>
          </a:p>
        </p:txBody>
      </p:sp>
    </p:spTree>
    <p:extLst>
      <p:ext uri="{BB962C8B-B14F-4D97-AF65-F5344CB8AC3E}">
        <p14:creationId xmlns:p14="http://schemas.microsoft.com/office/powerpoint/2010/main" val="2766792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FBF6-6BDF-4412-9024-3793459D8532}" type="slidenum">
              <a:rPr lang="en-US" smtClean="0"/>
              <a:t>17</a:t>
            </a:fld>
            <a:endParaRPr lang="en-US"/>
          </a:p>
        </p:txBody>
      </p:sp>
    </p:spTree>
    <p:extLst>
      <p:ext uri="{BB962C8B-B14F-4D97-AF65-F5344CB8AC3E}">
        <p14:creationId xmlns:p14="http://schemas.microsoft.com/office/powerpoint/2010/main" val="1091293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B21FBF6-6BDF-4412-9024-3793459D8532}" type="slidenum">
              <a:rPr lang="en-US" smtClean="0"/>
              <a:t>4</a:t>
            </a:fld>
            <a:endParaRPr lang="en-US"/>
          </a:p>
        </p:txBody>
      </p:sp>
    </p:spTree>
    <p:extLst>
      <p:ext uri="{BB962C8B-B14F-4D97-AF65-F5344CB8AC3E}">
        <p14:creationId xmlns:p14="http://schemas.microsoft.com/office/powerpoint/2010/main" val="1099274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B21FBF6-6BDF-4412-9024-3793459D8532}" type="slidenum">
              <a:rPr lang="en-US" smtClean="0"/>
              <a:t>5</a:t>
            </a:fld>
            <a:endParaRPr lang="en-US"/>
          </a:p>
        </p:txBody>
      </p:sp>
    </p:spTree>
    <p:extLst>
      <p:ext uri="{BB962C8B-B14F-4D97-AF65-F5344CB8AC3E}">
        <p14:creationId xmlns:p14="http://schemas.microsoft.com/office/powerpoint/2010/main" val="2878447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6</a:t>
            </a:fld>
            <a:endParaRPr lang="en-US"/>
          </a:p>
        </p:txBody>
      </p:sp>
    </p:spTree>
    <p:extLst>
      <p:ext uri="{BB962C8B-B14F-4D97-AF65-F5344CB8AC3E}">
        <p14:creationId xmlns:p14="http://schemas.microsoft.com/office/powerpoint/2010/main" val="2437911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7</a:t>
            </a:fld>
            <a:endParaRPr lang="en-US"/>
          </a:p>
        </p:txBody>
      </p:sp>
    </p:spTree>
    <p:extLst>
      <p:ext uri="{BB962C8B-B14F-4D97-AF65-F5344CB8AC3E}">
        <p14:creationId xmlns:p14="http://schemas.microsoft.com/office/powerpoint/2010/main" val="3207825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10</a:t>
            </a:fld>
            <a:endParaRPr lang="en-US"/>
          </a:p>
        </p:txBody>
      </p:sp>
    </p:spTree>
    <p:extLst>
      <p:ext uri="{BB962C8B-B14F-4D97-AF65-F5344CB8AC3E}">
        <p14:creationId xmlns:p14="http://schemas.microsoft.com/office/powerpoint/2010/main" val="3095818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11</a:t>
            </a:fld>
            <a:endParaRPr lang="en-US"/>
          </a:p>
        </p:txBody>
      </p:sp>
    </p:spTree>
    <p:extLst>
      <p:ext uri="{BB962C8B-B14F-4D97-AF65-F5344CB8AC3E}">
        <p14:creationId xmlns:p14="http://schemas.microsoft.com/office/powerpoint/2010/main" val="3200082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13</a:t>
            </a:fld>
            <a:endParaRPr lang="en-US"/>
          </a:p>
        </p:txBody>
      </p:sp>
    </p:spTree>
    <p:extLst>
      <p:ext uri="{BB962C8B-B14F-4D97-AF65-F5344CB8AC3E}">
        <p14:creationId xmlns:p14="http://schemas.microsoft.com/office/powerpoint/2010/main" val="2080583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15</a:t>
            </a:fld>
            <a:endParaRPr lang="en-US"/>
          </a:p>
        </p:txBody>
      </p:sp>
    </p:spTree>
    <p:extLst>
      <p:ext uri="{BB962C8B-B14F-4D97-AF65-F5344CB8AC3E}">
        <p14:creationId xmlns:p14="http://schemas.microsoft.com/office/powerpoint/2010/main" val="571741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r>
              <a:rPr lang="en-US" dirty="0" smtClean="0"/>
              <a:t>01/2015</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LCA Module A2</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A514951-337F-4C55-96DD-3945EF272A02}"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9677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12/2014</a:t>
            </a:r>
            <a:endParaRPr lang="en-US"/>
          </a:p>
        </p:txBody>
      </p:sp>
      <p:sp>
        <p:nvSpPr>
          <p:cNvPr id="5" name="Footer Placeholder 4"/>
          <p:cNvSpPr>
            <a:spLocks noGrp="1"/>
          </p:cNvSpPr>
          <p:nvPr>
            <p:ph type="ftr" sz="quarter" idx="11"/>
          </p:nvPr>
        </p:nvSpPr>
        <p:spPr/>
        <p:txBody>
          <a:bodyPr/>
          <a:lstStyle/>
          <a:p>
            <a:r>
              <a:rPr lang="en-US" smtClean="0"/>
              <a:t>LCA Module A1</a:t>
            </a:r>
            <a:endParaRPr lang="en-US"/>
          </a:p>
        </p:txBody>
      </p:sp>
      <p:sp>
        <p:nvSpPr>
          <p:cNvPr id="6" name="Slide Number Placeholder 5"/>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2823033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12/2014</a:t>
            </a:r>
            <a:endParaRPr lang="en-US"/>
          </a:p>
        </p:txBody>
      </p:sp>
      <p:sp>
        <p:nvSpPr>
          <p:cNvPr id="5" name="Footer Placeholder 4"/>
          <p:cNvSpPr>
            <a:spLocks noGrp="1"/>
          </p:cNvSpPr>
          <p:nvPr>
            <p:ph type="ftr" sz="quarter" idx="11"/>
          </p:nvPr>
        </p:nvSpPr>
        <p:spPr/>
        <p:txBody>
          <a:bodyPr/>
          <a:lstStyle/>
          <a:p>
            <a:r>
              <a:rPr lang="en-US" smtClean="0"/>
              <a:t>LCA Module A1</a:t>
            </a:r>
            <a:endParaRPr lang="en-US"/>
          </a:p>
        </p:txBody>
      </p:sp>
      <p:sp>
        <p:nvSpPr>
          <p:cNvPr id="6" name="Slide Number Placeholder 5"/>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9570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1097280" y="1624405"/>
            <a:ext cx="10115203" cy="18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8489" y="275846"/>
            <a:ext cx="10058400" cy="88598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66974" y="1387737"/>
            <a:ext cx="10058400" cy="4653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r>
              <a:rPr lang="en-US" dirty="0" smtClean="0"/>
              <a:t>01/2015</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LCA Module A2</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A514951-337F-4C55-96DD-3945EF272A02}" type="slidenum">
              <a:rPr lang="en-US" smtClean="0"/>
              <a:pPr/>
              <a:t>‹#›</a:t>
            </a:fld>
            <a:endParaRPr lang="en-US" dirty="0"/>
          </a:p>
        </p:txBody>
      </p:sp>
      <p:sp>
        <p:nvSpPr>
          <p:cNvPr id="7" name="Rectangle 6"/>
          <p:cNvSpPr/>
          <p:nvPr userDrawn="1"/>
        </p:nvSpPr>
        <p:spPr>
          <a:xfrm>
            <a:off x="390655" y="286603"/>
            <a:ext cx="11413863" cy="5877837"/>
          </a:xfrm>
          <a:prstGeom prst="rect">
            <a:avLst/>
          </a:prstGeom>
          <a:noFill/>
          <a:ln w="31750">
            <a:solidFill>
              <a:srgbClr val="73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53756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12/2014</a:t>
            </a:r>
            <a:endParaRPr lang="en-US"/>
          </a:p>
        </p:txBody>
      </p:sp>
      <p:sp>
        <p:nvSpPr>
          <p:cNvPr id="5" name="Footer Placeholder 4"/>
          <p:cNvSpPr>
            <a:spLocks noGrp="1"/>
          </p:cNvSpPr>
          <p:nvPr>
            <p:ph type="ftr" sz="quarter" idx="11"/>
          </p:nvPr>
        </p:nvSpPr>
        <p:spPr/>
        <p:txBody>
          <a:bodyPr/>
          <a:lstStyle/>
          <a:p>
            <a:r>
              <a:rPr lang="en-US" smtClean="0"/>
              <a:t>LCA Module A1</a:t>
            </a:r>
            <a:endParaRPr lang="en-US"/>
          </a:p>
        </p:txBody>
      </p:sp>
      <p:sp>
        <p:nvSpPr>
          <p:cNvPr id="6" name="Slide Number Placeholder 5"/>
          <p:cNvSpPr>
            <a:spLocks noGrp="1"/>
          </p:cNvSpPr>
          <p:nvPr>
            <p:ph type="sldNum" sz="quarter" idx="12"/>
          </p:nvPr>
        </p:nvSpPr>
        <p:spPr/>
        <p:txBody>
          <a:bodyPr/>
          <a:lstStyle/>
          <a:p>
            <a:fld id="{0A514951-337F-4C55-96DD-3945EF272A0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93829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12/2014</a:t>
            </a:r>
            <a:endParaRPr lang="en-US"/>
          </a:p>
        </p:txBody>
      </p:sp>
      <p:sp>
        <p:nvSpPr>
          <p:cNvPr id="6" name="Footer Placeholder 5"/>
          <p:cNvSpPr>
            <a:spLocks noGrp="1"/>
          </p:cNvSpPr>
          <p:nvPr>
            <p:ph type="ftr" sz="quarter" idx="11"/>
          </p:nvPr>
        </p:nvSpPr>
        <p:spPr/>
        <p:txBody>
          <a:bodyPr/>
          <a:lstStyle/>
          <a:p>
            <a:r>
              <a:rPr lang="en-US" smtClean="0"/>
              <a:t>LCA Module A1</a:t>
            </a:r>
            <a:endParaRPr lang="en-US"/>
          </a:p>
        </p:txBody>
      </p:sp>
      <p:sp>
        <p:nvSpPr>
          <p:cNvPr id="7" name="Slide Number Placeholder 6"/>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270380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12/2014</a:t>
            </a:r>
            <a:endParaRPr lang="en-US"/>
          </a:p>
        </p:txBody>
      </p:sp>
      <p:sp>
        <p:nvSpPr>
          <p:cNvPr id="8" name="Footer Placeholder 7"/>
          <p:cNvSpPr>
            <a:spLocks noGrp="1"/>
          </p:cNvSpPr>
          <p:nvPr>
            <p:ph type="ftr" sz="quarter" idx="11"/>
          </p:nvPr>
        </p:nvSpPr>
        <p:spPr/>
        <p:txBody>
          <a:bodyPr/>
          <a:lstStyle/>
          <a:p>
            <a:r>
              <a:rPr lang="en-US" smtClean="0"/>
              <a:t>LCA Module A1</a:t>
            </a:r>
            <a:endParaRPr lang="en-US"/>
          </a:p>
        </p:txBody>
      </p:sp>
      <p:sp>
        <p:nvSpPr>
          <p:cNvPr id="9" name="Slide Number Placeholder 8"/>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30678078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12/2014</a:t>
            </a:r>
            <a:endParaRPr lang="en-US"/>
          </a:p>
        </p:txBody>
      </p:sp>
      <p:sp>
        <p:nvSpPr>
          <p:cNvPr id="4" name="Footer Placeholder 3"/>
          <p:cNvSpPr>
            <a:spLocks noGrp="1"/>
          </p:cNvSpPr>
          <p:nvPr>
            <p:ph type="ftr" sz="quarter" idx="11"/>
          </p:nvPr>
        </p:nvSpPr>
        <p:spPr/>
        <p:txBody>
          <a:bodyPr/>
          <a:lstStyle/>
          <a:p>
            <a:r>
              <a:rPr lang="en-US" smtClean="0"/>
              <a:t>LCA Module A1</a:t>
            </a:r>
            <a:endParaRPr lang="en-US"/>
          </a:p>
        </p:txBody>
      </p:sp>
      <p:sp>
        <p:nvSpPr>
          <p:cNvPr id="5" name="Slide Number Placeholder 4"/>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38102317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smtClean="0"/>
              <a:t>12/2014</a:t>
            </a: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LCA Module A1</a:t>
            </a:r>
            <a:endParaRPr lang="en-US"/>
          </a:p>
        </p:txBody>
      </p:sp>
      <p:sp>
        <p:nvSpPr>
          <p:cNvPr id="9" name="Slide Number Placeholder 8"/>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506015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n-US" smtClean="0"/>
              <a:t>12/2014</a:t>
            </a:r>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LCA Module A1</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A514951-337F-4C55-96DD-3945EF272A02}" type="slidenum">
              <a:rPr lang="en-US" smtClean="0"/>
              <a:t>‹#›</a:t>
            </a:fld>
            <a:endParaRPr lang="en-US"/>
          </a:p>
        </p:txBody>
      </p:sp>
    </p:spTree>
    <p:extLst>
      <p:ext uri="{BB962C8B-B14F-4D97-AF65-F5344CB8AC3E}">
        <p14:creationId xmlns:p14="http://schemas.microsoft.com/office/powerpoint/2010/main" val="4085365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12/2014</a:t>
            </a:r>
            <a:endParaRPr lang="en-US"/>
          </a:p>
        </p:txBody>
      </p:sp>
      <p:sp>
        <p:nvSpPr>
          <p:cNvPr id="6" name="Footer Placeholder 5"/>
          <p:cNvSpPr>
            <a:spLocks noGrp="1"/>
          </p:cNvSpPr>
          <p:nvPr>
            <p:ph type="ftr" sz="quarter" idx="11"/>
          </p:nvPr>
        </p:nvSpPr>
        <p:spPr/>
        <p:txBody>
          <a:bodyPr/>
          <a:lstStyle/>
          <a:p>
            <a:r>
              <a:rPr lang="en-US" smtClean="0"/>
              <a:t>LCA Module A1</a:t>
            </a:r>
            <a:endParaRPr lang="en-US"/>
          </a:p>
        </p:txBody>
      </p:sp>
      <p:sp>
        <p:nvSpPr>
          <p:cNvPr id="7" name="Slide Number Placeholder 6"/>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812994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n-US" smtClean="0"/>
              <a:t>12/2014</a:t>
            </a:r>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LCA Module A1</a:t>
            </a:r>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A514951-337F-4C55-96DD-3945EF272A0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61983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wma"/><Relationship Id="rId1" Type="http://schemas.openxmlformats.org/officeDocument/2006/relationships/audio" Target="NULL"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xml"/><Relationship Id="rId7" Type="http://schemas.openxmlformats.org/officeDocument/2006/relationships/image" Target="../media/image12.jpeg"/><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notesSlide" Target="../notesSlides/notesSlide7.xml"/><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6" Type="http://schemas.openxmlformats.org/officeDocument/2006/relationships/image" Target="../media/image14.png"/><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5" Type="http://schemas.openxmlformats.org/officeDocument/2006/relationships/image" Target="../media/image1.png"/><Relationship Id="rId4" Type="http://schemas.openxmlformats.org/officeDocument/2006/relationships/image" Target="../media/image15.tmp"/></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5" Type="http://schemas.openxmlformats.org/officeDocument/2006/relationships/image" Target="../media/image1.png"/><Relationship Id="rId4"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ma"/><Relationship Id="rId1" Type="http://schemas.microsoft.com/office/2007/relationships/media" Target="../media/media16.wma"/><Relationship Id="rId5" Type="http://schemas.openxmlformats.org/officeDocument/2006/relationships/image" Target="../media/image1.png"/><Relationship Id="rId4"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3" Type="http://schemas.openxmlformats.org/officeDocument/2006/relationships/hyperlink" Target="https://fortress.wa.gov/ecy/wqreports/public/WQPERMITS.document_pkg.download_document?p_document_id=11946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wma"/><Relationship Id="rId1" Type="http://schemas.openxmlformats.org/officeDocument/2006/relationships/audio" Target="NULL" TargetMode="Externa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2.xml"/><Relationship Id="rId7" Type="http://schemas.openxmlformats.org/officeDocument/2006/relationships/image" Target="../media/image7.jpeg"/><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png"/><Relationship Id="rId4" Type="http://schemas.openxmlformats.org/officeDocument/2006/relationships/notesSlide" Target="../notesSlides/notesSlide5.xml"/><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000" y="67867"/>
            <a:ext cx="11938000" cy="2171700"/>
          </a:xfrm>
        </p:spPr>
        <p:txBody>
          <a:bodyPr>
            <a:noAutofit/>
          </a:bodyPr>
          <a:lstStyle/>
          <a:p>
            <a:pPr algn="ctr"/>
            <a:r>
              <a:rPr lang="en-US" sz="5800" dirty="0" smtClean="0"/>
              <a:t>Welcome to the Life Cycle Assessment (LCA) Learning Module Series</a:t>
            </a:r>
            <a:endParaRPr lang="en-US" sz="5800" dirty="0"/>
          </a:p>
        </p:txBody>
      </p:sp>
      <p:sp>
        <p:nvSpPr>
          <p:cNvPr id="3" name="Subtitle 2"/>
          <p:cNvSpPr>
            <a:spLocks noGrp="1"/>
          </p:cNvSpPr>
          <p:nvPr>
            <p:ph type="subTitle" idx="1"/>
          </p:nvPr>
        </p:nvSpPr>
        <p:spPr>
          <a:xfrm>
            <a:off x="0" y="5329238"/>
            <a:ext cx="12192000" cy="1173162"/>
          </a:xfrm>
        </p:spPr>
        <p:txBody>
          <a:bodyPr>
            <a:normAutofit/>
          </a:bodyPr>
          <a:lstStyle/>
          <a:p>
            <a:pPr algn="ctr"/>
            <a:r>
              <a:rPr lang="en-US" dirty="0" smtClean="0"/>
              <a:t>Acknowledgements:</a:t>
            </a:r>
          </a:p>
          <a:p>
            <a:pPr algn="ctr"/>
            <a:r>
              <a:rPr lang="en-US" dirty="0" err="1" smtClean="0"/>
              <a:t>CEST</a:t>
            </a:r>
            <a:r>
              <a:rPr lang="en-US" cap="none" dirty="0" err="1" smtClean="0"/>
              <a:t>i</a:t>
            </a:r>
            <a:r>
              <a:rPr lang="en-US" dirty="0" err="1" smtClean="0"/>
              <a:t>CC</a:t>
            </a:r>
            <a:r>
              <a:rPr lang="en-US" dirty="0" smtClean="0"/>
              <a:t>	Washington State University     Fulbright</a:t>
            </a:r>
          </a:p>
        </p:txBody>
      </p:sp>
      <p:sp>
        <p:nvSpPr>
          <p:cNvPr id="4" name="Subtitle 2"/>
          <p:cNvSpPr txBox="1">
            <a:spLocks/>
          </p:cNvSpPr>
          <p:nvPr/>
        </p:nvSpPr>
        <p:spPr>
          <a:xfrm>
            <a:off x="1663700" y="2700338"/>
            <a:ext cx="9144000" cy="5508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dirty="0" smtClean="0"/>
              <a:t>Liv Haselbach	Quinn Langfitt</a:t>
            </a:r>
          </a:p>
          <a:p>
            <a:endParaRPr lang="en-US" sz="3200" dirty="0" smtClean="0"/>
          </a:p>
        </p:txBody>
      </p:sp>
      <p:sp>
        <p:nvSpPr>
          <p:cNvPr id="5" name="Subtitle 2"/>
          <p:cNvSpPr txBox="1">
            <a:spLocks/>
          </p:cNvSpPr>
          <p:nvPr/>
        </p:nvSpPr>
        <p:spPr>
          <a:xfrm>
            <a:off x="0" y="3993357"/>
            <a:ext cx="12192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t>For current modules email </a:t>
            </a:r>
            <a:r>
              <a:rPr lang="en-US" dirty="0"/>
              <a:t>h</a:t>
            </a:r>
            <a:r>
              <a:rPr lang="en-US" dirty="0" smtClean="0"/>
              <a:t>aselbach@wsu.edu or visit cem.uaf.edu/</a:t>
            </a:r>
            <a:r>
              <a:rPr lang="en-US" dirty="0" err="1" smtClean="0"/>
              <a:t>CESTiCC</a:t>
            </a:r>
            <a:r>
              <a:rPr lang="en-US" dirty="0" smtClean="0"/>
              <a:t>   </a:t>
            </a:r>
          </a:p>
        </p:txBody>
      </p:sp>
      <p:pic>
        <p:nvPicPr>
          <p:cNvPr id="9" name="Audio 8">
            <a:hlinkClick r:id="" action="ppaction://media"/>
          </p:cNvPr>
          <p:cNvPicPr>
            <a:picLocks noChangeAspect="1"/>
          </p:cNvPicPr>
          <p:nvPr>
            <a:audioFile r:link="rId1"/>
            <p:extLst>
              <p:ext uri="{DAA4B4D4-6D71-4841-9C94-3DE7FCFB9230}">
                <p14:media xmlns:p14="http://schemas.microsoft.com/office/powerpoint/2010/main" r:embed="rId2">
                  <p14:trim st="2328"/>
                </p14:media>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440969111"/>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Limiting Nutrient Concept</a:t>
            </a:r>
            <a:endParaRPr lang="en-US" dirty="0"/>
          </a:p>
        </p:txBody>
      </p:sp>
      <p:sp>
        <p:nvSpPr>
          <p:cNvPr id="3" name="Content Placeholder 2"/>
          <p:cNvSpPr>
            <a:spLocks noGrp="1"/>
          </p:cNvSpPr>
          <p:nvPr>
            <p:ph idx="1"/>
          </p:nvPr>
        </p:nvSpPr>
        <p:spPr>
          <a:xfrm>
            <a:off x="666974" y="1387737"/>
            <a:ext cx="10058400" cy="1843143"/>
          </a:xfrm>
        </p:spPr>
        <p:txBody>
          <a:bodyPr/>
          <a:lstStyle/>
          <a:p>
            <a:r>
              <a:rPr lang="en-US" dirty="0" smtClean="0"/>
              <a:t>Nutrients such as nitrogen and phosphorus are used for biological growth in fairly uniform ratios</a:t>
            </a:r>
          </a:p>
          <a:p>
            <a:r>
              <a:rPr lang="en-US" dirty="0" smtClean="0"/>
              <a:t>Sometimes one nutrient will be shorter supply than the other(s) and once exhausted, new cells will not be able to grow. Adding more of the other nutrient(s) will have little or no effect, while adding the limiting nutrient can have a large effect.</a:t>
            </a:r>
          </a:p>
          <a:p>
            <a:pPr marL="0" indent="0">
              <a:buNone/>
            </a:pPr>
            <a:endParaRPr lang="en-US" dirty="0" smtClean="0"/>
          </a:p>
        </p:txBody>
      </p:sp>
      <p:sp>
        <p:nvSpPr>
          <p:cNvPr id="6" name="Slide Number Placeholder 5"/>
          <p:cNvSpPr>
            <a:spLocks noGrp="1"/>
          </p:cNvSpPr>
          <p:nvPr>
            <p:ph type="sldNum" sz="quarter" idx="12"/>
          </p:nvPr>
        </p:nvSpPr>
        <p:spPr/>
        <p:txBody>
          <a:bodyPr/>
          <a:lstStyle/>
          <a:p>
            <a:fld id="{0A514951-337F-4C55-96DD-3945EF272A02}" type="slidenum">
              <a:rPr lang="en-US" smtClean="0"/>
              <a:pPr/>
              <a:t>10</a:t>
            </a:fld>
            <a:endParaRPr lang="en-US" dirty="0"/>
          </a:p>
        </p:txBody>
      </p:sp>
      <p:sp>
        <p:nvSpPr>
          <p:cNvPr id="7" name="Up Arrow 6"/>
          <p:cNvSpPr/>
          <p:nvPr/>
        </p:nvSpPr>
        <p:spPr>
          <a:xfrm>
            <a:off x="5016783" y="2939380"/>
            <a:ext cx="365114" cy="586935"/>
          </a:xfrm>
          <a:prstGeom prst="upArrow">
            <a:avLst>
              <a:gd name="adj1" fmla="val 30189"/>
              <a:gd name="adj2" fmla="val 574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58402" y="3416384"/>
            <a:ext cx="2411558" cy="461665"/>
          </a:xfrm>
          <a:prstGeom prst="rect">
            <a:avLst/>
          </a:prstGeom>
          <a:noFill/>
        </p:spPr>
        <p:txBody>
          <a:bodyPr wrap="none" rtlCol="0">
            <a:spAutoFit/>
          </a:bodyPr>
          <a:lstStyle/>
          <a:p>
            <a:r>
              <a:rPr lang="en-US" sz="2400" b="1" dirty="0" smtClean="0"/>
              <a:t>Nitrogen Limited</a:t>
            </a:r>
            <a:endParaRPr lang="en-US" sz="2400" b="1" dirty="0"/>
          </a:p>
        </p:txBody>
      </p:sp>
      <p:sp>
        <p:nvSpPr>
          <p:cNvPr id="11" name="TextBox 10"/>
          <p:cNvSpPr txBox="1"/>
          <p:nvPr/>
        </p:nvSpPr>
        <p:spPr>
          <a:xfrm>
            <a:off x="5381897" y="3064650"/>
            <a:ext cx="1241558" cy="461665"/>
          </a:xfrm>
          <a:prstGeom prst="rect">
            <a:avLst/>
          </a:prstGeom>
          <a:noFill/>
        </p:spPr>
        <p:txBody>
          <a:bodyPr wrap="none" rtlCol="0">
            <a:spAutoFit/>
          </a:bodyPr>
          <a:lstStyle/>
          <a:p>
            <a:r>
              <a:rPr lang="en-US" sz="2400" dirty="0"/>
              <a:t>n</a:t>
            </a:r>
            <a:r>
              <a:rPr lang="en-US" sz="2400" dirty="0" smtClean="0"/>
              <a:t>itrogen</a:t>
            </a:r>
            <a:endParaRPr lang="en-US" sz="2400" dirty="0"/>
          </a:p>
        </p:txBody>
      </p:sp>
      <p:sp>
        <p:nvSpPr>
          <p:cNvPr id="12" name="Up Arrow 11"/>
          <p:cNvSpPr/>
          <p:nvPr/>
        </p:nvSpPr>
        <p:spPr>
          <a:xfrm>
            <a:off x="8086652" y="2939380"/>
            <a:ext cx="365114" cy="586936"/>
          </a:xfrm>
          <a:prstGeom prst="upArrow">
            <a:avLst>
              <a:gd name="adj1" fmla="val 30189"/>
              <a:gd name="adj2" fmla="val 574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642052" y="3064650"/>
            <a:ext cx="1212191" cy="461665"/>
          </a:xfrm>
          <a:prstGeom prst="rect">
            <a:avLst/>
          </a:prstGeom>
          <a:noFill/>
        </p:spPr>
        <p:txBody>
          <a:bodyPr wrap="none" rtlCol="0">
            <a:spAutoFit/>
          </a:bodyPr>
          <a:lstStyle/>
          <a:p>
            <a:r>
              <a:rPr lang="en-US" sz="2400" dirty="0" smtClean="0"/>
              <a:t>biomass</a:t>
            </a:r>
            <a:endParaRPr lang="en-US" sz="2400" dirty="0"/>
          </a:p>
        </p:txBody>
      </p:sp>
      <p:sp>
        <p:nvSpPr>
          <p:cNvPr id="14" name="TextBox 13"/>
          <p:cNvSpPr txBox="1"/>
          <p:nvPr/>
        </p:nvSpPr>
        <p:spPr>
          <a:xfrm>
            <a:off x="4066853" y="3064650"/>
            <a:ext cx="795924" cy="461665"/>
          </a:xfrm>
          <a:prstGeom prst="rect">
            <a:avLst/>
          </a:prstGeom>
          <a:noFill/>
        </p:spPr>
        <p:txBody>
          <a:bodyPr wrap="none" rtlCol="0">
            <a:spAutoFit/>
          </a:bodyPr>
          <a:lstStyle/>
          <a:p>
            <a:r>
              <a:rPr lang="en-US" sz="2400" dirty="0" smtClean="0"/>
              <a:t>If we</a:t>
            </a:r>
            <a:endParaRPr lang="en-US" sz="2400" dirty="0"/>
          </a:p>
        </p:txBody>
      </p:sp>
      <p:sp>
        <p:nvSpPr>
          <p:cNvPr id="15" name="TextBox 14"/>
          <p:cNvSpPr txBox="1"/>
          <p:nvPr/>
        </p:nvSpPr>
        <p:spPr>
          <a:xfrm>
            <a:off x="7093588" y="3064650"/>
            <a:ext cx="764953" cy="461665"/>
          </a:xfrm>
          <a:prstGeom prst="rect">
            <a:avLst/>
          </a:prstGeom>
          <a:noFill/>
        </p:spPr>
        <p:txBody>
          <a:bodyPr wrap="none" rtlCol="0">
            <a:spAutoFit/>
          </a:bodyPr>
          <a:lstStyle/>
          <a:p>
            <a:r>
              <a:rPr lang="en-US" sz="2400" dirty="0" smtClean="0"/>
              <a:t>then</a:t>
            </a:r>
            <a:endParaRPr lang="en-US" sz="2400" dirty="0"/>
          </a:p>
        </p:txBody>
      </p:sp>
      <p:sp>
        <p:nvSpPr>
          <p:cNvPr id="16" name="Up Arrow 15"/>
          <p:cNvSpPr/>
          <p:nvPr/>
        </p:nvSpPr>
        <p:spPr>
          <a:xfrm>
            <a:off x="5016783" y="3647755"/>
            <a:ext cx="365114" cy="586935"/>
          </a:xfrm>
          <a:prstGeom prst="upArrow">
            <a:avLst>
              <a:gd name="adj1" fmla="val 30189"/>
              <a:gd name="adj2" fmla="val 574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381897" y="3773025"/>
            <a:ext cx="1665841" cy="461665"/>
          </a:xfrm>
          <a:prstGeom prst="rect">
            <a:avLst/>
          </a:prstGeom>
          <a:noFill/>
        </p:spPr>
        <p:txBody>
          <a:bodyPr wrap="none" rtlCol="0">
            <a:spAutoFit/>
          </a:bodyPr>
          <a:lstStyle/>
          <a:p>
            <a:r>
              <a:rPr lang="en-US" sz="2400" dirty="0"/>
              <a:t>p</a:t>
            </a:r>
            <a:r>
              <a:rPr lang="en-US" sz="2400" dirty="0" smtClean="0"/>
              <a:t>hosphorus</a:t>
            </a:r>
            <a:endParaRPr lang="en-US" sz="2400" dirty="0"/>
          </a:p>
        </p:txBody>
      </p:sp>
      <p:sp>
        <p:nvSpPr>
          <p:cNvPr id="19" name="TextBox 18"/>
          <p:cNvSpPr txBox="1"/>
          <p:nvPr/>
        </p:nvSpPr>
        <p:spPr>
          <a:xfrm>
            <a:off x="8665046" y="3794904"/>
            <a:ext cx="1212191" cy="461665"/>
          </a:xfrm>
          <a:prstGeom prst="rect">
            <a:avLst/>
          </a:prstGeom>
          <a:noFill/>
        </p:spPr>
        <p:txBody>
          <a:bodyPr wrap="none" rtlCol="0">
            <a:spAutoFit/>
          </a:bodyPr>
          <a:lstStyle/>
          <a:p>
            <a:r>
              <a:rPr lang="en-US" sz="2400" dirty="0" smtClean="0"/>
              <a:t>biomass</a:t>
            </a:r>
            <a:endParaRPr lang="en-US" sz="2400" dirty="0"/>
          </a:p>
        </p:txBody>
      </p:sp>
      <p:sp>
        <p:nvSpPr>
          <p:cNvPr id="20" name="TextBox 19"/>
          <p:cNvSpPr txBox="1"/>
          <p:nvPr/>
        </p:nvSpPr>
        <p:spPr>
          <a:xfrm>
            <a:off x="4066853" y="3773025"/>
            <a:ext cx="795924" cy="461665"/>
          </a:xfrm>
          <a:prstGeom prst="rect">
            <a:avLst/>
          </a:prstGeom>
          <a:noFill/>
        </p:spPr>
        <p:txBody>
          <a:bodyPr wrap="none" rtlCol="0">
            <a:spAutoFit/>
          </a:bodyPr>
          <a:lstStyle/>
          <a:p>
            <a:r>
              <a:rPr lang="en-US" sz="2400" dirty="0" smtClean="0"/>
              <a:t>If we</a:t>
            </a:r>
            <a:endParaRPr lang="en-US" sz="2400" dirty="0"/>
          </a:p>
        </p:txBody>
      </p:sp>
      <p:sp>
        <p:nvSpPr>
          <p:cNvPr id="21" name="TextBox 20"/>
          <p:cNvSpPr txBox="1"/>
          <p:nvPr/>
        </p:nvSpPr>
        <p:spPr>
          <a:xfrm>
            <a:off x="7093588" y="3773025"/>
            <a:ext cx="764953" cy="461665"/>
          </a:xfrm>
          <a:prstGeom prst="rect">
            <a:avLst/>
          </a:prstGeom>
          <a:noFill/>
        </p:spPr>
        <p:txBody>
          <a:bodyPr wrap="none" rtlCol="0">
            <a:spAutoFit/>
          </a:bodyPr>
          <a:lstStyle/>
          <a:p>
            <a:r>
              <a:rPr lang="en-US" sz="2400" dirty="0" smtClean="0"/>
              <a:t>then</a:t>
            </a:r>
            <a:endParaRPr lang="en-US" sz="2400" dirty="0"/>
          </a:p>
        </p:txBody>
      </p:sp>
      <p:sp>
        <p:nvSpPr>
          <p:cNvPr id="22" name="Left Brace 21"/>
          <p:cNvSpPr/>
          <p:nvPr/>
        </p:nvSpPr>
        <p:spPr>
          <a:xfrm>
            <a:off x="3766156" y="3008126"/>
            <a:ext cx="361907" cy="13216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ectangle 22"/>
          <p:cNvSpPr/>
          <p:nvPr/>
        </p:nvSpPr>
        <p:spPr>
          <a:xfrm>
            <a:off x="8079236" y="3949654"/>
            <a:ext cx="420585" cy="152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 Arrow 23"/>
          <p:cNvSpPr/>
          <p:nvPr/>
        </p:nvSpPr>
        <p:spPr>
          <a:xfrm>
            <a:off x="5016783" y="4572357"/>
            <a:ext cx="365114" cy="586935"/>
          </a:xfrm>
          <a:prstGeom prst="upArrow">
            <a:avLst>
              <a:gd name="adj1" fmla="val 30189"/>
              <a:gd name="adj2" fmla="val 574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972243" y="5023006"/>
            <a:ext cx="2718436" cy="461665"/>
          </a:xfrm>
          <a:prstGeom prst="rect">
            <a:avLst/>
          </a:prstGeom>
          <a:noFill/>
        </p:spPr>
        <p:txBody>
          <a:bodyPr wrap="none" rtlCol="0">
            <a:spAutoFit/>
          </a:bodyPr>
          <a:lstStyle/>
          <a:p>
            <a:r>
              <a:rPr lang="en-US" sz="2400" b="1" dirty="0" smtClean="0"/>
              <a:t>Phosphorus Limited</a:t>
            </a:r>
            <a:endParaRPr lang="en-US" sz="2400" b="1" dirty="0"/>
          </a:p>
        </p:txBody>
      </p:sp>
      <p:sp>
        <p:nvSpPr>
          <p:cNvPr id="26" name="TextBox 25"/>
          <p:cNvSpPr txBox="1"/>
          <p:nvPr/>
        </p:nvSpPr>
        <p:spPr>
          <a:xfrm>
            <a:off x="5381897" y="4697627"/>
            <a:ext cx="1241558" cy="461665"/>
          </a:xfrm>
          <a:prstGeom prst="rect">
            <a:avLst/>
          </a:prstGeom>
          <a:noFill/>
        </p:spPr>
        <p:txBody>
          <a:bodyPr wrap="none" rtlCol="0">
            <a:spAutoFit/>
          </a:bodyPr>
          <a:lstStyle/>
          <a:p>
            <a:r>
              <a:rPr lang="en-US" sz="2400" dirty="0"/>
              <a:t>n</a:t>
            </a:r>
            <a:r>
              <a:rPr lang="en-US" sz="2400" dirty="0" smtClean="0"/>
              <a:t>itrogen</a:t>
            </a:r>
            <a:endParaRPr lang="en-US" sz="2400" dirty="0"/>
          </a:p>
        </p:txBody>
      </p:sp>
      <p:sp>
        <p:nvSpPr>
          <p:cNvPr id="27" name="Up Arrow 26"/>
          <p:cNvSpPr/>
          <p:nvPr/>
        </p:nvSpPr>
        <p:spPr>
          <a:xfrm>
            <a:off x="8064333" y="5314172"/>
            <a:ext cx="365114" cy="586936"/>
          </a:xfrm>
          <a:prstGeom prst="upArrow">
            <a:avLst>
              <a:gd name="adj1" fmla="val 30189"/>
              <a:gd name="adj2" fmla="val 574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642052" y="4697627"/>
            <a:ext cx="1212191" cy="461665"/>
          </a:xfrm>
          <a:prstGeom prst="rect">
            <a:avLst/>
          </a:prstGeom>
          <a:noFill/>
        </p:spPr>
        <p:txBody>
          <a:bodyPr wrap="none" rtlCol="0">
            <a:spAutoFit/>
          </a:bodyPr>
          <a:lstStyle/>
          <a:p>
            <a:r>
              <a:rPr lang="en-US" sz="2400" dirty="0" smtClean="0"/>
              <a:t>biomass</a:t>
            </a:r>
            <a:endParaRPr lang="en-US" sz="2400" dirty="0"/>
          </a:p>
        </p:txBody>
      </p:sp>
      <p:sp>
        <p:nvSpPr>
          <p:cNvPr id="29" name="TextBox 28"/>
          <p:cNvSpPr txBox="1"/>
          <p:nvPr/>
        </p:nvSpPr>
        <p:spPr>
          <a:xfrm>
            <a:off x="4066853" y="4697627"/>
            <a:ext cx="795924" cy="461665"/>
          </a:xfrm>
          <a:prstGeom prst="rect">
            <a:avLst/>
          </a:prstGeom>
          <a:noFill/>
        </p:spPr>
        <p:txBody>
          <a:bodyPr wrap="none" rtlCol="0">
            <a:spAutoFit/>
          </a:bodyPr>
          <a:lstStyle/>
          <a:p>
            <a:r>
              <a:rPr lang="en-US" sz="2400" dirty="0" smtClean="0"/>
              <a:t>If we</a:t>
            </a:r>
            <a:endParaRPr lang="en-US" sz="2400" dirty="0"/>
          </a:p>
        </p:txBody>
      </p:sp>
      <p:sp>
        <p:nvSpPr>
          <p:cNvPr id="30" name="TextBox 29"/>
          <p:cNvSpPr txBox="1"/>
          <p:nvPr/>
        </p:nvSpPr>
        <p:spPr>
          <a:xfrm>
            <a:off x="7093588" y="4697627"/>
            <a:ext cx="764953" cy="461665"/>
          </a:xfrm>
          <a:prstGeom prst="rect">
            <a:avLst/>
          </a:prstGeom>
          <a:noFill/>
        </p:spPr>
        <p:txBody>
          <a:bodyPr wrap="none" rtlCol="0">
            <a:spAutoFit/>
          </a:bodyPr>
          <a:lstStyle/>
          <a:p>
            <a:r>
              <a:rPr lang="en-US" sz="2400" dirty="0" smtClean="0"/>
              <a:t>then</a:t>
            </a:r>
            <a:endParaRPr lang="en-US" sz="2400" dirty="0"/>
          </a:p>
        </p:txBody>
      </p:sp>
      <p:sp>
        <p:nvSpPr>
          <p:cNvPr id="31" name="Up Arrow 30"/>
          <p:cNvSpPr/>
          <p:nvPr/>
        </p:nvSpPr>
        <p:spPr>
          <a:xfrm>
            <a:off x="5016783" y="5280732"/>
            <a:ext cx="365114" cy="586935"/>
          </a:xfrm>
          <a:prstGeom prst="upArrow">
            <a:avLst>
              <a:gd name="adj1" fmla="val 30189"/>
              <a:gd name="adj2" fmla="val 574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381897" y="5406002"/>
            <a:ext cx="1665841" cy="461665"/>
          </a:xfrm>
          <a:prstGeom prst="rect">
            <a:avLst/>
          </a:prstGeom>
          <a:noFill/>
        </p:spPr>
        <p:txBody>
          <a:bodyPr wrap="none" rtlCol="0">
            <a:spAutoFit/>
          </a:bodyPr>
          <a:lstStyle/>
          <a:p>
            <a:r>
              <a:rPr lang="en-US" sz="2400" dirty="0"/>
              <a:t>p</a:t>
            </a:r>
            <a:r>
              <a:rPr lang="en-US" sz="2400" dirty="0" smtClean="0"/>
              <a:t>hosphorus</a:t>
            </a:r>
            <a:endParaRPr lang="en-US" sz="2400" dirty="0"/>
          </a:p>
        </p:txBody>
      </p:sp>
      <p:sp>
        <p:nvSpPr>
          <p:cNvPr id="33" name="TextBox 32"/>
          <p:cNvSpPr txBox="1"/>
          <p:nvPr/>
        </p:nvSpPr>
        <p:spPr>
          <a:xfrm>
            <a:off x="8665046" y="5427881"/>
            <a:ext cx="1212191" cy="461665"/>
          </a:xfrm>
          <a:prstGeom prst="rect">
            <a:avLst/>
          </a:prstGeom>
          <a:noFill/>
        </p:spPr>
        <p:txBody>
          <a:bodyPr wrap="none" rtlCol="0">
            <a:spAutoFit/>
          </a:bodyPr>
          <a:lstStyle/>
          <a:p>
            <a:r>
              <a:rPr lang="en-US" sz="2400" dirty="0" smtClean="0"/>
              <a:t>biomass</a:t>
            </a:r>
            <a:endParaRPr lang="en-US" sz="2400" dirty="0"/>
          </a:p>
        </p:txBody>
      </p:sp>
      <p:sp>
        <p:nvSpPr>
          <p:cNvPr id="34" name="TextBox 33"/>
          <p:cNvSpPr txBox="1"/>
          <p:nvPr/>
        </p:nvSpPr>
        <p:spPr>
          <a:xfrm>
            <a:off x="4066853" y="5406002"/>
            <a:ext cx="795924" cy="461665"/>
          </a:xfrm>
          <a:prstGeom prst="rect">
            <a:avLst/>
          </a:prstGeom>
          <a:noFill/>
        </p:spPr>
        <p:txBody>
          <a:bodyPr wrap="none" rtlCol="0">
            <a:spAutoFit/>
          </a:bodyPr>
          <a:lstStyle/>
          <a:p>
            <a:r>
              <a:rPr lang="en-US" sz="2400" dirty="0" smtClean="0"/>
              <a:t>If we</a:t>
            </a:r>
            <a:endParaRPr lang="en-US" sz="2400" dirty="0"/>
          </a:p>
        </p:txBody>
      </p:sp>
      <p:sp>
        <p:nvSpPr>
          <p:cNvPr id="35" name="TextBox 34"/>
          <p:cNvSpPr txBox="1"/>
          <p:nvPr/>
        </p:nvSpPr>
        <p:spPr>
          <a:xfrm>
            <a:off x="7093588" y="5406002"/>
            <a:ext cx="764953" cy="461665"/>
          </a:xfrm>
          <a:prstGeom prst="rect">
            <a:avLst/>
          </a:prstGeom>
          <a:noFill/>
        </p:spPr>
        <p:txBody>
          <a:bodyPr wrap="none" rtlCol="0">
            <a:spAutoFit/>
          </a:bodyPr>
          <a:lstStyle/>
          <a:p>
            <a:r>
              <a:rPr lang="en-US" sz="2400" dirty="0" smtClean="0"/>
              <a:t>then</a:t>
            </a:r>
            <a:endParaRPr lang="en-US" sz="2400" dirty="0"/>
          </a:p>
        </p:txBody>
      </p:sp>
      <p:sp>
        <p:nvSpPr>
          <p:cNvPr id="36" name="Left Brace 35"/>
          <p:cNvSpPr/>
          <p:nvPr/>
        </p:nvSpPr>
        <p:spPr>
          <a:xfrm>
            <a:off x="3766156" y="4641103"/>
            <a:ext cx="361907" cy="13216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Rectangle 36"/>
          <p:cNvSpPr/>
          <p:nvPr/>
        </p:nvSpPr>
        <p:spPr>
          <a:xfrm>
            <a:off x="8040004" y="4869553"/>
            <a:ext cx="420585" cy="152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
        <p:nvSpPr>
          <p:cNvPr id="38" name="Date Placeholder 5"/>
          <p:cNvSpPr>
            <a:spLocks noGrp="1"/>
          </p:cNvSpPr>
          <p:nvPr>
            <p:ph type="dt" sz="half" idx="10"/>
          </p:nvPr>
        </p:nvSpPr>
        <p:spPr>
          <a:xfrm>
            <a:off x="1097280" y="6459785"/>
            <a:ext cx="2472271" cy="365125"/>
          </a:xfrm>
        </p:spPr>
        <p:txBody>
          <a:bodyPr/>
          <a:lstStyle/>
          <a:p>
            <a:r>
              <a:rPr lang="en-US" dirty="0" smtClean="0"/>
              <a:t>09/2015</a:t>
            </a:r>
            <a:endParaRPr lang="en-US" dirty="0"/>
          </a:p>
        </p:txBody>
      </p:sp>
      <p:sp>
        <p:nvSpPr>
          <p:cNvPr id="39"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smtClean="0">
                <a:latin typeface="Calibri" panose="020F0502020204030204" pitchFamily="34" charset="0"/>
              </a:rPr>
              <a:t>β5</a:t>
            </a:r>
            <a:endParaRPr lang="en-US" dirty="0"/>
          </a:p>
        </p:txBody>
      </p:sp>
    </p:spTree>
    <p:extLst>
      <p:ext uri="{BB962C8B-B14F-4D97-AF65-F5344CB8AC3E}">
        <p14:creationId xmlns:p14="http://schemas.microsoft.com/office/powerpoint/2010/main" val="3112814758"/>
      </p:ext>
    </p:extLst>
  </p:cSld>
  <p:clrMapOvr>
    <a:masterClrMapping/>
  </p:clrMapOvr>
  <mc:AlternateContent xmlns:mc="http://schemas.openxmlformats.org/markup-compatibility/2006" xmlns:p14="http://schemas.microsoft.com/office/powerpoint/2010/main">
    <mc:Choice Requires="p14">
      <p:transition spd="slow" p14:dur="2000" advTm="55275"/>
    </mc:Choice>
    <mc:Fallback xmlns="">
      <p:transition spd="slow" advTm="552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88" y="275846"/>
            <a:ext cx="10771991" cy="885981"/>
          </a:xfrm>
        </p:spPr>
        <p:txBody>
          <a:bodyPr>
            <a:normAutofit/>
          </a:bodyPr>
          <a:lstStyle/>
          <a:p>
            <a:r>
              <a:rPr lang="en-US" dirty="0" smtClean="0"/>
              <a:t>Typical Limiting Nutrients By Setting</a:t>
            </a:r>
            <a:endParaRPr lang="en-US" dirty="0"/>
          </a:p>
        </p:txBody>
      </p:sp>
      <p:sp>
        <p:nvSpPr>
          <p:cNvPr id="6" name="Slide Number Placeholder 5"/>
          <p:cNvSpPr>
            <a:spLocks noGrp="1"/>
          </p:cNvSpPr>
          <p:nvPr>
            <p:ph type="sldNum" sz="quarter" idx="12"/>
          </p:nvPr>
        </p:nvSpPr>
        <p:spPr/>
        <p:txBody>
          <a:bodyPr/>
          <a:lstStyle/>
          <a:p>
            <a:fld id="{0A514951-337F-4C55-96DD-3945EF272A02}" type="slidenum">
              <a:rPr lang="en-US" smtClean="0"/>
              <a:pPr/>
              <a:t>11</a:t>
            </a:fld>
            <a:endParaRPr lang="en-US" dirty="0"/>
          </a:p>
        </p:txBody>
      </p:sp>
      <p:sp>
        <p:nvSpPr>
          <p:cNvPr id="8" name="TextBox 7"/>
          <p:cNvSpPr txBox="1"/>
          <p:nvPr/>
        </p:nvSpPr>
        <p:spPr>
          <a:xfrm>
            <a:off x="1274627" y="4383667"/>
            <a:ext cx="2411558" cy="461665"/>
          </a:xfrm>
          <a:prstGeom prst="rect">
            <a:avLst/>
          </a:prstGeom>
          <a:noFill/>
        </p:spPr>
        <p:txBody>
          <a:bodyPr wrap="none" rtlCol="0">
            <a:spAutoFit/>
          </a:bodyPr>
          <a:lstStyle/>
          <a:p>
            <a:r>
              <a:rPr lang="en-US" sz="2400" b="1" dirty="0" smtClean="0"/>
              <a:t>Nitrogen Limited</a:t>
            </a:r>
            <a:endParaRPr lang="en-US" sz="2400" b="1" dirty="0"/>
          </a:p>
        </p:txBody>
      </p:sp>
      <p:sp>
        <p:nvSpPr>
          <p:cNvPr id="25" name="TextBox 24"/>
          <p:cNvSpPr txBox="1"/>
          <p:nvPr/>
        </p:nvSpPr>
        <p:spPr>
          <a:xfrm>
            <a:off x="4468693" y="1446316"/>
            <a:ext cx="3491084" cy="800219"/>
          </a:xfrm>
          <a:prstGeom prst="rect">
            <a:avLst/>
          </a:prstGeom>
          <a:noFill/>
        </p:spPr>
        <p:txBody>
          <a:bodyPr wrap="none" rtlCol="0">
            <a:spAutoFit/>
          </a:bodyPr>
          <a:lstStyle/>
          <a:p>
            <a:pPr algn="ctr"/>
            <a:r>
              <a:rPr lang="en-US" sz="2400" b="1" dirty="0" smtClean="0"/>
              <a:t>Fresh Water</a:t>
            </a:r>
          </a:p>
          <a:p>
            <a:r>
              <a:rPr lang="en-US" sz="2200" dirty="0" smtClean="0"/>
              <a:t>Typically Phosphorus Limited</a:t>
            </a:r>
            <a:endParaRPr lang="en-US" sz="2200" dirty="0"/>
          </a:p>
        </p:txBody>
      </p:sp>
      <p:sp>
        <p:nvSpPr>
          <p:cNvPr id="41" name="Rectangle 40"/>
          <p:cNvSpPr/>
          <p:nvPr/>
        </p:nvSpPr>
        <p:spPr>
          <a:xfrm>
            <a:off x="9980564" y="6125759"/>
            <a:ext cx="1449436" cy="261610"/>
          </a:xfrm>
          <a:prstGeom prst="rect">
            <a:avLst/>
          </a:prstGeom>
        </p:spPr>
        <p:txBody>
          <a:bodyPr wrap="none">
            <a:spAutoFit/>
          </a:bodyPr>
          <a:lstStyle/>
          <a:p>
            <a:r>
              <a:rPr lang="en-US" sz="1100" dirty="0" smtClean="0"/>
              <a:t>Ocean: funmozar.com</a:t>
            </a:r>
            <a:endParaRPr lang="en-US" sz="1100" dirty="0"/>
          </a:p>
        </p:txBody>
      </p:sp>
      <p:sp>
        <p:nvSpPr>
          <p:cNvPr id="43" name="Rectangle 42"/>
          <p:cNvSpPr/>
          <p:nvPr/>
        </p:nvSpPr>
        <p:spPr>
          <a:xfrm>
            <a:off x="8451022" y="6124792"/>
            <a:ext cx="1449436" cy="261610"/>
          </a:xfrm>
          <a:prstGeom prst="rect">
            <a:avLst/>
          </a:prstGeom>
        </p:spPr>
        <p:txBody>
          <a:bodyPr wrap="none">
            <a:spAutoFit/>
          </a:bodyPr>
          <a:lstStyle/>
          <a:p>
            <a:r>
              <a:rPr lang="en-US" sz="1100" dirty="0" smtClean="0"/>
              <a:t>Soil: betterground.org</a:t>
            </a:r>
            <a:endParaRPr lang="en-US" sz="1100" dirty="0"/>
          </a:p>
        </p:txBody>
      </p:sp>
      <p:pic>
        <p:nvPicPr>
          <p:cNvPr id="1030" name="Picture 6" descr="http://www.eutro.org/images/waterbodies/neuse%20river%20bloo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488" y="1200587"/>
            <a:ext cx="3676438" cy="2415945"/>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43"/>
          <p:cNvSpPr/>
          <p:nvPr/>
        </p:nvSpPr>
        <p:spPr>
          <a:xfrm>
            <a:off x="3858442" y="6122857"/>
            <a:ext cx="3063719" cy="261610"/>
          </a:xfrm>
          <a:prstGeom prst="rect">
            <a:avLst/>
          </a:prstGeom>
        </p:spPr>
        <p:txBody>
          <a:bodyPr wrap="square">
            <a:spAutoFit/>
          </a:bodyPr>
          <a:lstStyle/>
          <a:p>
            <a:r>
              <a:rPr lang="en-US" sz="1100" dirty="0" smtClean="0"/>
              <a:t>River algal bloom: eutro.org</a:t>
            </a:r>
            <a:endParaRPr lang="en-US" sz="1100" dirty="0"/>
          </a:p>
        </p:txBody>
      </p:sp>
      <p:pic>
        <p:nvPicPr>
          <p:cNvPr id="1032" name="Picture 8" descr="http://earthuntouched.com/wp-content/uploads/2014/08/overgv.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3998" y="3922906"/>
            <a:ext cx="3479404" cy="2152210"/>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8193619" y="9205100"/>
            <a:ext cx="2759089" cy="261610"/>
          </a:xfrm>
          <a:prstGeom prst="rect">
            <a:avLst/>
          </a:prstGeom>
        </p:spPr>
        <p:txBody>
          <a:bodyPr wrap="none">
            <a:spAutoFit/>
          </a:bodyPr>
          <a:lstStyle/>
          <a:p>
            <a:r>
              <a:rPr lang="en-US" sz="1100" dirty="0" smtClean="0"/>
              <a:t>Ocean eutrophication: earthuntouched.com</a:t>
            </a:r>
            <a:r>
              <a:rPr lang="en-US" sz="1100" dirty="0"/>
              <a:t>/</a:t>
            </a:r>
          </a:p>
        </p:txBody>
      </p:sp>
      <p:pic>
        <p:nvPicPr>
          <p:cNvPr id="1034" name="Picture 10" descr="http://azores-adventures.com/.a/6a017d41330de8970c019aff3f2022970c-p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3999" y="1174065"/>
            <a:ext cx="3256624" cy="2442468"/>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49"/>
          <p:cNvSpPr/>
          <p:nvPr/>
        </p:nvSpPr>
        <p:spPr>
          <a:xfrm>
            <a:off x="5816895" y="6122857"/>
            <a:ext cx="2537874" cy="261610"/>
          </a:xfrm>
          <a:prstGeom prst="rect">
            <a:avLst/>
          </a:prstGeom>
        </p:spPr>
        <p:txBody>
          <a:bodyPr wrap="none">
            <a:spAutoFit/>
          </a:bodyPr>
          <a:lstStyle/>
          <a:p>
            <a:r>
              <a:rPr lang="en-US" sz="1100" dirty="0" smtClean="0"/>
              <a:t>Algal bloom lake</a:t>
            </a:r>
            <a:r>
              <a:rPr lang="en-US" sz="1100" dirty="0"/>
              <a:t>: </a:t>
            </a:r>
            <a:r>
              <a:rPr lang="en-US" sz="1100" dirty="0" smtClean="0"/>
              <a:t>azores-adventures.com</a:t>
            </a:r>
            <a:endParaRPr lang="en-US" sz="1100" dirty="0"/>
          </a:p>
        </p:txBody>
      </p:sp>
      <p:sp>
        <p:nvSpPr>
          <p:cNvPr id="52" name="TextBox 51"/>
          <p:cNvSpPr txBox="1"/>
          <p:nvPr/>
        </p:nvSpPr>
        <p:spPr>
          <a:xfrm>
            <a:off x="4700560" y="4160166"/>
            <a:ext cx="3141116" cy="800219"/>
          </a:xfrm>
          <a:prstGeom prst="rect">
            <a:avLst/>
          </a:prstGeom>
          <a:noFill/>
        </p:spPr>
        <p:txBody>
          <a:bodyPr wrap="none" rtlCol="0">
            <a:spAutoFit/>
          </a:bodyPr>
          <a:lstStyle/>
          <a:p>
            <a:pPr algn="ctr"/>
            <a:r>
              <a:rPr lang="en-US" sz="2400" b="1" dirty="0" smtClean="0"/>
              <a:t>Soil and Salt Water</a:t>
            </a:r>
          </a:p>
          <a:p>
            <a:r>
              <a:rPr lang="en-US" sz="2200" dirty="0" smtClean="0"/>
              <a:t>Typically Nitrogen Limited</a:t>
            </a:r>
            <a:endParaRPr lang="en-US" sz="2200" dirty="0"/>
          </a:p>
        </p:txBody>
      </p:sp>
      <p:cxnSp>
        <p:nvCxnSpPr>
          <p:cNvPr id="51" name="Straight Arrow Connector 50"/>
          <p:cNvCxnSpPr/>
          <p:nvPr/>
        </p:nvCxnSpPr>
        <p:spPr>
          <a:xfrm>
            <a:off x="7077430" y="1677230"/>
            <a:ext cx="882347"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7556013" y="4381014"/>
            <a:ext cx="402312"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4468693" y="1672229"/>
            <a:ext cx="863195"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4480912" y="4381014"/>
            <a:ext cx="505616"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75161" y="5032535"/>
            <a:ext cx="3333663" cy="923330"/>
          </a:xfrm>
          <a:prstGeom prst="rect">
            <a:avLst/>
          </a:prstGeom>
        </p:spPr>
        <p:txBody>
          <a:bodyPr wrap="square">
            <a:spAutoFit/>
          </a:bodyPr>
          <a:lstStyle/>
          <a:p>
            <a:pPr lvl="1" algn="ctr"/>
            <a:r>
              <a:rPr lang="en-US" u="sng" dirty="0" smtClean="0"/>
              <a:t>Midpoints</a:t>
            </a:r>
          </a:p>
          <a:p>
            <a:pPr lvl="1" algn="ctr"/>
            <a:r>
              <a:rPr lang="en-US" dirty="0" smtClean="0"/>
              <a:t>kg </a:t>
            </a:r>
            <a:r>
              <a:rPr lang="en-US" dirty="0"/>
              <a:t>NO</a:t>
            </a:r>
            <a:r>
              <a:rPr lang="en-US" baseline="-25000" dirty="0"/>
              <a:t>3</a:t>
            </a:r>
            <a:r>
              <a:rPr lang="en-US" baseline="30000" dirty="0"/>
              <a:t>—</a:t>
            </a:r>
            <a:r>
              <a:rPr lang="en-US" dirty="0"/>
              <a:t>equivalent (nitrate)</a:t>
            </a:r>
          </a:p>
          <a:p>
            <a:pPr lvl="1" algn="ctr"/>
            <a:r>
              <a:rPr lang="en-US" dirty="0"/>
              <a:t>kg N-equivalent (nitrogen)</a:t>
            </a:r>
          </a:p>
        </p:txBody>
      </p:sp>
      <p:sp>
        <p:nvSpPr>
          <p:cNvPr id="9" name="Rectangle 8"/>
          <p:cNvSpPr/>
          <p:nvPr/>
        </p:nvSpPr>
        <p:spPr>
          <a:xfrm>
            <a:off x="4002458" y="2308388"/>
            <a:ext cx="4029430" cy="923330"/>
          </a:xfrm>
          <a:prstGeom prst="rect">
            <a:avLst/>
          </a:prstGeom>
        </p:spPr>
        <p:txBody>
          <a:bodyPr wrap="square">
            <a:spAutoFit/>
          </a:bodyPr>
          <a:lstStyle/>
          <a:p>
            <a:pPr lvl="1" algn="ctr"/>
            <a:r>
              <a:rPr lang="en-US" u="sng" dirty="0"/>
              <a:t>Midpoints</a:t>
            </a:r>
            <a:endParaRPr lang="en-US" dirty="0" smtClean="0"/>
          </a:p>
          <a:p>
            <a:pPr lvl="1" algn="ctr"/>
            <a:r>
              <a:rPr lang="en-US" dirty="0" smtClean="0"/>
              <a:t>kg </a:t>
            </a:r>
            <a:r>
              <a:rPr lang="en-US" dirty="0"/>
              <a:t>PO</a:t>
            </a:r>
            <a:r>
              <a:rPr lang="en-US" baseline="-25000" dirty="0"/>
              <a:t>4</a:t>
            </a:r>
            <a:r>
              <a:rPr lang="en-US" baseline="30000" dirty="0"/>
              <a:t>3-</a:t>
            </a:r>
            <a:r>
              <a:rPr lang="en-US" dirty="0"/>
              <a:t> -equivalent (phosphate)</a:t>
            </a:r>
          </a:p>
          <a:p>
            <a:pPr lvl="1" algn="ctr"/>
            <a:r>
              <a:rPr lang="en-US" dirty="0"/>
              <a:t>kg P-equivalent (phosphorus)</a:t>
            </a:r>
          </a:p>
        </p:txBody>
      </p:sp>
      <p:pic>
        <p:nvPicPr>
          <p:cNvPr id="11" name="Audio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30000" y="6096000"/>
            <a:ext cx="609600" cy="609600"/>
          </a:xfrm>
          <a:prstGeom prst="rect">
            <a:avLst/>
          </a:prstGeom>
        </p:spPr>
      </p:pic>
      <p:sp>
        <p:nvSpPr>
          <p:cNvPr id="26" name="Date Placeholder 5"/>
          <p:cNvSpPr>
            <a:spLocks noGrp="1"/>
          </p:cNvSpPr>
          <p:nvPr>
            <p:ph type="dt" sz="half" idx="10"/>
          </p:nvPr>
        </p:nvSpPr>
        <p:spPr>
          <a:xfrm>
            <a:off x="1097280" y="6459785"/>
            <a:ext cx="2472271" cy="365125"/>
          </a:xfrm>
        </p:spPr>
        <p:txBody>
          <a:bodyPr/>
          <a:lstStyle/>
          <a:p>
            <a:r>
              <a:rPr lang="en-US" dirty="0" smtClean="0"/>
              <a:t>09/2015</a:t>
            </a:r>
            <a:endParaRPr lang="en-US" dirty="0"/>
          </a:p>
        </p:txBody>
      </p:sp>
      <p:sp>
        <p:nvSpPr>
          <p:cNvPr id="27"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smtClean="0">
                <a:latin typeface="Calibri" panose="020F0502020204030204" pitchFamily="34" charset="0"/>
              </a:rPr>
              <a:t>β5</a:t>
            </a:r>
            <a:endParaRPr lang="en-US" dirty="0"/>
          </a:p>
        </p:txBody>
      </p:sp>
      <p:pic>
        <p:nvPicPr>
          <p:cNvPr id="3" name="Picture 2"/>
          <p:cNvPicPr>
            <a:picLocks noChangeAspect="1"/>
          </p:cNvPicPr>
          <p:nvPr/>
        </p:nvPicPr>
        <p:blipFill>
          <a:blip r:embed="rId9"/>
          <a:stretch>
            <a:fillRect/>
          </a:stretch>
        </p:blipFill>
        <p:spPr>
          <a:xfrm>
            <a:off x="643065" y="3922906"/>
            <a:ext cx="3759031" cy="2098951"/>
          </a:xfrm>
          <a:prstGeom prst="rect">
            <a:avLst/>
          </a:prstGeom>
        </p:spPr>
      </p:pic>
    </p:spTree>
    <p:extLst>
      <p:ext uri="{BB962C8B-B14F-4D97-AF65-F5344CB8AC3E}">
        <p14:creationId xmlns:p14="http://schemas.microsoft.com/office/powerpoint/2010/main" val="2284172267"/>
      </p:ext>
    </p:extLst>
  </p:cSld>
  <p:clrMapOvr>
    <a:masterClrMapping/>
  </p:clrMapOvr>
  <mc:AlternateContent xmlns:mc="http://schemas.openxmlformats.org/markup-compatibility/2006" xmlns:p14="http://schemas.microsoft.com/office/powerpoint/2010/main">
    <mc:Choice Requires="p14">
      <p:transition spd="slow" p14:dur="2000" advTm="49183"/>
    </mc:Choice>
    <mc:Fallback xmlns="">
      <p:transition spd="slow" advTm="491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Deposition and Transport</a:t>
            </a:r>
            <a:endParaRPr lang="en-US" dirty="0"/>
          </a:p>
        </p:txBody>
      </p:sp>
      <p:sp>
        <p:nvSpPr>
          <p:cNvPr id="3" name="Content Placeholder 2"/>
          <p:cNvSpPr>
            <a:spLocks noGrp="1"/>
          </p:cNvSpPr>
          <p:nvPr>
            <p:ph idx="1"/>
          </p:nvPr>
        </p:nvSpPr>
        <p:spPr/>
        <p:txBody>
          <a:bodyPr/>
          <a:lstStyle/>
          <a:p>
            <a:r>
              <a:rPr lang="en-US" dirty="0" smtClean="0"/>
              <a:t>Can be deposited by:</a:t>
            </a:r>
          </a:p>
          <a:p>
            <a:pPr lvl="1"/>
            <a:r>
              <a:rPr lang="en-US" dirty="0" smtClean="0"/>
              <a:t>Directly running off into water or soil</a:t>
            </a:r>
          </a:p>
          <a:p>
            <a:pPr lvl="1"/>
            <a:r>
              <a:rPr lang="en-US" dirty="0" smtClean="0"/>
              <a:t>Being emitted to air and subsequently deposited to water or soil</a:t>
            </a:r>
            <a:endParaRPr lang="en-US" dirty="0"/>
          </a:p>
          <a:p>
            <a:r>
              <a:rPr lang="en-US" dirty="0" smtClean="0"/>
              <a:t>Just because a substance is emitted, doesn’t mean it gets to the water or soil</a:t>
            </a:r>
          </a:p>
          <a:p>
            <a:pPr lvl="1"/>
            <a:r>
              <a:rPr lang="en-US" dirty="0" smtClean="0"/>
              <a:t>For example, may be absorbed by plants along the way</a:t>
            </a:r>
          </a:p>
          <a:p>
            <a:pPr lvl="1"/>
            <a:r>
              <a:rPr lang="en-US" dirty="0" smtClean="0"/>
              <a:t>Or for fertilizers, most of the applied fertilizer is absorbed by crops as intended. Only some becomes runoff depending on slope, precipitation, volatilization, and biological availability</a:t>
            </a:r>
            <a:endParaRPr lang="en-US" dirty="0"/>
          </a:p>
          <a:p>
            <a:r>
              <a:rPr lang="en-US" dirty="0" smtClean="0"/>
              <a:t>Alternatively, nutrients can travel a long way </a:t>
            </a:r>
          </a:p>
          <a:p>
            <a:pPr lvl="1"/>
            <a:r>
              <a:rPr lang="en-US" dirty="0" smtClean="0"/>
              <a:t>Phosphorus emitted in a region where it is not the limiting nutrient could be transported to a region where it is</a:t>
            </a:r>
          </a:p>
          <a:p>
            <a:pPr lvl="1"/>
            <a:r>
              <a:rPr lang="en-US" dirty="0" smtClean="0"/>
              <a:t>Why eutrophication can have regional scale of impacts</a:t>
            </a:r>
          </a:p>
          <a:p>
            <a:r>
              <a:rPr lang="en-US" dirty="0" smtClean="0"/>
              <a:t>Characterization factors may have transport and fate built into them, particularly if regionalized</a:t>
            </a:r>
          </a:p>
        </p:txBody>
      </p:sp>
      <p:sp>
        <p:nvSpPr>
          <p:cNvPr id="6" name="Slide Number Placeholder 5"/>
          <p:cNvSpPr>
            <a:spLocks noGrp="1"/>
          </p:cNvSpPr>
          <p:nvPr>
            <p:ph type="sldNum" sz="quarter" idx="12"/>
          </p:nvPr>
        </p:nvSpPr>
        <p:spPr/>
        <p:txBody>
          <a:bodyPr/>
          <a:lstStyle/>
          <a:p>
            <a:fld id="{0A514951-337F-4C55-96DD-3945EF272A02}" type="slidenum">
              <a:rPr lang="en-US" smtClean="0"/>
              <a:pPr/>
              <a:t>12</a:t>
            </a:fld>
            <a:endParaRPr lang="en-US" dirty="0"/>
          </a:p>
        </p:txBody>
      </p:sp>
      <p:pic>
        <p:nvPicPr>
          <p:cNvPr id="13" name="Audio 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
        <p:nvSpPr>
          <p:cNvPr id="8" name="Date Placeholder 5"/>
          <p:cNvSpPr>
            <a:spLocks noGrp="1"/>
          </p:cNvSpPr>
          <p:nvPr>
            <p:ph type="dt" sz="half" idx="10"/>
          </p:nvPr>
        </p:nvSpPr>
        <p:spPr>
          <a:xfrm>
            <a:off x="1097280" y="6459785"/>
            <a:ext cx="2472271" cy="365125"/>
          </a:xfrm>
        </p:spPr>
        <p:txBody>
          <a:bodyPr/>
          <a:lstStyle/>
          <a:p>
            <a:r>
              <a:rPr lang="en-US" dirty="0" smtClean="0"/>
              <a:t>09/2015</a:t>
            </a:r>
            <a:endParaRPr lang="en-US" dirty="0"/>
          </a:p>
        </p:txBody>
      </p:sp>
      <p:sp>
        <p:nvSpPr>
          <p:cNvPr id="9"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smtClean="0">
                <a:latin typeface="Calibri" panose="020F0502020204030204" pitchFamily="34" charset="0"/>
              </a:rPr>
              <a:t>β5</a:t>
            </a:r>
            <a:endParaRPr lang="en-US" dirty="0"/>
          </a:p>
        </p:txBody>
      </p:sp>
    </p:spTree>
    <p:extLst>
      <p:ext uri="{BB962C8B-B14F-4D97-AF65-F5344CB8AC3E}">
        <p14:creationId xmlns:p14="http://schemas.microsoft.com/office/powerpoint/2010/main" val="48836653"/>
      </p:ext>
    </p:extLst>
  </p:cSld>
  <p:clrMapOvr>
    <a:masterClrMapping/>
  </p:clrMapOvr>
  <mc:AlternateContent xmlns:mc="http://schemas.openxmlformats.org/markup-compatibility/2006" xmlns:p14="http://schemas.microsoft.com/office/powerpoint/2010/main">
    <mc:Choice Requires="p14">
      <p:transition spd="slow" p14:dur="2000" advTm="114279"/>
    </mc:Choice>
    <mc:Fallback xmlns="">
      <p:transition spd="slow" advTm="1142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Eutrophication</a:t>
            </a:r>
            <a:endParaRPr lang="en-US" dirty="0"/>
          </a:p>
        </p:txBody>
      </p:sp>
      <p:sp>
        <p:nvSpPr>
          <p:cNvPr id="6" name="Slide Number Placeholder 5"/>
          <p:cNvSpPr>
            <a:spLocks noGrp="1"/>
          </p:cNvSpPr>
          <p:nvPr>
            <p:ph type="sldNum" sz="quarter" idx="12"/>
          </p:nvPr>
        </p:nvSpPr>
        <p:spPr/>
        <p:txBody>
          <a:bodyPr/>
          <a:lstStyle/>
          <a:p>
            <a:fld id="{0A514951-337F-4C55-96DD-3945EF272A02}" type="slidenum">
              <a:rPr lang="en-US" smtClean="0"/>
              <a:pPr/>
              <a:t>13</a:t>
            </a:fld>
            <a:endParaRPr lang="en-US" dirty="0"/>
          </a:p>
        </p:txBody>
      </p:sp>
      <p:sp>
        <p:nvSpPr>
          <p:cNvPr id="7" name="Rectangle 6"/>
          <p:cNvSpPr/>
          <p:nvPr/>
        </p:nvSpPr>
        <p:spPr>
          <a:xfrm>
            <a:off x="9281403" y="6125462"/>
            <a:ext cx="2590774" cy="261610"/>
          </a:xfrm>
          <a:prstGeom prst="rect">
            <a:avLst/>
          </a:prstGeom>
        </p:spPr>
        <p:txBody>
          <a:bodyPr wrap="none">
            <a:spAutoFit/>
          </a:bodyPr>
          <a:lstStyle/>
          <a:p>
            <a:r>
              <a:rPr lang="en-US" sz="1100" dirty="0"/>
              <a:t>*</a:t>
            </a:r>
            <a:r>
              <a:rPr lang="en-US" sz="1100" dirty="0" smtClean="0"/>
              <a:t>www2.epa.gov/nutrientpollution/effects</a:t>
            </a:r>
            <a:endParaRPr lang="en-US" sz="1100" dirty="0"/>
          </a:p>
        </p:txBody>
      </p:sp>
      <p:sp>
        <p:nvSpPr>
          <p:cNvPr id="10" name="Rectangle 9"/>
          <p:cNvSpPr/>
          <p:nvPr/>
        </p:nvSpPr>
        <p:spPr>
          <a:xfrm>
            <a:off x="391580" y="6125462"/>
            <a:ext cx="8680581" cy="261610"/>
          </a:xfrm>
          <a:prstGeom prst="rect">
            <a:avLst/>
          </a:prstGeom>
        </p:spPr>
        <p:txBody>
          <a:bodyPr wrap="none">
            <a:spAutoFit/>
          </a:bodyPr>
          <a:lstStyle/>
          <a:p>
            <a:r>
              <a:rPr lang="en-US" sz="1100" dirty="0" smtClean="0"/>
              <a:t>Biodiversity: cbd.int      </a:t>
            </a:r>
            <a:r>
              <a:rPr lang="en-US" sz="1100" dirty="0"/>
              <a:t>fish kill: toxics.usgs.gov       </a:t>
            </a:r>
            <a:r>
              <a:rPr lang="en-US" sz="1100" dirty="0" smtClean="0"/>
              <a:t>shellfish: nem.org.uk    tourist: </a:t>
            </a:r>
            <a:r>
              <a:rPr lang="en-US" sz="1100" dirty="0"/>
              <a:t>bphw.wikispaces.com   swimming: </a:t>
            </a:r>
            <a:r>
              <a:rPr lang="en-US" sz="1100" dirty="0" smtClean="0"/>
              <a:t>doheny.com    </a:t>
            </a:r>
            <a:r>
              <a:rPr lang="en-US" sz="1100" dirty="0"/>
              <a:t>tap water: bu.edu</a:t>
            </a:r>
          </a:p>
        </p:txBody>
      </p:sp>
      <p:pic>
        <p:nvPicPr>
          <p:cNvPr id="11" name="Audio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
        <p:nvSpPr>
          <p:cNvPr id="12" name="Date Placeholder 5"/>
          <p:cNvSpPr>
            <a:spLocks noGrp="1"/>
          </p:cNvSpPr>
          <p:nvPr>
            <p:ph type="dt" sz="half" idx="10"/>
          </p:nvPr>
        </p:nvSpPr>
        <p:spPr>
          <a:xfrm>
            <a:off x="1097280" y="6459785"/>
            <a:ext cx="2472271" cy="365125"/>
          </a:xfrm>
        </p:spPr>
        <p:txBody>
          <a:bodyPr/>
          <a:lstStyle/>
          <a:p>
            <a:r>
              <a:rPr lang="en-US" dirty="0" smtClean="0"/>
              <a:t>09/2015</a:t>
            </a:r>
            <a:endParaRPr lang="en-US" dirty="0"/>
          </a:p>
        </p:txBody>
      </p:sp>
      <p:sp>
        <p:nvSpPr>
          <p:cNvPr id="13"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smtClean="0">
                <a:latin typeface="Calibri" panose="020F0502020204030204" pitchFamily="34" charset="0"/>
              </a:rPr>
              <a:t>β5</a:t>
            </a:r>
            <a:endParaRPr lang="en-US" dirty="0"/>
          </a:p>
        </p:txBody>
      </p:sp>
      <p:pic>
        <p:nvPicPr>
          <p:cNvPr id="3" name="Picture 2"/>
          <p:cNvPicPr>
            <a:picLocks noChangeAspect="1"/>
          </p:cNvPicPr>
          <p:nvPr/>
        </p:nvPicPr>
        <p:blipFill>
          <a:blip r:embed="rId6"/>
          <a:stretch>
            <a:fillRect/>
          </a:stretch>
        </p:blipFill>
        <p:spPr>
          <a:xfrm>
            <a:off x="488373" y="1161827"/>
            <a:ext cx="11169385" cy="4890922"/>
          </a:xfrm>
          <a:prstGeom prst="rect">
            <a:avLst/>
          </a:prstGeom>
        </p:spPr>
      </p:pic>
    </p:spTree>
    <p:extLst>
      <p:ext uri="{BB962C8B-B14F-4D97-AF65-F5344CB8AC3E}">
        <p14:creationId xmlns:p14="http://schemas.microsoft.com/office/powerpoint/2010/main" val="3393876279"/>
      </p:ext>
    </p:extLst>
  </p:cSld>
  <p:clrMapOvr>
    <a:masterClrMapping/>
  </p:clrMapOvr>
  <mc:AlternateContent xmlns:mc="http://schemas.openxmlformats.org/markup-compatibility/2006" xmlns:p14="http://schemas.microsoft.com/office/powerpoint/2010/main">
    <mc:Choice Requires="p14">
      <p:transition spd="slow" p14:dur="2000" advTm="67563"/>
    </mc:Choice>
    <mc:Fallback xmlns="">
      <p:transition spd="slow" advTm="675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Variation</a:t>
            </a:r>
            <a:endParaRPr lang="en-US" dirty="0"/>
          </a:p>
        </p:txBody>
      </p:sp>
      <p:sp>
        <p:nvSpPr>
          <p:cNvPr id="3" name="Content Placeholder 2"/>
          <p:cNvSpPr>
            <a:spLocks noGrp="1"/>
          </p:cNvSpPr>
          <p:nvPr>
            <p:ph idx="1"/>
          </p:nvPr>
        </p:nvSpPr>
        <p:spPr>
          <a:xfrm>
            <a:off x="673944" y="1316363"/>
            <a:ext cx="4530668" cy="4859388"/>
          </a:xfrm>
        </p:spPr>
        <p:txBody>
          <a:bodyPr>
            <a:normAutofit/>
          </a:bodyPr>
          <a:lstStyle/>
          <a:p>
            <a:r>
              <a:rPr lang="en-US" dirty="0" smtClean="0"/>
              <a:t>More of an issue if near or above the “critical load”</a:t>
            </a:r>
          </a:p>
          <a:p>
            <a:r>
              <a:rPr lang="en-US" dirty="0" smtClean="0"/>
              <a:t>If well below the critical load, adding some nutrients is less likely to cause </a:t>
            </a:r>
            <a:r>
              <a:rPr lang="en-US" b="1" dirty="0" smtClean="0"/>
              <a:t>overgrowth</a:t>
            </a:r>
            <a:r>
              <a:rPr lang="en-US" dirty="0" smtClean="0"/>
              <a:t> of organisms</a:t>
            </a:r>
          </a:p>
          <a:p>
            <a:r>
              <a:rPr lang="en-US" dirty="0" smtClean="0"/>
              <a:t>As can be seen, regions of high population are more likely to exceed the critical load</a:t>
            </a:r>
            <a:endParaRPr lang="en-US" dirty="0"/>
          </a:p>
          <a:p>
            <a:r>
              <a:rPr lang="en-US" dirty="0" smtClean="0"/>
              <a:t>Some impact methodologies have separate regional characterization factors</a:t>
            </a:r>
          </a:p>
          <a:p>
            <a:pPr lvl="1"/>
            <a:r>
              <a:rPr lang="en-US" dirty="0" smtClean="0"/>
              <a:t>One example is TRACI </a:t>
            </a:r>
          </a:p>
          <a:p>
            <a:pPr lvl="1"/>
            <a:r>
              <a:rPr lang="en-US" dirty="0" smtClean="0"/>
              <a:t>Regions consisting of 9 groups of states</a:t>
            </a:r>
          </a:p>
          <a:p>
            <a:r>
              <a:rPr lang="en-US" dirty="0" smtClean="0"/>
              <a:t>Sometimes regulated through total maximum daily loads (TMDL)</a:t>
            </a:r>
          </a:p>
        </p:txBody>
      </p:sp>
      <p:sp>
        <p:nvSpPr>
          <p:cNvPr id="6" name="Slide Number Placeholder 5"/>
          <p:cNvSpPr>
            <a:spLocks noGrp="1"/>
          </p:cNvSpPr>
          <p:nvPr>
            <p:ph type="sldNum" sz="quarter" idx="12"/>
          </p:nvPr>
        </p:nvSpPr>
        <p:spPr/>
        <p:txBody>
          <a:bodyPr/>
          <a:lstStyle/>
          <a:p>
            <a:fld id="{0A514951-337F-4C55-96DD-3945EF272A02}" type="slidenum">
              <a:rPr lang="en-US" smtClean="0"/>
              <a:pPr/>
              <a:t>14</a:t>
            </a:fld>
            <a:endParaRPr lang="en-US" dirty="0"/>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3370" y="852951"/>
            <a:ext cx="6350598" cy="4907280"/>
          </a:xfrm>
          <a:prstGeom prst="rect">
            <a:avLst/>
          </a:prstGeom>
        </p:spPr>
      </p:pic>
      <p:sp>
        <p:nvSpPr>
          <p:cNvPr id="8" name="TextBox 7"/>
          <p:cNvSpPr txBox="1"/>
          <p:nvPr/>
        </p:nvSpPr>
        <p:spPr>
          <a:xfrm>
            <a:off x="9358700" y="442375"/>
            <a:ext cx="2733347" cy="369332"/>
          </a:xfrm>
          <a:prstGeom prst="rect">
            <a:avLst/>
          </a:prstGeom>
          <a:noFill/>
        </p:spPr>
        <p:txBody>
          <a:bodyPr wrap="square" rtlCol="0">
            <a:spAutoFit/>
          </a:bodyPr>
          <a:lstStyle/>
          <a:p>
            <a:r>
              <a:rPr lang="en-US" dirty="0" smtClean="0"/>
              <a:t>In </a:t>
            </a:r>
            <a:r>
              <a:rPr lang="en-US" dirty="0" err="1" smtClean="0"/>
              <a:t>mol</a:t>
            </a:r>
            <a:r>
              <a:rPr lang="en-US" dirty="0" smtClean="0"/>
              <a:t> N-eq/hectare-</a:t>
            </a:r>
            <a:r>
              <a:rPr lang="en-US" dirty="0" err="1" smtClean="0"/>
              <a:t>yr</a:t>
            </a:r>
            <a:endParaRPr lang="en-US" dirty="0"/>
          </a:p>
        </p:txBody>
      </p:sp>
      <p:sp>
        <p:nvSpPr>
          <p:cNvPr id="9" name="TextBox 8"/>
          <p:cNvSpPr txBox="1"/>
          <p:nvPr/>
        </p:nvSpPr>
        <p:spPr>
          <a:xfrm>
            <a:off x="4707452" y="6116002"/>
            <a:ext cx="7277954" cy="261610"/>
          </a:xfrm>
          <a:prstGeom prst="rect">
            <a:avLst/>
          </a:prstGeom>
          <a:noFill/>
        </p:spPr>
        <p:txBody>
          <a:bodyPr wrap="none" rtlCol="0">
            <a:spAutoFit/>
          </a:bodyPr>
          <a:lstStyle/>
          <a:p>
            <a:r>
              <a:rPr lang="en-US" sz="1100" dirty="0" smtClean="0"/>
              <a:t>Figure source: European Environment Agency. (2013). “Exposure of ecosystems to acidification, eutrophication, and ozone.”</a:t>
            </a:r>
            <a:endParaRPr lang="en-US" sz="1100" dirty="0"/>
          </a:p>
        </p:txBody>
      </p:sp>
      <p:sp>
        <p:nvSpPr>
          <p:cNvPr id="11" name="Date Placeholder 5"/>
          <p:cNvSpPr>
            <a:spLocks noGrp="1"/>
          </p:cNvSpPr>
          <p:nvPr>
            <p:ph type="dt" sz="half" idx="10"/>
          </p:nvPr>
        </p:nvSpPr>
        <p:spPr>
          <a:xfrm>
            <a:off x="1097280" y="6459785"/>
            <a:ext cx="2472271" cy="365125"/>
          </a:xfrm>
        </p:spPr>
        <p:txBody>
          <a:bodyPr/>
          <a:lstStyle/>
          <a:p>
            <a:r>
              <a:rPr lang="en-US" dirty="0" smtClean="0"/>
              <a:t>09/2015</a:t>
            </a:r>
            <a:endParaRPr lang="en-US" dirty="0"/>
          </a:p>
        </p:txBody>
      </p:sp>
      <p:sp>
        <p:nvSpPr>
          <p:cNvPr id="12"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smtClean="0">
                <a:latin typeface="Calibri" panose="020F0502020204030204" pitchFamily="34" charset="0"/>
              </a:rPr>
              <a:t>β5</a:t>
            </a:r>
            <a:endParaRPr lang="en-US" dirty="0"/>
          </a:p>
        </p:txBody>
      </p:sp>
      <p:pic>
        <p:nvPicPr>
          <p:cNvPr id="13" name="Audio 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555759560"/>
      </p:ext>
    </p:extLst>
  </p:cSld>
  <p:clrMapOvr>
    <a:masterClrMapping/>
  </p:clrMapOvr>
  <mc:AlternateContent xmlns:mc="http://schemas.openxmlformats.org/markup-compatibility/2006" xmlns:p14="http://schemas.microsoft.com/office/powerpoint/2010/main">
    <mc:Choice Requires="p14">
      <p:transition spd="slow" p14:dur="2000" advTm="74983"/>
    </mc:Choice>
    <mc:Fallback xmlns="">
      <p:transition spd="slow" advTm="749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Eutrophication Potential</a:t>
            </a:r>
            <a:endParaRPr lang="en-US" dirty="0"/>
          </a:p>
        </p:txBody>
      </p:sp>
      <p:sp>
        <p:nvSpPr>
          <p:cNvPr id="6" name="Slide Number Placeholder 5"/>
          <p:cNvSpPr>
            <a:spLocks noGrp="1"/>
          </p:cNvSpPr>
          <p:nvPr>
            <p:ph type="sldNum" sz="quarter" idx="12"/>
          </p:nvPr>
        </p:nvSpPr>
        <p:spPr/>
        <p:txBody>
          <a:bodyPr/>
          <a:lstStyle/>
          <a:p>
            <a:fld id="{0A514951-337F-4C55-96DD-3945EF272A02}" type="slidenum">
              <a:rPr lang="en-US" smtClean="0"/>
              <a:pPr/>
              <a:t>15</a:t>
            </a:fld>
            <a:endParaRPr lang="en-US" dirty="0"/>
          </a:p>
        </p:txBody>
      </p:sp>
      <p:sp>
        <p:nvSpPr>
          <p:cNvPr id="13" name="Rounded Rectangle 12"/>
          <p:cNvSpPr/>
          <p:nvPr/>
        </p:nvSpPr>
        <p:spPr>
          <a:xfrm>
            <a:off x="2595208" y="5324665"/>
            <a:ext cx="1397050" cy="50506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Loss of biodiversity</a:t>
            </a:r>
            <a:endParaRPr lang="en-US" sz="1400" dirty="0"/>
          </a:p>
        </p:txBody>
      </p:sp>
      <p:sp>
        <p:nvSpPr>
          <p:cNvPr id="14" name="Rounded Rectangle 13"/>
          <p:cNvSpPr/>
          <p:nvPr/>
        </p:nvSpPr>
        <p:spPr>
          <a:xfrm>
            <a:off x="1098348" y="5315963"/>
            <a:ext cx="1365978" cy="50506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Death of aquatic life</a:t>
            </a:r>
            <a:endParaRPr lang="en-US" dirty="0"/>
          </a:p>
        </p:txBody>
      </p:sp>
      <p:sp>
        <p:nvSpPr>
          <p:cNvPr id="15" name="Rounded Rectangle 14"/>
          <p:cNvSpPr/>
          <p:nvPr/>
        </p:nvSpPr>
        <p:spPr>
          <a:xfrm>
            <a:off x="1085655" y="2758403"/>
            <a:ext cx="1197561"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smtClean="0"/>
              <a:t>Nitrogen</a:t>
            </a:r>
            <a:endParaRPr lang="en-US" dirty="0"/>
          </a:p>
        </p:txBody>
      </p:sp>
      <p:sp>
        <p:nvSpPr>
          <p:cNvPr id="12" name="Rounded Rectangle 11"/>
          <p:cNvSpPr/>
          <p:nvPr/>
        </p:nvSpPr>
        <p:spPr>
          <a:xfrm>
            <a:off x="954130" y="2639135"/>
            <a:ext cx="4696942" cy="989584"/>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02632" y="2363568"/>
            <a:ext cx="1516954" cy="307777"/>
          </a:xfrm>
          <a:prstGeom prst="rect">
            <a:avLst/>
          </a:prstGeom>
          <a:noFill/>
        </p:spPr>
        <p:txBody>
          <a:bodyPr wrap="none" rtlCol="0">
            <a:spAutoFit/>
          </a:bodyPr>
          <a:lstStyle/>
          <a:p>
            <a:r>
              <a:rPr lang="en-US" sz="1400" b="1" dirty="0" smtClean="0"/>
              <a:t>Main substances*</a:t>
            </a:r>
            <a:endParaRPr lang="en-US" sz="1400" b="1" dirty="0"/>
          </a:p>
        </p:txBody>
      </p:sp>
      <p:sp>
        <p:nvSpPr>
          <p:cNvPr id="27" name="Rounded Rectangle 26"/>
          <p:cNvSpPr/>
          <p:nvPr/>
        </p:nvSpPr>
        <p:spPr>
          <a:xfrm>
            <a:off x="1085655" y="4113310"/>
            <a:ext cx="2855746"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Excessive biological growth, especially of algae</a:t>
            </a:r>
            <a:endParaRPr lang="en-US" dirty="0"/>
          </a:p>
        </p:txBody>
      </p:sp>
      <p:sp>
        <p:nvSpPr>
          <p:cNvPr id="29" name="Rounded Rectangle 28"/>
          <p:cNvSpPr/>
          <p:nvPr/>
        </p:nvSpPr>
        <p:spPr>
          <a:xfrm>
            <a:off x="954130" y="3993611"/>
            <a:ext cx="3169010" cy="765038"/>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02632" y="3718044"/>
            <a:ext cx="877100" cy="307777"/>
          </a:xfrm>
          <a:prstGeom prst="rect">
            <a:avLst/>
          </a:prstGeom>
          <a:noFill/>
        </p:spPr>
        <p:txBody>
          <a:bodyPr wrap="none" rtlCol="0">
            <a:spAutoFit/>
          </a:bodyPr>
          <a:lstStyle/>
          <a:p>
            <a:r>
              <a:rPr lang="en-US" sz="1400" b="1" dirty="0" smtClean="0"/>
              <a:t>Midpoint</a:t>
            </a:r>
            <a:endParaRPr lang="en-US" sz="1400" b="1" dirty="0"/>
          </a:p>
        </p:txBody>
      </p:sp>
      <p:sp>
        <p:nvSpPr>
          <p:cNvPr id="32" name="Rounded Rectangle 31"/>
          <p:cNvSpPr/>
          <p:nvPr/>
        </p:nvSpPr>
        <p:spPr>
          <a:xfrm>
            <a:off x="5745403" y="1606395"/>
            <a:ext cx="1626429"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Fossil fuel Combustion</a:t>
            </a:r>
            <a:endParaRPr lang="en-US" dirty="0"/>
          </a:p>
        </p:txBody>
      </p:sp>
      <p:sp>
        <p:nvSpPr>
          <p:cNvPr id="34" name="Rounded Rectangle 33"/>
          <p:cNvSpPr/>
          <p:nvPr/>
        </p:nvSpPr>
        <p:spPr>
          <a:xfrm>
            <a:off x="952236" y="1486696"/>
            <a:ext cx="6540764" cy="765038"/>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52236" y="1226299"/>
            <a:ext cx="1240083" cy="307777"/>
          </a:xfrm>
          <a:prstGeom prst="rect">
            <a:avLst/>
          </a:prstGeom>
          <a:noFill/>
        </p:spPr>
        <p:txBody>
          <a:bodyPr wrap="none" rtlCol="0">
            <a:spAutoFit/>
          </a:bodyPr>
          <a:lstStyle/>
          <a:p>
            <a:r>
              <a:rPr lang="en-US" sz="1400" b="1" dirty="0" smtClean="0"/>
              <a:t>Major sources</a:t>
            </a:r>
            <a:endParaRPr lang="en-US" sz="1400" b="1" dirty="0"/>
          </a:p>
        </p:txBody>
      </p:sp>
      <p:sp>
        <p:nvSpPr>
          <p:cNvPr id="36" name="Rounded Rectangle 35"/>
          <p:cNvSpPr/>
          <p:nvPr/>
        </p:nvSpPr>
        <p:spPr>
          <a:xfrm>
            <a:off x="2595949" y="1614237"/>
            <a:ext cx="1411409"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Storm and wastewater</a:t>
            </a:r>
            <a:endParaRPr lang="en-US" dirty="0"/>
          </a:p>
        </p:txBody>
      </p:sp>
      <p:sp>
        <p:nvSpPr>
          <p:cNvPr id="38" name="Rounded Rectangle 37"/>
          <p:cNvSpPr/>
          <p:nvPr/>
        </p:nvSpPr>
        <p:spPr>
          <a:xfrm>
            <a:off x="1937794" y="2761397"/>
            <a:ext cx="345422" cy="195907"/>
          </a:xfrm>
          <a:prstGeom prst="roundRect">
            <a:avLst>
              <a:gd name="adj" fmla="val 3918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893102" y="2716949"/>
            <a:ext cx="452368" cy="276999"/>
          </a:xfrm>
          <a:prstGeom prst="rect">
            <a:avLst/>
          </a:prstGeom>
          <a:noFill/>
        </p:spPr>
        <p:txBody>
          <a:bodyPr wrap="none" rtlCol="0">
            <a:spAutoFit/>
          </a:bodyPr>
          <a:lstStyle/>
          <a:p>
            <a:r>
              <a:rPr lang="en-US" sz="1200" dirty="0" smtClean="0">
                <a:solidFill>
                  <a:schemeClr val="bg1"/>
                </a:solidFill>
              </a:rPr>
              <a:t>42%</a:t>
            </a:r>
            <a:endParaRPr lang="en-US" sz="1200" dirty="0">
              <a:solidFill>
                <a:schemeClr val="bg1"/>
              </a:solidFill>
            </a:endParaRPr>
          </a:p>
        </p:txBody>
      </p:sp>
      <p:sp>
        <p:nvSpPr>
          <p:cNvPr id="41" name="Rounded Rectangle 40"/>
          <p:cNvSpPr/>
          <p:nvPr/>
        </p:nvSpPr>
        <p:spPr>
          <a:xfrm>
            <a:off x="2419955" y="2757029"/>
            <a:ext cx="1341416"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smtClean="0"/>
              <a:t>Phosphorus</a:t>
            </a:r>
            <a:endParaRPr lang="en-US" dirty="0"/>
          </a:p>
        </p:txBody>
      </p:sp>
      <p:sp>
        <p:nvSpPr>
          <p:cNvPr id="42" name="Rounded Rectangle 41"/>
          <p:cNvSpPr/>
          <p:nvPr/>
        </p:nvSpPr>
        <p:spPr>
          <a:xfrm>
            <a:off x="3415948" y="2757029"/>
            <a:ext cx="345422" cy="211500"/>
          </a:xfrm>
          <a:prstGeom prst="roundRect">
            <a:avLst>
              <a:gd name="adj" fmla="val 3918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362416" y="2724108"/>
            <a:ext cx="452368" cy="276999"/>
          </a:xfrm>
          <a:prstGeom prst="rect">
            <a:avLst/>
          </a:prstGeom>
          <a:noFill/>
        </p:spPr>
        <p:txBody>
          <a:bodyPr wrap="none" rtlCol="0">
            <a:spAutoFit/>
          </a:bodyPr>
          <a:lstStyle/>
          <a:p>
            <a:r>
              <a:rPr lang="en-US" sz="1200" dirty="0" smtClean="0">
                <a:solidFill>
                  <a:schemeClr val="bg1"/>
                </a:solidFill>
              </a:rPr>
              <a:t>33%</a:t>
            </a:r>
            <a:endParaRPr lang="en-US" sz="1200" dirty="0">
              <a:solidFill>
                <a:schemeClr val="bg1"/>
              </a:solidFill>
            </a:endParaRPr>
          </a:p>
        </p:txBody>
      </p:sp>
      <p:sp>
        <p:nvSpPr>
          <p:cNvPr id="40" name="Rounded Rectangle 39"/>
          <p:cNvSpPr/>
          <p:nvPr/>
        </p:nvSpPr>
        <p:spPr>
          <a:xfrm>
            <a:off x="4775984" y="2743930"/>
            <a:ext cx="707966"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smtClean="0"/>
              <a:t>NH</a:t>
            </a:r>
            <a:r>
              <a:rPr lang="en-US" baseline="-25000" dirty="0" smtClean="0"/>
              <a:t>3</a:t>
            </a:r>
            <a:endParaRPr lang="en-US" dirty="0"/>
          </a:p>
        </p:txBody>
      </p:sp>
      <p:sp>
        <p:nvSpPr>
          <p:cNvPr id="44" name="Rounded Rectangle 43"/>
          <p:cNvSpPr/>
          <p:nvPr/>
        </p:nvSpPr>
        <p:spPr>
          <a:xfrm>
            <a:off x="5138528" y="2743930"/>
            <a:ext cx="345422" cy="211500"/>
          </a:xfrm>
          <a:prstGeom prst="roundRect">
            <a:avLst>
              <a:gd name="adj" fmla="val 3918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5096856" y="2722515"/>
            <a:ext cx="373820" cy="276999"/>
          </a:xfrm>
          <a:prstGeom prst="rect">
            <a:avLst/>
          </a:prstGeom>
          <a:noFill/>
        </p:spPr>
        <p:txBody>
          <a:bodyPr wrap="none" rtlCol="0">
            <a:spAutoFit/>
          </a:bodyPr>
          <a:lstStyle/>
          <a:p>
            <a:r>
              <a:rPr lang="en-US" sz="1200" dirty="0">
                <a:solidFill>
                  <a:schemeClr val="bg1"/>
                </a:solidFill>
              </a:rPr>
              <a:t>7</a:t>
            </a:r>
            <a:r>
              <a:rPr lang="en-US" sz="1200" dirty="0" smtClean="0">
                <a:solidFill>
                  <a:schemeClr val="bg1"/>
                </a:solidFill>
              </a:rPr>
              <a:t>%</a:t>
            </a:r>
            <a:endParaRPr lang="en-US" sz="1200" dirty="0">
              <a:solidFill>
                <a:schemeClr val="bg1"/>
              </a:solidFill>
            </a:endParaRPr>
          </a:p>
        </p:txBody>
      </p:sp>
      <p:sp>
        <p:nvSpPr>
          <p:cNvPr id="19" name="TextBox 18"/>
          <p:cNvSpPr txBox="1"/>
          <p:nvPr/>
        </p:nvSpPr>
        <p:spPr>
          <a:xfrm>
            <a:off x="4693501" y="2375801"/>
            <a:ext cx="872931" cy="276999"/>
          </a:xfrm>
          <a:prstGeom prst="rect">
            <a:avLst/>
          </a:prstGeom>
          <a:noFill/>
        </p:spPr>
        <p:txBody>
          <a:bodyPr wrap="none" rtlCol="0">
            <a:spAutoFit/>
          </a:bodyPr>
          <a:lstStyle/>
          <a:p>
            <a:r>
              <a:rPr lang="en-US" sz="1200" dirty="0" smtClean="0"/>
              <a:t>Others: 8%</a:t>
            </a:r>
            <a:endParaRPr lang="en-US" sz="1200" dirty="0"/>
          </a:p>
        </p:txBody>
      </p:sp>
      <p:sp>
        <p:nvSpPr>
          <p:cNvPr id="46" name="Rounded Rectangle 45"/>
          <p:cNvSpPr/>
          <p:nvPr/>
        </p:nvSpPr>
        <p:spPr>
          <a:xfrm>
            <a:off x="4123140" y="5324665"/>
            <a:ext cx="1397050" cy="50506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Foul odor</a:t>
            </a:r>
            <a:endParaRPr lang="en-US" dirty="0"/>
          </a:p>
        </p:txBody>
      </p:sp>
      <p:sp>
        <p:nvSpPr>
          <p:cNvPr id="47" name="Rounded Rectangle 46"/>
          <p:cNvSpPr/>
          <p:nvPr/>
        </p:nvSpPr>
        <p:spPr>
          <a:xfrm>
            <a:off x="952236" y="5210767"/>
            <a:ext cx="6232335" cy="765038"/>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900737" y="4935200"/>
            <a:ext cx="4665695" cy="307777"/>
          </a:xfrm>
          <a:prstGeom prst="rect">
            <a:avLst/>
          </a:prstGeom>
          <a:noFill/>
        </p:spPr>
        <p:txBody>
          <a:bodyPr wrap="square" rtlCol="0">
            <a:spAutoFit/>
          </a:bodyPr>
          <a:lstStyle/>
          <a:p>
            <a:r>
              <a:rPr lang="en-US" sz="1400" b="1" dirty="0" smtClean="0"/>
              <a:t>Possible Endpoints (mostly due to aquatic oxygen depletion) </a:t>
            </a:r>
            <a:endParaRPr lang="en-US" sz="1400" b="1" dirty="0"/>
          </a:p>
        </p:txBody>
      </p:sp>
      <p:sp>
        <p:nvSpPr>
          <p:cNvPr id="37" name="Rounded Rectangle 36"/>
          <p:cNvSpPr/>
          <p:nvPr/>
        </p:nvSpPr>
        <p:spPr>
          <a:xfrm>
            <a:off x="1124997" y="1606767"/>
            <a:ext cx="1339329"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Agricultural runoff</a:t>
            </a:r>
            <a:endParaRPr lang="en-US" dirty="0"/>
          </a:p>
        </p:txBody>
      </p:sp>
      <p:sp>
        <p:nvSpPr>
          <p:cNvPr id="50" name="Rounded Rectangle 49"/>
          <p:cNvSpPr/>
          <p:nvPr/>
        </p:nvSpPr>
        <p:spPr>
          <a:xfrm>
            <a:off x="4177260" y="1606395"/>
            <a:ext cx="1411409"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Septic field seepage</a:t>
            </a:r>
            <a:endParaRPr lang="en-US" dirty="0"/>
          </a:p>
        </p:txBody>
      </p:sp>
      <p:sp>
        <p:nvSpPr>
          <p:cNvPr id="3" name="Right Brace 2"/>
          <p:cNvSpPr/>
          <p:nvPr/>
        </p:nvSpPr>
        <p:spPr>
          <a:xfrm rot="5400000">
            <a:off x="2293708" y="1929799"/>
            <a:ext cx="256070" cy="279560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2157377" y="3384260"/>
            <a:ext cx="567399" cy="276999"/>
          </a:xfrm>
          <a:prstGeom prst="rect">
            <a:avLst/>
          </a:prstGeom>
          <a:noFill/>
        </p:spPr>
        <p:txBody>
          <a:bodyPr wrap="none" rtlCol="0">
            <a:spAutoFit/>
          </a:bodyPr>
          <a:lstStyle/>
          <a:p>
            <a:r>
              <a:rPr lang="en-US" sz="1200" dirty="0" smtClean="0"/>
              <a:t>Water</a:t>
            </a:r>
            <a:endParaRPr lang="en-US" sz="1200" dirty="0"/>
          </a:p>
        </p:txBody>
      </p:sp>
      <p:sp>
        <p:nvSpPr>
          <p:cNvPr id="51" name="Rounded Rectangle 50"/>
          <p:cNvSpPr/>
          <p:nvPr/>
        </p:nvSpPr>
        <p:spPr>
          <a:xfrm>
            <a:off x="3941401" y="2743930"/>
            <a:ext cx="707966"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smtClean="0"/>
              <a:t>NO</a:t>
            </a:r>
            <a:r>
              <a:rPr lang="en-US" baseline="-25000" dirty="0"/>
              <a:t>x</a:t>
            </a:r>
            <a:endParaRPr lang="en-US" dirty="0"/>
          </a:p>
        </p:txBody>
      </p:sp>
      <p:sp>
        <p:nvSpPr>
          <p:cNvPr id="52" name="Rounded Rectangle 51"/>
          <p:cNvSpPr/>
          <p:nvPr/>
        </p:nvSpPr>
        <p:spPr>
          <a:xfrm>
            <a:off x="4303945" y="2743930"/>
            <a:ext cx="345422" cy="211500"/>
          </a:xfrm>
          <a:prstGeom prst="roundRect">
            <a:avLst>
              <a:gd name="adj" fmla="val 3918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4262273" y="2722515"/>
            <a:ext cx="452368" cy="276999"/>
          </a:xfrm>
          <a:prstGeom prst="rect">
            <a:avLst/>
          </a:prstGeom>
          <a:noFill/>
        </p:spPr>
        <p:txBody>
          <a:bodyPr wrap="none" rtlCol="0">
            <a:spAutoFit/>
          </a:bodyPr>
          <a:lstStyle/>
          <a:p>
            <a:r>
              <a:rPr lang="en-US" sz="1200" dirty="0" smtClean="0">
                <a:solidFill>
                  <a:schemeClr val="bg1"/>
                </a:solidFill>
              </a:rPr>
              <a:t>10%</a:t>
            </a:r>
            <a:endParaRPr lang="en-US" sz="1200" dirty="0">
              <a:solidFill>
                <a:schemeClr val="bg1"/>
              </a:solidFill>
            </a:endParaRPr>
          </a:p>
        </p:txBody>
      </p:sp>
      <p:sp>
        <p:nvSpPr>
          <p:cNvPr id="54" name="Right Brace 53"/>
          <p:cNvSpPr/>
          <p:nvPr/>
        </p:nvSpPr>
        <p:spPr>
          <a:xfrm rot="5400000">
            <a:off x="4572921" y="2508370"/>
            <a:ext cx="256070" cy="163846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TextBox 54"/>
          <p:cNvSpPr txBox="1"/>
          <p:nvPr/>
        </p:nvSpPr>
        <p:spPr>
          <a:xfrm>
            <a:off x="4514773" y="3392271"/>
            <a:ext cx="438214" cy="276999"/>
          </a:xfrm>
          <a:prstGeom prst="rect">
            <a:avLst/>
          </a:prstGeom>
          <a:noFill/>
        </p:spPr>
        <p:txBody>
          <a:bodyPr wrap="square" rtlCol="0">
            <a:spAutoFit/>
          </a:bodyPr>
          <a:lstStyle/>
          <a:p>
            <a:r>
              <a:rPr lang="en-US" sz="1200" dirty="0" smtClean="0"/>
              <a:t>Air</a:t>
            </a:r>
            <a:endParaRPr lang="en-US" sz="1200" dirty="0"/>
          </a:p>
        </p:txBody>
      </p:sp>
      <p:cxnSp>
        <p:nvCxnSpPr>
          <p:cNvPr id="5" name="Straight Arrow Connector 4"/>
          <p:cNvCxnSpPr/>
          <p:nvPr/>
        </p:nvCxnSpPr>
        <p:spPr>
          <a:xfrm flipV="1">
            <a:off x="1597152" y="3318337"/>
            <a:ext cx="0" cy="186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733920" y="3420766"/>
            <a:ext cx="1197804" cy="276999"/>
          </a:xfrm>
          <a:prstGeom prst="rect">
            <a:avLst/>
          </a:prstGeom>
          <a:noFill/>
        </p:spPr>
        <p:txBody>
          <a:bodyPr wrap="square" rtlCol="0">
            <a:spAutoFit/>
          </a:bodyPr>
          <a:lstStyle/>
          <a:p>
            <a:r>
              <a:rPr lang="en-US" sz="1200" dirty="0" smtClean="0"/>
              <a:t>esp. freshwater</a:t>
            </a:r>
            <a:endParaRPr lang="en-US" sz="1200" dirty="0"/>
          </a:p>
        </p:txBody>
      </p:sp>
      <p:sp>
        <p:nvSpPr>
          <p:cNvPr id="58" name="TextBox 57"/>
          <p:cNvSpPr txBox="1"/>
          <p:nvPr/>
        </p:nvSpPr>
        <p:spPr>
          <a:xfrm>
            <a:off x="1180830" y="3412317"/>
            <a:ext cx="1197804" cy="276999"/>
          </a:xfrm>
          <a:prstGeom prst="rect">
            <a:avLst/>
          </a:prstGeom>
          <a:noFill/>
        </p:spPr>
        <p:txBody>
          <a:bodyPr wrap="square" rtlCol="0">
            <a:spAutoFit/>
          </a:bodyPr>
          <a:lstStyle/>
          <a:p>
            <a:r>
              <a:rPr lang="en-US" sz="1200" dirty="0" smtClean="0"/>
              <a:t>esp. marine</a:t>
            </a:r>
            <a:endParaRPr lang="en-US" sz="1200" dirty="0"/>
          </a:p>
        </p:txBody>
      </p:sp>
      <p:cxnSp>
        <p:nvCxnSpPr>
          <p:cNvPr id="59" name="Straight Arrow Connector 58"/>
          <p:cNvCxnSpPr/>
          <p:nvPr/>
        </p:nvCxnSpPr>
        <p:spPr>
          <a:xfrm flipV="1">
            <a:off x="3273552" y="3324433"/>
            <a:ext cx="0" cy="186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Rounded Rectangle 59"/>
          <p:cNvSpPr/>
          <p:nvPr/>
        </p:nvSpPr>
        <p:spPr>
          <a:xfrm>
            <a:off x="5640245" y="5348403"/>
            <a:ext cx="1397050" cy="50506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Toxicity to humans</a:t>
            </a:r>
            <a:endParaRPr lang="en-US" dirty="0"/>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
        <p:nvSpPr>
          <p:cNvPr id="61" name="Date Placeholder 5"/>
          <p:cNvSpPr>
            <a:spLocks noGrp="1"/>
          </p:cNvSpPr>
          <p:nvPr>
            <p:ph type="dt" sz="half" idx="10"/>
          </p:nvPr>
        </p:nvSpPr>
        <p:spPr>
          <a:xfrm>
            <a:off x="1097280" y="6459785"/>
            <a:ext cx="2472271" cy="365125"/>
          </a:xfrm>
        </p:spPr>
        <p:txBody>
          <a:bodyPr/>
          <a:lstStyle/>
          <a:p>
            <a:r>
              <a:rPr lang="en-US" dirty="0" smtClean="0"/>
              <a:t>09/2015</a:t>
            </a:r>
            <a:endParaRPr lang="en-US" dirty="0"/>
          </a:p>
        </p:txBody>
      </p:sp>
      <p:sp>
        <p:nvSpPr>
          <p:cNvPr id="62"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smtClean="0">
                <a:latin typeface="Calibri" panose="020F0502020204030204" pitchFamily="34" charset="0"/>
              </a:rPr>
              <a:t>β5</a:t>
            </a:r>
            <a:endParaRPr lang="en-US" dirty="0"/>
          </a:p>
        </p:txBody>
      </p:sp>
      <p:sp>
        <p:nvSpPr>
          <p:cNvPr id="49" name="TextBox 3"/>
          <p:cNvSpPr txBox="1"/>
          <p:nvPr/>
        </p:nvSpPr>
        <p:spPr>
          <a:xfrm>
            <a:off x="10566312" y="6134665"/>
            <a:ext cx="1292341"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a:t>
            </a:r>
            <a:r>
              <a:rPr lang="en-US" sz="1100" dirty="0" err="1"/>
              <a:t>Ryberg</a:t>
            </a:r>
            <a:r>
              <a:rPr lang="en-US" sz="1100" dirty="0"/>
              <a:t> et al. 2014</a:t>
            </a:r>
          </a:p>
        </p:txBody>
      </p:sp>
    </p:spTree>
    <p:extLst>
      <p:ext uri="{BB962C8B-B14F-4D97-AF65-F5344CB8AC3E}">
        <p14:creationId xmlns:p14="http://schemas.microsoft.com/office/powerpoint/2010/main" val="2001996496"/>
      </p:ext>
    </p:extLst>
  </p:cSld>
  <p:clrMapOvr>
    <a:masterClrMapping/>
  </p:clrMapOvr>
  <mc:AlternateContent xmlns:mc="http://schemas.openxmlformats.org/markup-compatibility/2006" xmlns:p14="http://schemas.microsoft.com/office/powerpoint/2010/main">
    <mc:Choice Requires="p14">
      <p:transition spd="slow" p14:dur="2000" advTm="72000"/>
    </mc:Choice>
    <mc:Fallback xmlns="">
      <p:transition spd="slow" advTm="7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completing Module </a:t>
            </a:r>
            <a:r>
              <a:rPr lang="el-GR" dirty="0" smtClean="0">
                <a:latin typeface="Calibri" panose="020F0502020204030204" pitchFamily="34" charset="0"/>
              </a:rPr>
              <a:t>β</a:t>
            </a:r>
            <a:r>
              <a:rPr lang="en-US" dirty="0"/>
              <a:t>5</a:t>
            </a:r>
            <a:r>
              <a:rPr lang="en-US" dirty="0" smtClean="0"/>
              <a:t>!</a:t>
            </a:r>
            <a:endParaRPr lang="en-US" dirty="0"/>
          </a:p>
        </p:txBody>
      </p:sp>
      <p:sp>
        <p:nvSpPr>
          <p:cNvPr id="3" name="Content Placeholder 2"/>
          <p:cNvSpPr>
            <a:spLocks noGrp="1"/>
          </p:cNvSpPr>
          <p:nvPr>
            <p:ph idx="1"/>
          </p:nvPr>
        </p:nvSpPr>
        <p:spPr>
          <a:xfrm>
            <a:off x="637761" y="1476086"/>
            <a:ext cx="10916478" cy="4683414"/>
          </a:xfrm>
        </p:spPr>
        <p:txBody>
          <a:bodyPr>
            <a:normAutofit/>
          </a:bodyPr>
          <a:lstStyle/>
          <a:p>
            <a:pPr marL="0" indent="0">
              <a:buNone/>
            </a:pPr>
            <a:r>
              <a:rPr lang="en-US" dirty="0" smtClean="0"/>
              <a:t>Group </a:t>
            </a:r>
            <a:r>
              <a:rPr lang="en-US" dirty="0"/>
              <a:t>A</a:t>
            </a:r>
            <a:r>
              <a:rPr lang="en-US" dirty="0" smtClean="0"/>
              <a:t>: ISO Compliant LCA Overview Modules</a:t>
            </a:r>
          </a:p>
          <a:p>
            <a:pPr marL="0" indent="0">
              <a:spcAft>
                <a:spcPts val="1200"/>
              </a:spcAft>
              <a:buNone/>
            </a:pPr>
            <a:r>
              <a:rPr lang="en-US" dirty="0"/>
              <a:t>Group </a:t>
            </a:r>
            <a:r>
              <a:rPr lang="en-US" dirty="0">
                <a:latin typeface="Calibri" panose="020F0502020204030204" pitchFamily="34" charset="0"/>
              </a:rPr>
              <a:t>α</a:t>
            </a:r>
            <a:r>
              <a:rPr lang="en-US" dirty="0" smtClean="0"/>
              <a:t>: </a:t>
            </a:r>
            <a:r>
              <a:rPr lang="en-US" dirty="0"/>
              <a:t>ISO Compliant LCA </a:t>
            </a:r>
            <a:r>
              <a:rPr lang="en-US" dirty="0" smtClean="0"/>
              <a:t>Detailed Modules</a:t>
            </a:r>
            <a:endParaRPr lang="en-US" dirty="0"/>
          </a:p>
          <a:p>
            <a:pPr marL="0" indent="0">
              <a:buNone/>
            </a:pPr>
            <a:r>
              <a:rPr lang="en-US" dirty="0"/>
              <a:t>Group B</a:t>
            </a:r>
            <a:r>
              <a:rPr lang="en-US" dirty="0" smtClean="0"/>
              <a:t>: Environmental Impact Categories </a:t>
            </a:r>
            <a:r>
              <a:rPr lang="en-US" dirty="0"/>
              <a:t>Overview Modules</a:t>
            </a:r>
          </a:p>
          <a:p>
            <a:pPr marL="0" indent="0">
              <a:spcAft>
                <a:spcPts val="1200"/>
              </a:spcAft>
              <a:buNone/>
            </a:pPr>
            <a:r>
              <a:rPr lang="en-US" dirty="0"/>
              <a:t>Group </a:t>
            </a:r>
            <a:r>
              <a:rPr lang="en-US" dirty="0">
                <a:latin typeface="Calibri" panose="020F0502020204030204" pitchFamily="34" charset="0"/>
              </a:rPr>
              <a:t>β</a:t>
            </a:r>
            <a:r>
              <a:rPr lang="en-US" dirty="0" smtClean="0"/>
              <a:t>: Environmental Impact Categories Detailed Modules</a:t>
            </a:r>
            <a:endParaRPr lang="en-US" dirty="0"/>
          </a:p>
          <a:p>
            <a:pPr marL="0" indent="0">
              <a:buNone/>
            </a:pPr>
            <a:r>
              <a:rPr lang="en-US" dirty="0" smtClean="0"/>
              <a:t>Group </a:t>
            </a:r>
            <a:r>
              <a:rPr lang="en-US" dirty="0"/>
              <a:t>G</a:t>
            </a:r>
            <a:r>
              <a:rPr lang="en-US" dirty="0" smtClean="0"/>
              <a:t>: General LCA Tools </a:t>
            </a:r>
            <a:r>
              <a:rPr lang="en-US" dirty="0"/>
              <a:t>Overview Modules</a:t>
            </a:r>
          </a:p>
          <a:p>
            <a:pPr marL="0" indent="0">
              <a:spcAft>
                <a:spcPts val="1200"/>
              </a:spcAft>
              <a:buNone/>
            </a:pPr>
            <a:r>
              <a:rPr lang="en-US" dirty="0"/>
              <a:t>Group </a:t>
            </a:r>
            <a:r>
              <a:rPr lang="en-US" dirty="0">
                <a:latin typeface="Calibri" panose="020F0502020204030204" pitchFamily="34" charset="0"/>
              </a:rPr>
              <a:t>γ</a:t>
            </a:r>
            <a:r>
              <a:rPr lang="en-US" dirty="0" smtClean="0"/>
              <a:t>: General LCA Tools </a:t>
            </a:r>
            <a:r>
              <a:rPr lang="en-US" dirty="0"/>
              <a:t>Detailed </a:t>
            </a:r>
            <a:r>
              <a:rPr lang="en-US" dirty="0" smtClean="0"/>
              <a:t>Modules</a:t>
            </a:r>
          </a:p>
          <a:p>
            <a:pPr marL="0" indent="0">
              <a:buNone/>
            </a:pPr>
            <a:r>
              <a:rPr lang="en-US" dirty="0"/>
              <a:t>Group T</a:t>
            </a:r>
            <a:r>
              <a:rPr lang="en-US" dirty="0" smtClean="0"/>
              <a:t>: Transportation-Related LCA Overview </a:t>
            </a:r>
            <a:r>
              <a:rPr lang="en-US" dirty="0"/>
              <a:t>Modules</a:t>
            </a:r>
          </a:p>
          <a:p>
            <a:pPr marL="0" indent="0">
              <a:buNone/>
            </a:pPr>
            <a:r>
              <a:rPr lang="en-US" dirty="0"/>
              <a:t>Group </a:t>
            </a:r>
            <a:r>
              <a:rPr lang="en-US" dirty="0">
                <a:latin typeface="Calibri" panose="020F0502020204030204" pitchFamily="34" charset="0"/>
              </a:rPr>
              <a:t>τ</a:t>
            </a:r>
            <a:r>
              <a:rPr lang="en-US" dirty="0" smtClean="0"/>
              <a:t>: </a:t>
            </a:r>
            <a:r>
              <a:rPr lang="en-US" dirty="0"/>
              <a:t>Transportation-Related LCA </a:t>
            </a:r>
            <a:r>
              <a:rPr lang="en-US" dirty="0" smtClean="0"/>
              <a:t>Detailed Modules</a:t>
            </a:r>
            <a:endParaRPr lang="en-US" dirty="0"/>
          </a:p>
          <a:p>
            <a:pPr marL="0" indent="0">
              <a:buNone/>
            </a:pPr>
            <a:endParaRPr lang="en-US" dirty="0"/>
          </a:p>
          <a:p>
            <a:pPr marL="0" indent="0">
              <a:buNone/>
            </a:pPr>
            <a:endParaRPr lang="en-US" dirty="0"/>
          </a:p>
        </p:txBody>
      </p:sp>
      <p:sp>
        <p:nvSpPr>
          <p:cNvPr id="7" name="Slide Number Placeholder 6"/>
          <p:cNvSpPr>
            <a:spLocks noGrp="1"/>
          </p:cNvSpPr>
          <p:nvPr>
            <p:ph type="sldNum" sz="quarter" idx="12"/>
          </p:nvPr>
        </p:nvSpPr>
        <p:spPr/>
        <p:txBody>
          <a:bodyPr/>
          <a:lstStyle/>
          <a:p>
            <a:fld id="{0A514951-337F-4C55-96DD-3945EF272A02}" type="slidenum">
              <a:rPr lang="en-US" smtClean="0"/>
              <a:t>16</a:t>
            </a:fld>
            <a:endParaRPr lang="en-US"/>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
        <p:nvSpPr>
          <p:cNvPr id="9" name="Date Placeholder 5"/>
          <p:cNvSpPr>
            <a:spLocks noGrp="1"/>
          </p:cNvSpPr>
          <p:nvPr>
            <p:ph type="dt" sz="half" idx="10"/>
          </p:nvPr>
        </p:nvSpPr>
        <p:spPr>
          <a:xfrm>
            <a:off x="1097280" y="6459785"/>
            <a:ext cx="2472271" cy="365125"/>
          </a:xfrm>
        </p:spPr>
        <p:txBody>
          <a:bodyPr/>
          <a:lstStyle/>
          <a:p>
            <a:r>
              <a:rPr lang="en-US" dirty="0" smtClean="0"/>
              <a:t>09/2015</a:t>
            </a:r>
            <a:endParaRPr lang="en-US" dirty="0"/>
          </a:p>
        </p:txBody>
      </p:sp>
      <p:sp>
        <p:nvSpPr>
          <p:cNvPr id="10"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smtClean="0">
                <a:latin typeface="Calibri" panose="020F0502020204030204" pitchFamily="34" charset="0"/>
              </a:rPr>
              <a:t>β5</a:t>
            </a:r>
            <a:endParaRPr lang="en-US" dirty="0"/>
          </a:p>
        </p:txBody>
      </p:sp>
    </p:spTree>
    <p:extLst>
      <p:ext uri="{BB962C8B-B14F-4D97-AF65-F5344CB8AC3E}">
        <p14:creationId xmlns:p14="http://schemas.microsoft.com/office/powerpoint/2010/main" val="2827966933"/>
      </p:ext>
    </p:extLst>
  </p:cSld>
  <p:clrMapOvr>
    <a:masterClrMapping/>
  </p:clrMapOvr>
  <mc:AlternateContent xmlns:mc="http://schemas.openxmlformats.org/markup-compatibility/2006" xmlns:p14="http://schemas.microsoft.com/office/powerpoint/2010/main">
    <mc:Choice Requires="p14">
      <p:transition spd="slow" p14:dur="2000" advTm="8765"/>
    </mc:Choice>
    <mc:Fallback xmlns="">
      <p:transition spd="slow" advTm="87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a:xfrm>
            <a:off x="637761" y="1476086"/>
            <a:ext cx="10916478" cy="4683414"/>
          </a:xfrm>
        </p:spPr>
        <p:txBody>
          <a:bodyPr>
            <a:normAutofit/>
          </a:bodyPr>
          <a:lstStyle/>
          <a:p>
            <a:pPr marL="457200" indent="-457200">
              <a:buFont typeface="+mj-lt"/>
              <a:buAutoNum type="arabicPeriod"/>
            </a:pPr>
            <a:r>
              <a:rPr lang="en-US" dirty="0" smtClean="0"/>
              <a:t>What is the nearest body of water to your house or university? Using assumptions presented in this module on typical limiting nutrients, would a large release of phosphorus be expected to result in an increase in biomass concentration in that water body?</a:t>
            </a:r>
          </a:p>
          <a:p>
            <a:pPr marL="457200" indent="-457200">
              <a:buFont typeface="+mj-lt"/>
              <a:buAutoNum type="arabicPeriod"/>
            </a:pPr>
            <a:r>
              <a:rPr lang="en-US" dirty="0" smtClean="0"/>
              <a:t>Look up the discharge characteristics of a local wastewater treatment plant. If you cannot find one in your area follow the link at the bottom of the slide for the Pullman, WA treatment plant. Using the average values of daily discharge and the characterization factors on slide 8, calculate the annual eutrophication potential of the discharge (only for those substances with factors on slide 8, although that is simply a sampling of characterized substances). </a:t>
            </a:r>
          </a:p>
          <a:p>
            <a:pPr marL="0" indent="0">
              <a:buNone/>
            </a:pPr>
            <a:endParaRPr lang="en-US" dirty="0">
              <a:hlinkClick r:id="rId3"/>
            </a:endParaRPr>
          </a:p>
          <a:p>
            <a:pPr marL="0" indent="0">
              <a:buNone/>
            </a:pPr>
            <a:endParaRPr lang="en-US" dirty="0" smtClean="0">
              <a:hlinkClick r:id="rId3"/>
            </a:endParaRPr>
          </a:p>
          <a:p>
            <a:pPr marL="0" indent="0">
              <a:buNone/>
            </a:pPr>
            <a:endParaRPr lang="en-US" dirty="0">
              <a:hlinkClick r:id="rId3"/>
            </a:endParaRPr>
          </a:p>
          <a:p>
            <a:pPr marL="0" indent="0">
              <a:buNone/>
            </a:pPr>
            <a:r>
              <a:rPr lang="en-US" dirty="0" smtClean="0">
                <a:hlinkClick r:id="rId3"/>
              </a:rPr>
              <a:t>https</a:t>
            </a:r>
            <a:r>
              <a:rPr lang="en-US" dirty="0">
                <a:hlinkClick r:id="rId3"/>
              </a:rPr>
              <a:t>://</a:t>
            </a:r>
            <a:r>
              <a:rPr lang="en-US" dirty="0" smtClean="0">
                <a:hlinkClick r:id="rId3"/>
              </a:rPr>
              <a:t>fortress.wa.gov/ecy/wqreports/public/WQPERMITS.document_pkg.download_document?p_document_id=119464</a:t>
            </a:r>
            <a:r>
              <a:rPr lang="en-US" dirty="0" smtClean="0"/>
              <a:t> </a:t>
            </a:r>
            <a:endParaRPr lang="en-US" dirty="0"/>
          </a:p>
        </p:txBody>
      </p:sp>
      <p:sp>
        <p:nvSpPr>
          <p:cNvPr id="7" name="Slide Number Placeholder 6"/>
          <p:cNvSpPr>
            <a:spLocks noGrp="1"/>
          </p:cNvSpPr>
          <p:nvPr>
            <p:ph type="sldNum" sz="quarter" idx="12"/>
          </p:nvPr>
        </p:nvSpPr>
        <p:spPr/>
        <p:txBody>
          <a:bodyPr/>
          <a:lstStyle/>
          <a:p>
            <a:fld id="{0A514951-337F-4C55-96DD-3945EF272A02}" type="slidenum">
              <a:rPr lang="en-US" smtClean="0"/>
              <a:t>17</a:t>
            </a:fld>
            <a:endParaRPr lang="en-US"/>
          </a:p>
        </p:txBody>
      </p:sp>
      <p:sp>
        <p:nvSpPr>
          <p:cNvPr id="9" name="Date Placeholder 5"/>
          <p:cNvSpPr>
            <a:spLocks noGrp="1"/>
          </p:cNvSpPr>
          <p:nvPr>
            <p:ph type="dt" sz="half" idx="10"/>
          </p:nvPr>
        </p:nvSpPr>
        <p:spPr>
          <a:xfrm>
            <a:off x="1097280" y="6459785"/>
            <a:ext cx="2472271" cy="365125"/>
          </a:xfrm>
        </p:spPr>
        <p:txBody>
          <a:bodyPr/>
          <a:lstStyle/>
          <a:p>
            <a:r>
              <a:rPr lang="en-US" dirty="0" smtClean="0"/>
              <a:t>09/2015</a:t>
            </a:r>
            <a:endParaRPr lang="en-US" dirty="0"/>
          </a:p>
        </p:txBody>
      </p:sp>
      <p:sp>
        <p:nvSpPr>
          <p:cNvPr id="10"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smtClean="0">
                <a:latin typeface="Calibri" panose="020F0502020204030204" pitchFamily="34" charset="0"/>
              </a:rPr>
              <a:t>β5</a:t>
            </a:r>
            <a:endParaRPr lang="en-US" dirty="0"/>
          </a:p>
        </p:txBody>
      </p:sp>
    </p:spTree>
    <p:extLst>
      <p:ext uri="{BB962C8B-B14F-4D97-AF65-F5344CB8AC3E}">
        <p14:creationId xmlns:p14="http://schemas.microsoft.com/office/powerpoint/2010/main" val="4077288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LCA Module Series Groups</a:t>
            </a:r>
            <a:endParaRPr lang="en-US" dirty="0"/>
          </a:p>
        </p:txBody>
      </p:sp>
      <p:sp>
        <p:nvSpPr>
          <p:cNvPr id="3" name="Content Placeholder 2"/>
          <p:cNvSpPr>
            <a:spLocks noGrp="1"/>
          </p:cNvSpPr>
          <p:nvPr>
            <p:ph idx="1"/>
          </p:nvPr>
        </p:nvSpPr>
        <p:spPr>
          <a:xfrm>
            <a:off x="637761" y="1476086"/>
            <a:ext cx="10916478" cy="4683414"/>
          </a:xfrm>
        </p:spPr>
        <p:txBody>
          <a:bodyPr>
            <a:normAutofit/>
          </a:bodyPr>
          <a:lstStyle/>
          <a:p>
            <a:pPr marL="0" indent="0">
              <a:buNone/>
            </a:pPr>
            <a:r>
              <a:rPr lang="en-US" dirty="0" smtClean="0"/>
              <a:t>Group </a:t>
            </a:r>
            <a:r>
              <a:rPr lang="en-US" dirty="0"/>
              <a:t>A</a:t>
            </a:r>
            <a:r>
              <a:rPr lang="en-US" dirty="0" smtClean="0"/>
              <a:t>: ISO Compliant LCA Overview Modules</a:t>
            </a:r>
          </a:p>
          <a:p>
            <a:pPr marL="0" indent="0">
              <a:spcAft>
                <a:spcPts val="1200"/>
              </a:spcAft>
              <a:buNone/>
            </a:pPr>
            <a:r>
              <a:rPr lang="en-US" dirty="0"/>
              <a:t>Group </a:t>
            </a:r>
            <a:r>
              <a:rPr lang="en-US" dirty="0">
                <a:latin typeface="Calibri" panose="020F0502020204030204" pitchFamily="34" charset="0"/>
              </a:rPr>
              <a:t>α</a:t>
            </a:r>
            <a:r>
              <a:rPr lang="en-US" dirty="0" smtClean="0"/>
              <a:t>: </a:t>
            </a:r>
            <a:r>
              <a:rPr lang="en-US" dirty="0"/>
              <a:t>ISO Compliant LCA </a:t>
            </a:r>
            <a:r>
              <a:rPr lang="en-US" dirty="0" smtClean="0"/>
              <a:t>Detailed Modules</a:t>
            </a:r>
            <a:endParaRPr lang="en-US" dirty="0"/>
          </a:p>
          <a:p>
            <a:pPr marL="0" indent="0">
              <a:buNone/>
            </a:pPr>
            <a:r>
              <a:rPr lang="en-US" dirty="0"/>
              <a:t>Group B</a:t>
            </a:r>
            <a:r>
              <a:rPr lang="en-US" dirty="0" smtClean="0"/>
              <a:t>: Environmental Impact Categories </a:t>
            </a:r>
            <a:r>
              <a:rPr lang="en-US" dirty="0"/>
              <a:t>Overview Modules</a:t>
            </a:r>
          </a:p>
          <a:p>
            <a:pPr marL="0" indent="0">
              <a:spcAft>
                <a:spcPts val="1200"/>
              </a:spcAft>
              <a:buNone/>
            </a:pPr>
            <a:r>
              <a:rPr lang="en-US" dirty="0"/>
              <a:t>Group </a:t>
            </a:r>
            <a:r>
              <a:rPr lang="en-US" dirty="0">
                <a:latin typeface="Calibri" panose="020F0502020204030204" pitchFamily="34" charset="0"/>
              </a:rPr>
              <a:t>β</a:t>
            </a:r>
            <a:r>
              <a:rPr lang="en-US" dirty="0" smtClean="0"/>
              <a:t>: Environmental Impact Categories Detailed Modules</a:t>
            </a:r>
            <a:endParaRPr lang="en-US" dirty="0"/>
          </a:p>
          <a:p>
            <a:pPr marL="0" indent="0">
              <a:buNone/>
            </a:pPr>
            <a:r>
              <a:rPr lang="en-US" dirty="0" smtClean="0"/>
              <a:t>Group </a:t>
            </a:r>
            <a:r>
              <a:rPr lang="en-US" dirty="0"/>
              <a:t>G</a:t>
            </a:r>
            <a:r>
              <a:rPr lang="en-US" dirty="0" smtClean="0"/>
              <a:t>: General LCA Tools </a:t>
            </a:r>
            <a:r>
              <a:rPr lang="en-US" dirty="0"/>
              <a:t>Overview Modules</a:t>
            </a:r>
          </a:p>
          <a:p>
            <a:pPr marL="0" indent="0">
              <a:spcAft>
                <a:spcPts val="1200"/>
              </a:spcAft>
              <a:buNone/>
            </a:pPr>
            <a:r>
              <a:rPr lang="en-US" dirty="0"/>
              <a:t>Group </a:t>
            </a:r>
            <a:r>
              <a:rPr lang="en-US" dirty="0">
                <a:latin typeface="Calibri" panose="020F0502020204030204" pitchFamily="34" charset="0"/>
              </a:rPr>
              <a:t>γ</a:t>
            </a:r>
            <a:r>
              <a:rPr lang="en-US" dirty="0" smtClean="0"/>
              <a:t>: General LCA Tools </a:t>
            </a:r>
            <a:r>
              <a:rPr lang="en-US" dirty="0"/>
              <a:t>Detailed </a:t>
            </a:r>
            <a:r>
              <a:rPr lang="en-US" dirty="0" smtClean="0"/>
              <a:t>Modules</a:t>
            </a:r>
          </a:p>
          <a:p>
            <a:pPr marL="0" indent="0">
              <a:buNone/>
            </a:pPr>
            <a:r>
              <a:rPr lang="en-US" dirty="0"/>
              <a:t>Group T</a:t>
            </a:r>
            <a:r>
              <a:rPr lang="en-US" dirty="0" smtClean="0"/>
              <a:t>: Transportation-Related LCA Overview </a:t>
            </a:r>
            <a:r>
              <a:rPr lang="en-US" dirty="0"/>
              <a:t>Modules</a:t>
            </a:r>
          </a:p>
          <a:p>
            <a:pPr marL="0" indent="0">
              <a:buNone/>
            </a:pPr>
            <a:r>
              <a:rPr lang="en-US" dirty="0"/>
              <a:t>Group </a:t>
            </a:r>
            <a:r>
              <a:rPr lang="en-US" dirty="0">
                <a:latin typeface="Calibri" panose="020F0502020204030204" pitchFamily="34" charset="0"/>
              </a:rPr>
              <a:t>τ</a:t>
            </a:r>
            <a:r>
              <a:rPr lang="en-US" dirty="0" smtClean="0"/>
              <a:t>: </a:t>
            </a:r>
            <a:r>
              <a:rPr lang="en-US" dirty="0"/>
              <a:t>Transportation-Related LCA </a:t>
            </a:r>
            <a:r>
              <a:rPr lang="en-US" dirty="0" smtClean="0"/>
              <a:t>Detailed Modules</a:t>
            </a:r>
            <a:endParaRPr lang="en-US" dirty="0"/>
          </a:p>
          <a:p>
            <a:pPr marL="0" indent="0">
              <a:buNone/>
            </a:pPr>
            <a:endParaRPr lang="en-US" dirty="0"/>
          </a:p>
          <a:p>
            <a:pPr marL="0" indent="0">
              <a:buNone/>
            </a:pPr>
            <a:endParaRPr lang="en-US" dirty="0"/>
          </a:p>
        </p:txBody>
      </p:sp>
      <p:sp>
        <p:nvSpPr>
          <p:cNvPr id="7" name="Slide Number Placeholder 6"/>
          <p:cNvSpPr>
            <a:spLocks noGrp="1"/>
          </p:cNvSpPr>
          <p:nvPr>
            <p:ph type="sldNum" sz="quarter" idx="12"/>
          </p:nvPr>
        </p:nvSpPr>
        <p:spPr/>
        <p:txBody>
          <a:bodyPr/>
          <a:lstStyle/>
          <a:p>
            <a:fld id="{0A514951-337F-4C55-96DD-3945EF272A02}" type="slidenum">
              <a:rPr lang="en-US" smtClean="0"/>
              <a:t>2</a:t>
            </a:fld>
            <a:endParaRPr lang="en-US"/>
          </a:p>
        </p:txBody>
      </p:sp>
      <p:pic>
        <p:nvPicPr>
          <p:cNvPr id="5" name="Audio 4">
            <a:hlinkClick r:id="" action="ppaction://media"/>
          </p:cNvPr>
          <p:cNvPicPr>
            <a:picLocks noChangeAspect="1"/>
          </p:cNvPicPr>
          <p:nvPr>
            <a:audioFile r:link="rId1"/>
            <p:extLst>
              <p:ext uri="{DAA4B4D4-6D71-4841-9C94-3DE7FCFB9230}">
                <p14:media xmlns:p14="http://schemas.microsoft.com/office/powerpoint/2010/main" r:embed="rId2">
                  <p14:trim st="1083"/>
                </p14:media>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611699802"/>
      </p:ext>
    </p:extLst>
  </p:cSld>
  <p:clrMapOvr>
    <a:masterClrMapping/>
  </p:clrMapOvr>
  <mc:AlternateContent xmlns:mc="http://schemas.openxmlformats.org/markup-compatibility/2006" xmlns:p14="http://schemas.microsoft.com/office/powerpoint/2010/main">
    <mc:Choice Requires="p14">
      <p:transition spd="slow" p14:dur="2000" advTm="23000"/>
    </mc:Choice>
    <mc:Fallback xmlns="">
      <p:transition spd="slow" advTm="2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359257"/>
            <a:ext cx="10789920" cy="2387600"/>
          </a:xfrm>
        </p:spPr>
        <p:txBody>
          <a:bodyPr>
            <a:normAutofit/>
          </a:bodyPr>
          <a:lstStyle/>
          <a:p>
            <a:r>
              <a:rPr lang="en-US" dirty="0" smtClean="0"/>
              <a:t>Eutrophication Potential</a:t>
            </a:r>
            <a:endParaRPr lang="en-US" dirty="0"/>
          </a:p>
        </p:txBody>
      </p:sp>
      <p:sp>
        <p:nvSpPr>
          <p:cNvPr id="3" name="Subtitle 2"/>
          <p:cNvSpPr>
            <a:spLocks noGrp="1"/>
          </p:cNvSpPr>
          <p:nvPr>
            <p:ph type="subTitle" idx="1"/>
          </p:nvPr>
        </p:nvSpPr>
        <p:spPr/>
        <p:txBody>
          <a:bodyPr>
            <a:normAutofit/>
          </a:bodyPr>
          <a:lstStyle/>
          <a:p>
            <a:r>
              <a:rPr lang="en-US" sz="3200" dirty="0" smtClean="0"/>
              <a:t>Module </a:t>
            </a:r>
            <a:r>
              <a:rPr lang="en-US" sz="3200" cap="none" dirty="0" smtClean="0">
                <a:latin typeface="Calibri" panose="020F0502020204030204" pitchFamily="34" charset="0"/>
              </a:rPr>
              <a:t>β5</a:t>
            </a:r>
            <a:endParaRPr lang="en-US" sz="3200" dirty="0"/>
          </a:p>
        </p:txBody>
      </p:sp>
      <p:sp>
        <p:nvSpPr>
          <p:cNvPr id="5" name="Footer Placeholder 4"/>
          <p:cNvSpPr>
            <a:spLocks noGrp="1"/>
          </p:cNvSpPr>
          <p:nvPr>
            <p:ph type="ftr" sz="quarter" idx="11"/>
          </p:nvPr>
        </p:nvSpPr>
        <p:spPr/>
        <p:txBody>
          <a:bodyPr/>
          <a:lstStyle/>
          <a:p>
            <a:r>
              <a:rPr lang="en-US" dirty="0" smtClean="0"/>
              <a:t>LCA Module </a:t>
            </a:r>
            <a:r>
              <a:rPr lang="en-US" cap="none" dirty="0" smtClean="0">
                <a:latin typeface="Calibri" panose="020F0502020204030204" pitchFamily="34" charset="0"/>
              </a:rPr>
              <a:t>β5</a:t>
            </a:r>
            <a:endParaRPr lang="en-US" dirty="0"/>
          </a:p>
        </p:txBody>
      </p:sp>
      <p:sp>
        <p:nvSpPr>
          <p:cNvPr id="6" name="Slide Number Placeholder 5"/>
          <p:cNvSpPr>
            <a:spLocks noGrp="1"/>
          </p:cNvSpPr>
          <p:nvPr>
            <p:ph type="sldNum" sz="quarter" idx="12"/>
          </p:nvPr>
        </p:nvSpPr>
        <p:spPr/>
        <p:txBody>
          <a:bodyPr/>
          <a:lstStyle/>
          <a:p>
            <a:fld id="{0A514951-337F-4C55-96DD-3945EF272A02}" type="slidenum">
              <a:rPr lang="en-US" smtClean="0"/>
              <a:t>3</a:t>
            </a:fld>
            <a:endParaRPr lang="en-US"/>
          </a:p>
        </p:txBody>
      </p:sp>
      <p:sp>
        <p:nvSpPr>
          <p:cNvPr id="8" name="Date Placeholder 5"/>
          <p:cNvSpPr>
            <a:spLocks noGrp="1"/>
          </p:cNvSpPr>
          <p:nvPr>
            <p:ph type="dt" sz="half" idx="10"/>
          </p:nvPr>
        </p:nvSpPr>
        <p:spPr>
          <a:xfrm>
            <a:off x="1097280" y="6459785"/>
            <a:ext cx="2472271" cy="365125"/>
          </a:xfrm>
        </p:spPr>
        <p:txBody>
          <a:bodyPr/>
          <a:lstStyle/>
          <a:p>
            <a:r>
              <a:rPr lang="en-US" dirty="0" smtClean="0"/>
              <a:t>09/2015</a:t>
            </a:r>
            <a:endParaRPr lang="en-US" dirty="0"/>
          </a:p>
        </p:txBody>
      </p:sp>
      <p:sp>
        <p:nvSpPr>
          <p:cNvPr id="10" name="Rectangle 9"/>
          <p:cNvSpPr/>
          <p:nvPr/>
        </p:nvSpPr>
        <p:spPr>
          <a:xfrm>
            <a:off x="4595842" y="4287937"/>
            <a:ext cx="6974076" cy="7640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It is suggested to review Modules B1 and B3 prior to this module</a:t>
            </a:r>
            <a:endParaRPr lang="en-US" sz="2000" dirty="0">
              <a:solidFill>
                <a:schemeClr val="tx1"/>
              </a:solidFill>
            </a:endParaRP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165310617"/>
      </p:ext>
    </p:extLst>
  </p:cSld>
  <p:clrMapOvr>
    <a:masterClrMapping/>
  </p:clrMapOvr>
  <mc:AlternateContent xmlns:mc="http://schemas.openxmlformats.org/markup-compatibility/2006" xmlns:p14="http://schemas.microsoft.com/office/powerpoint/2010/main">
    <mc:Choice Requires="p14">
      <p:transition spd="slow" p14:dur="2000" advTm="10607"/>
    </mc:Choice>
    <mc:Fallback xmlns="">
      <p:transition spd="slow" advTm="106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88488" y="275846"/>
            <a:ext cx="10284311" cy="885981"/>
          </a:xfrm>
        </p:spPr>
        <p:txBody>
          <a:bodyPr/>
          <a:lstStyle/>
          <a:p>
            <a:r>
              <a:rPr lang="en-US" dirty="0" smtClean="0"/>
              <a:t>Summary of Module B1 and Other Points</a:t>
            </a:r>
            <a:endParaRPr lang="en-US" dirty="0"/>
          </a:p>
        </p:txBody>
      </p:sp>
      <p:sp>
        <p:nvSpPr>
          <p:cNvPr id="15" name="Content Placeholder 14"/>
          <p:cNvSpPr>
            <a:spLocks noGrp="1"/>
          </p:cNvSpPr>
          <p:nvPr>
            <p:ph idx="1"/>
          </p:nvPr>
        </p:nvSpPr>
        <p:spPr>
          <a:xfrm>
            <a:off x="666974" y="1387737"/>
            <a:ext cx="10058400" cy="2708013"/>
          </a:xfrm>
        </p:spPr>
        <p:txBody>
          <a:bodyPr>
            <a:normAutofit/>
          </a:bodyPr>
          <a:lstStyle/>
          <a:p>
            <a:r>
              <a:rPr lang="en-US" dirty="0" smtClean="0"/>
              <a:t>All impacts are “potential”</a:t>
            </a:r>
          </a:p>
          <a:p>
            <a:r>
              <a:rPr lang="en-US" dirty="0" smtClean="0"/>
              <a:t>Only anthropogenic sources are included</a:t>
            </a:r>
          </a:p>
          <a:p>
            <a:r>
              <a:rPr lang="en-US" dirty="0" smtClean="0"/>
              <a:t>Different substances have different relative amounts of forcing</a:t>
            </a:r>
          </a:p>
          <a:p>
            <a:pPr lvl="1"/>
            <a:r>
              <a:rPr lang="en-US" dirty="0" smtClean="0"/>
              <a:t>Usually </a:t>
            </a:r>
            <a:r>
              <a:rPr lang="en-US" dirty="0"/>
              <a:t>results are related to the equivalent release of a </a:t>
            </a:r>
            <a:r>
              <a:rPr lang="en-US" dirty="0" smtClean="0"/>
              <a:t>particular substance</a:t>
            </a:r>
          </a:p>
          <a:p>
            <a:r>
              <a:rPr lang="en-US" dirty="0" smtClean="0"/>
              <a:t>Different impact categories have different scales of impacts</a:t>
            </a:r>
          </a:p>
          <a:p>
            <a:pPr lvl="1"/>
            <a:r>
              <a:rPr lang="en-US" dirty="0" smtClean="0"/>
              <a:t>Global, regional, local</a:t>
            </a:r>
          </a:p>
        </p:txBody>
      </p:sp>
      <p:sp>
        <p:nvSpPr>
          <p:cNvPr id="7" name="Slide Number Placeholder 6"/>
          <p:cNvSpPr>
            <a:spLocks noGrp="1"/>
          </p:cNvSpPr>
          <p:nvPr>
            <p:ph type="sldNum" sz="quarter" idx="12"/>
          </p:nvPr>
        </p:nvSpPr>
        <p:spPr/>
        <p:txBody>
          <a:bodyPr/>
          <a:lstStyle/>
          <a:p>
            <a:fld id="{0A514951-337F-4C55-96DD-3945EF272A02}" type="slidenum">
              <a:rPr lang="en-US" smtClean="0"/>
              <a:pPr/>
              <a:t>4</a:t>
            </a:fld>
            <a:endParaRPr lang="en-US"/>
          </a:p>
        </p:txBody>
      </p:sp>
      <p:sp>
        <p:nvSpPr>
          <p:cNvPr id="2" name="TextBox 1"/>
          <p:cNvSpPr txBox="1"/>
          <p:nvPr/>
        </p:nvSpPr>
        <p:spPr>
          <a:xfrm>
            <a:off x="840888" y="4893047"/>
            <a:ext cx="7510632" cy="769441"/>
          </a:xfrm>
          <a:prstGeom prst="rect">
            <a:avLst/>
          </a:prstGeom>
          <a:noFill/>
          <a:ln>
            <a:solidFill>
              <a:schemeClr val="tx1"/>
            </a:solidFill>
          </a:ln>
        </p:spPr>
        <p:txBody>
          <a:bodyPr wrap="square" rtlCol="0">
            <a:spAutoFit/>
          </a:bodyPr>
          <a:lstStyle/>
          <a:p>
            <a:r>
              <a:rPr lang="en-US" sz="2200" dirty="0"/>
              <a:t>Watch Module B1 for </a:t>
            </a:r>
            <a:r>
              <a:rPr lang="en-US" sz="2200" dirty="0" smtClean="0"/>
              <a:t>background</a:t>
            </a:r>
          </a:p>
          <a:p>
            <a:r>
              <a:rPr lang="en-US" sz="2200" dirty="0" smtClean="0">
                <a:latin typeface="Calibri" panose="020F0502020204030204" pitchFamily="34" charset="0"/>
              </a:rPr>
              <a:t>Module B3 includes a brief overview of eutrophication potential</a:t>
            </a:r>
            <a:endParaRPr lang="en-US" sz="2200" dirty="0">
              <a:latin typeface="Calibri" panose="020F0502020204030204" pitchFamily="34" charset="0"/>
            </a:endParaRPr>
          </a:p>
        </p:txBody>
      </p:sp>
      <p:sp>
        <p:nvSpPr>
          <p:cNvPr id="12" name="Date Placeholder 5"/>
          <p:cNvSpPr>
            <a:spLocks noGrp="1"/>
          </p:cNvSpPr>
          <p:nvPr>
            <p:ph type="dt" sz="half" idx="10"/>
          </p:nvPr>
        </p:nvSpPr>
        <p:spPr>
          <a:xfrm>
            <a:off x="1097280" y="6459785"/>
            <a:ext cx="2472271" cy="365125"/>
          </a:xfrm>
        </p:spPr>
        <p:txBody>
          <a:bodyPr/>
          <a:lstStyle/>
          <a:p>
            <a:r>
              <a:rPr lang="en-US" dirty="0" smtClean="0"/>
              <a:t>09/2015</a:t>
            </a:r>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
        <p:nvSpPr>
          <p:cNvPr id="9"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smtClean="0">
                <a:latin typeface="Calibri" panose="020F0502020204030204" pitchFamily="34" charset="0"/>
              </a:rPr>
              <a:t>β5</a:t>
            </a:r>
            <a:endParaRPr lang="en-US" dirty="0"/>
          </a:p>
        </p:txBody>
      </p:sp>
    </p:spTree>
    <p:extLst>
      <p:ext uri="{BB962C8B-B14F-4D97-AF65-F5344CB8AC3E}">
        <p14:creationId xmlns:p14="http://schemas.microsoft.com/office/powerpoint/2010/main" val="1107575917"/>
      </p:ext>
    </p:extLst>
  </p:cSld>
  <p:clrMapOvr>
    <a:masterClrMapping/>
  </p:clrMapOvr>
  <mc:AlternateContent xmlns:mc="http://schemas.openxmlformats.org/markup-compatibility/2006" xmlns:p14="http://schemas.microsoft.com/office/powerpoint/2010/main">
    <mc:Choice Requires="p14">
      <p:transition spd="slow" p14:dur="2000" advTm="66690"/>
    </mc:Choice>
    <mc:Fallback xmlns="">
      <p:transition spd="slow" advTm="666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A514951-337F-4C55-96DD-3945EF272A02}" type="slidenum">
              <a:rPr lang="en-US" smtClean="0"/>
              <a:t>5</a:t>
            </a:fld>
            <a:endParaRPr lang="en-US"/>
          </a:p>
        </p:txBody>
      </p:sp>
      <p:sp>
        <p:nvSpPr>
          <p:cNvPr id="11" name="Title 10"/>
          <p:cNvSpPr>
            <a:spLocks noGrp="1"/>
          </p:cNvSpPr>
          <p:nvPr>
            <p:ph type="title"/>
          </p:nvPr>
        </p:nvSpPr>
        <p:spPr/>
        <p:txBody>
          <a:bodyPr/>
          <a:lstStyle/>
          <a:p>
            <a:r>
              <a:rPr lang="en-US" dirty="0" smtClean="0"/>
              <a:t>Common </a:t>
            </a:r>
            <a:r>
              <a:rPr lang="en-US" dirty="0"/>
              <a:t>I</a:t>
            </a:r>
            <a:r>
              <a:rPr lang="en-US" dirty="0" smtClean="0"/>
              <a:t>mpact </a:t>
            </a:r>
            <a:r>
              <a:rPr lang="en-US" dirty="0"/>
              <a:t>C</a:t>
            </a:r>
            <a:r>
              <a:rPr lang="en-US" dirty="0" smtClean="0"/>
              <a:t>ategories</a:t>
            </a:r>
            <a:endParaRPr lang="en-US" dirty="0"/>
          </a:p>
        </p:txBody>
      </p:sp>
      <p:sp>
        <p:nvSpPr>
          <p:cNvPr id="10" name="Content Placeholder 12"/>
          <p:cNvSpPr txBox="1">
            <a:spLocks/>
          </p:cNvSpPr>
          <p:nvPr/>
        </p:nvSpPr>
        <p:spPr>
          <a:xfrm>
            <a:off x="848941" y="1350738"/>
            <a:ext cx="8844373" cy="465348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n-US" sz="2200" dirty="0" smtClean="0"/>
              <a:t>Acidification Potential (AP)</a:t>
            </a:r>
          </a:p>
          <a:p>
            <a:pPr>
              <a:buFont typeface="Wingdings" panose="05000000000000000000" pitchFamily="2" charset="2"/>
              <a:buChar char="Ø"/>
            </a:pPr>
            <a:r>
              <a:rPr lang="en-US" sz="2200" dirty="0" smtClean="0"/>
              <a:t>Global Warming/Climate Change Potential (GWP)</a:t>
            </a:r>
          </a:p>
          <a:p>
            <a:pPr>
              <a:buFont typeface="Wingdings" panose="05000000000000000000" pitchFamily="2" charset="2"/>
              <a:buChar char="Ø"/>
            </a:pPr>
            <a:r>
              <a:rPr lang="en-US" sz="2200" dirty="0" smtClean="0"/>
              <a:t>Stratospheric Ozone Depletion Potential (ODP)</a:t>
            </a:r>
          </a:p>
          <a:p>
            <a:pPr>
              <a:buFont typeface="Wingdings" panose="05000000000000000000" pitchFamily="2" charset="2"/>
              <a:buChar char="Ø"/>
            </a:pPr>
            <a:r>
              <a:rPr lang="en-US" sz="2200" dirty="0" smtClean="0"/>
              <a:t>Smog/Ozone/Photochemical Oxidants/Creation Potential (SCP)</a:t>
            </a:r>
          </a:p>
          <a:p>
            <a:pPr>
              <a:buFont typeface="Wingdings" panose="05000000000000000000" pitchFamily="2" charset="2"/>
              <a:buChar char="Ø"/>
            </a:pPr>
            <a:r>
              <a:rPr lang="en-US" sz="2200" dirty="0" smtClean="0"/>
              <a:t>Human Health Particulates/Criteria Air Potential (HHCAP)</a:t>
            </a:r>
          </a:p>
          <a:p>
            <a:pPr>
              <a:buFont typeface="Wingdings" panose="05000000000000000000" pitchFamily="2" charset="2"/>
              <a:buChar char="Ø"/>
            </a:pPr>
            <a:r>
              <a:rPr lang="en-US" sz="2200" dirty="0" smtClean="0"/>
              <a:t>Human Health/Toxicity Cancer/Non-Cancer Potential (HTP)</a:t>
            </a:r>
          </a:p>
          <a:p>
            <a:pPr>
              <a:buFont typeface="Wingdings" panose="05000000000000000000" pitchFamily="2" charset="2"/>
              <a:buChar char="Ø"/>
            </a:pPr>
            <a:r>
              <a:rPr lang="en-US" sz="2200" dirty="0" smtClean="0"/>
              <a:t>Ecotoxicity Potential (ETP)</a:t>
            </a:r>
          </a:p>
          <a:p>
            <a:pPr>
              <a:buFont typeface="Wingdings" panose="05000000000000000000" pitchFamily="2" charset="2"/>
              <a:buChar char="Ø"/>
            </a:pPr>
            <a:r>
              <a:rPr lang="en-US" sz="2200" b="1" dirty="0" smtClean="0"/>
              <a:t>Eutrophication Potential (EP)</a:t>
            </a:r>
          </a:p>
          <a:p>
            <a:endParaRPr lang="en-US" dirty="0"/>
          </a:p>
        </p:txBody>
      </p:sp>
      <p:sp>
        <p:nvSpPr>
          <p:cNvPr id="2" name="Right Brace 1"/>
          <p:cNvSpPr/>
          <p:nvPr/>
        </p:nvSpPr>
        <p:spPr>
          <a:xfrm>
            <a:off x="7489069" y="1322855"/>
            <a:ext cx="1868556" cy="235462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9431659" y="2216107"/>
            <a:ext cx="874005" cy="523220"/>
          </a:xfrm>
          <a:prstGeom prst="rect">
            <a:avLst/>
          </a:prstGeom>
          <a:noFill/>
        </p:spPr>
        <p:txBody>
          <a:bodyPr wrap="square" rtlCol="0">
            <a:spAutoFit/>
          </a:bodyPr>
          <a:lstStyle/>
          <a:p>
            <a:r>
              <a:rPr lang="en-US" sz="2800" dirty="0" smtClean="0"/>
              <a:t>Air</a:t>
            </a:r>
            <a:endParaRPr lang="en-US" sz="2800" dirty="0"/>
          </a:p>
        </p:txBody>
      </p:sp>
      <p:sp>
        <p:nvSpPr>
          <p:cNvPr id="12" name="Right Brace 11"/>
          <p:cNvSpPr/>
          <p:nvPr/>
        </p:nvSpPr>
        <p:spPr>
          <a:xfrm>
            <a:off x="7489069" y="3677478"/>
            <a:ext cx="1868556" cy="141135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9445420" y="3703840"/>
            <a:ext cx="1901175" cy="1384995"/>
          </a:xfrm>
          <a:prstGeom prst="rect">
            <a:avLst/>
          </a:prstGeom>
          <a:noFill/>
        </p:spPr>
        <p:txBody>
          <a:bodyPr wrap="square" rtlCol="0">
            <a:spAutoFit/>
          </a:bodyPr>
          <a:lstStyle/>
          <a:p>
            <a:r>
              <a:rPr lang="en-US" sz="2800" dirty="0" smtClean="0"/>
              <a:t>Air </a:t>
            </a:r>
          </a:p>
          <a:p>
            <a:r>
              <a:rPr lang="en-US" sz="2800" dirty="0"/>
              <a:t>W</a:t>
            </a:r>
            <a:r>
              <a:rPr lang="en-US" sz="2800" dirty="0" smtClean="0"/>
              <a:t>ater</a:t>
            </a:r>
          </a:p>
          <a:p>
            <a:r>
              <a:rPr lang="en-US" sz="2800" dirty="0"/>
              <a:t>S</a:t>
            </a:r>
            <a:r>
              <a:rPr lang="en-US" sz="2800" dirty="0" smtClean="0"/>
              <a:t>oil</a:t>
            </a:r>
            <a:endParaRPr lang="en-US" sz="2800" dirty="0"/>
          </a:p>
        </p:txBody>
      </p:sp>
      <p:sp>
        <p:nvSpPr>
          <p:cNvPr id="15" name="Rectangle 14"/>
          <p:cNvSpPr/>
          <p:nvPr/>
        </p:nvSpPr>
        <p:spPr>
          <a:xfrm>
            <a:off x="542066" y="5385770"/>
            <a:ext cx="6054969" cy="646331"/>
          </a:xfrm>
          <a:prstGeom prst="rect">
            <a:avLst/>
          </a:prstGeom>
          <a:ln>
            <a:solidFill>
              <a:schemeClr val="tx1"/>
            </a:solidFill>
          </a:ln>
        </p:spPr>
        <p:txBody>
          <a:bodyPr wrap="square">
            <a:spAutoFit/>
          </a:bodyPr>
          <a:lstStyle/>
          <a:p>
            <a:r>
              <a:rPr lang="en-US" dirty="0" smtClean="0"/>
              <a:t>Bolded impact categories are those covered in this module</a:t>
            </a:r>
          </a:p>
          <a:p>
            <a:r>
              <a:rPr lang="en-US" dirty="0" smtClean="0"/>
              <a:t>These are only some of the possible impact categories in LCA</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
        <p:nvSpPr>
          <p:cNvPr id="16" name="Date Placeholder 5"/>
          <p:cNvSpPr>
            <a:spLocks noGrp="1"/>
          </p:cNvSpPr>
          <p:nvPr>
            <p:ph type="dt" sz="half" idx="10"/>
          </p:nvPr>
        </p:nvSpPr>
        <p:spPr>
          <a:xfrm>
            <a:off x="1097280" y="6459785"/>
            <a:ext cx="2472271" cy="365125"/>
          </a:xfrm>
        </p:spPr>
        <p:txBody>
          <a:bodyPr/>
          <a:lstStyle/>
          <a:p>
            <a:r>
              <a:rPr lang="en-US" dirty="0" smtClean="0"/>
              <a:t>09/2015</a:t>
            </a:r>
            <a:endParaRPr lang="en-US" dirty="0"/>
          </a:p>
        </p:txBody>
      </p:sp>
      <p:sp>
        <p:nvSpPr>
          <p:cNvPr id="17"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smtClean="0">
                <a:latin typeface="Calibri" panose="020F0502020204030204" pitchFamily="34" charset="0"/>
              </a:rPr>
              <a:t>β5</a:t>
            </a:r>
            <a:endParaRPr lang="en-US" dirty="0"/>
          </a:p>
        </p:txBody>
      </p:sp>
    </p:spTree>
    <p:extLst>
      <p:ext uri="{BB962C8B-B14F-4D97-AF65-F5344CB8AC3E}">
        <p14:creationId xmlns:p14="http://schemas.microsoft.com/office/powerpoint/2010/main" val="468787319"/>
      </p:ext>
    </p:extLst>
  </p:cSld>
  <p:clrMapOvr>
    <a:masterClrMapping/>
  </p:clrMapOvr>
  <mc:AlternateContent xmlns:mc="http://schemas.openxmlformats.org/markup-compatibility/2006" xmlns:p14="http://schemas.microsoft.com/office/powerpoint/2010/main">
    <mc:Choice Requires="p14">
      <p:transition spd="slow" p14:dur="2000" advTm="23027"/>
    </mc:Choice>
    <mc:Fallback xmlns="">
      <p:transition spd="slow" advTm="230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Eutrophication Potential</a:t>
            </a:r>
            <a:endParaRPr lang="en-US" dirty="0"/>
          </a:p>
        </p:txBody>
      </p:sp>
      <p:sp>
        <p:nvSpPr>
          <p:cNvPr id="3" name="Content Placeholder 2"/>
          <p:cNvSpPr>
            <a:spLocks noGrp="1"/>
          </p:cNvSpPr>
          <p:nvPr>
            <p:ph idx="1"/>
          </p:nvPr>
        </p:nvSpPr>
        <p:spPr>
          <a:xfrm>
            <a:off x="666973" y="1387737"/>
            <a:ext cx="7244575" cy="4697398"/>
          </a:xfrm>
        </p:spPr>
        <p:txBody>
          <a:bodyPr>
            <a:normAutofit/>
          </a:bodyPr>
          <a:lstStyle/>
          <a:p>
            <a:r>
              <a:rPr lang="en-US" b="1" dirty="0" smtClean="0"/>
              <a:t>Excessive biological activity of organisms due to over-</a:t>
            </a:r>
            <a:r>
              <a:rPr lang="en-US" b="1" dirty="0" err="1" smtClean="0"/>
              <a:t>nutrification</a:t>
            </a:r>
            <a:endParaRPr lang="en-US" b="1" dirty="0" smtClean="0"/>
          </a:p>
          <a:p>
            <a:pPr lvl="1"/>
            <a:r>
              <a:rPr lang="en-US" dirty="0" smtClean="0"/>
              <a:t>Also called nutrification</a:t>
            </a:r>
          </a:p>
          <a:p>
            <a:pPr lvl="1"/>
            <a:r>
              <a:rPr lang="en-US" dirty="0" smtClean="0"/>
              <a:t>Especially in aquatic systems, often apparent through algal blooms</a:t>
            </a:r>
          </a:p>
          <a:p>
            <a:pPr lvl="1"/>
            <a:r>
              <a:rPr lang="en-US" dirty="0" smtClean="0"/>
              <a:t>Can lead to oxygen deficiency in water killing aquatic life</a:t>
            </a:r>
          </a:p>
          <a:p>
            <a:r>
              <a:rPr lang="en-US" dirty="0" smtClean="0"/>
              <a:t>Mostly forced by nitrogen and phosphorus</a:t>
            </a:r>
          </a:p>
          <a:p>
            <a:r>
              <a:rPr lang="en-US" dirty="0" smtClean="0"/>
              <a:t>Organisms need nutrients to grow, but too much </a:t>
            </a:r>
            <a:br>
              <a:rPr lang="en-US" dirty="0" smtClean="0"/>
            </a:br>
            <a:r>
              <a:rPr lang="en-US" dirty="0" smtClean="0"/>
              <a:t>can have undesirable consequences</a:t>
            </a:r>
          </a:p>
          <a:p>
            <a:r>
              <a:rPr lang="en-US" dirty="0"/>
              <a:t>L</a:t>
            </a:r>
            <a:r>
              <a:rPr lang="en-US" dirty="0" smtClean="0"/>
              <a:t>ocal variations can be very important</a:t>
            </a:r>
          </a:p>
          <a:p>
            <a:r>
              <a:rPr lang="en-US" dirty="0" smtClean="0"/>
              <a:t>In addition to water, also soil impacts</a:t>
            </a:r>
          </a:p>
          <a:p>
            <a:pPr lvl="1"/>
            <a:endParaRPr lang="en-US" dirty="0"/>
          </a:p>
          <a:p>
            <a:pPr lvl="1"/>
            <a:endParaRPr lang="en-US" dirty="0" smtClean="0"/>
          </a:p>
        </p:txBody>
      </p:sp>
      <p:sp>
        <p:nvSpPr>
          <p:cNvPr id="6" name="Slide Number Placeholder 5"/>
          <p:cNvSpPr>
            <a:spLocks noGrp="1"/>
          </p:cNvSpPr>
          <p:nvPr>
            <p:ph type="sldNum" sz="quarter" idx="12"/>
          </p:nvPr>
        </p:nvSpPr>
        <p:spPr/>
        <p:txBody>
          <a:bodyPr/>
          <a:lstStyle/>
          <a:p>
            <a:fld id="{0A514951-337F-4C55-96DD-3945EF272A02}" type="slidenum">
              <a:rPr lang="en-US" smtClean="0"/>
              <a:pPr/>
              <a:t>6</a:t>
            </a:fld>
            <a:endParaRPr lang="en-US" dirty="0"/>
          </a:p>
        </p:txBody>
      </p:sp>
      <p:sp>
        <p:nvSpPr>
          <p:cNvPr id="8" name="Rectangle 7"/>
          <p:cNvSpPr/>
          <p:nvPr/>
        </p:nvSpPr>
        <p:spPr>
          <a:xfrm>
            <a:off x="10411566" y="6136144"/>
            <a:ext cx="1445112" cy="348813"/>
          </a:xfrm>
          <a:prstGeom prst="rect">
            <a:avLst/>
          </a:prstGeom>
        </p:spPr>
        <p:txBody>
          <a:bodyPr wrap="square">
            <a:spAutoFit/>
          </a:bodyPr>
          <a:lstStyle/>
          <a:p>
            <a:r>
              <a:rPr lang="en-US" sz="1000" dirty="0"/>
              <a:t>Source: </a:t>
            </a:r>
            <a:r>
              <a:rPr lang="en-US" sz="1000" dirty="0" smtClean="0"/>
              <a:t>ecodetail.net.au</a:t>
            </a:r>
            <a:endParaRPr lang="en-US" sz="1000" dirty="0"/>
          </a:p>
          <a:p>
            <a:endParaRPr lang="en-US" sz="1000" baseline="30000" dirty="0"/>
          </a:p>
        </p:txBody>
      </p:sp>
      <p:sp>
        <p:nvSpPr>
          <p:cNvPr id="40" name="TextBox 39"/>
          <p:cNvSpPr txBox="1"/>
          <p:nvPr/>
        </p:nvSpPr>
        <p:spPr>
          <a:xfrm>
            <a:off x="9017427" y="641741"/>
            <a:ext cx="1760097" cy="369332"/>
          </a:xfrm>
          <a:prstGeom prst="rect">
            <a:avLst/>
          </a:prstGeom>
          <a:noFill/>
        </p:spPr>
        <p:txBody>
          <a:bodyPr wrap="none" rtlCol="0">
            <a:spAutoFit/>
          </a:bodyPr>
          <a:lstStyle/>
          <a:p>
            <a:r>
              <a:rPr lang="en-US" dirty="0" smtClean="0"/>
              <a:t>Scale of impacts:</a:t>
            </a:r>
            <a:endParaRPr lang="en-US" dirty="0"/>
          </a:p>
        </p:txBody>
      </p:sp>
      <p:pic>
        <p:nvPicPr>
          <p:cNvPr id="2050" name="Picture 2" descr="http://www.ecodetail.net.au/wp-content/uploads/2012/07/eutrophication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2421" y="2854893"/>
            <a:ext cx="4668583" cy="3230242"/>
          </a:xfrm>
          <a:prstGeom prst="rect">
            <a:avLst/>
          </a:prstGeom>
          <a:noFill/>
          <a:extLst>
            <a:ext uri="{909E8E84-426E-40DD-AFC4-6F175D3DCCD1}">
              <a14:hiddenFill xmlns:a14="http://schemas.microsoft.com/office/drawing/2010/main">
                <a:solidFill>
                  <a:srgbClr val="FFFFFF"/>
                </a:solidFill>
              </a14:hiddenFill>
            </a:ext>
          </a:extLst>
        </p:spPr>
      </p:pic>
      <p:sp>
        <p:nvSpPr>
          <p:cNvPr id="13" name="Date Placeholder 5"/>
          <p:cNvSpPr>
            <a:spLocks noGrp="1"/>
          </p:cNvSpPr>
          <p:nvPr>
            <p:ph type="dt" sz="half" idx="10"/>
          </p:nvPr>
        </p:nvSpPr>
        <p:spPr>
          <a:xfrm>
            <a:off x="1097280" y="6459785"/>
            <a:ext cx="2472271" cy="365125"/>
          </a:xfrm>
        </p:spPr>
        <p:txBody>
          <a:bodyPr/>
          <a:lstStyle/>
          <a:p>
            <a:r>
              <a:rPr lang="en-US" dirty="0" smtClean="0"/>
              <a:t>09/2015</a:t>
            </a:r>
            <a:endParaRPr lang="en-US" dirty="0"/>
          </a:p>
        </p:txBody>
      </p:sp>
      <p:sp>
        <p:nvSpPr>
          <p:cNvPr id="14"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smtClean="0">
                <a:latin typeface="Calibri" panose="020F0502020204030204" pitchFamily="34" charset="0"/>
              </a:rPr>
              <a:t>β5</a:t>
            </a:r>
            <a:endParaRPr lang="en-US" dirty="0"/>
          </a:p>
        </p:txBody>
      </p:sp>
      <p:sp>
        <p:nvSpPr>
          <p:cNvPr id="15" name="Oval 14"/>
          <p:cNvSpPr/>
          <p:nvPr/>
        </p:nvSpPr>
        <p:spPr>
          <a:xfrm>
            <a:off x="8627953" y="1087205"/>
            <a:ext cx="1126545" cy="1126545"/>
          </a:xfrm>
          <a:prstGeom prst="ellipse">
            <a:avLst/>
          </a:prstGeom>
          <a:blipFill rotWithShape="0">
            <a:blip r:embed="rId6"/>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6" name="TextBox 15"/>
          <p:cNvSpPr txBox="1"/>
          <p:nvPr/>
        </p:nvSpPr>
        <p:spPr>
          <a:xfrm>
            <a:off x="8789229" y="2259651"/>
            <a:ext cx="803992" cy="369332"/>
          </a:xfrm>
          <a:prstGeom prst="rect">
            <a:avLst/>
          </a:prstGeom>
          <a:noFill/>
        </p:spPr>
        <p:txBody>
          <a:bodyPr wrap="square" rtlCol="0">
            <a:spAutoFit/>
          </a:bodyPr>
          <a:lstStyle/>
          <a:p>
            <a:pPr algn="ctr"/>
            <a:r>
              <a:rPr lang="en-US" dirty="0" smtClean="0"/>
              <a:t>Local</a:t>
            </a:r>
            <a:endParaRPr lang="en-US" dirty="0"/>
          </a:p>
        </p:txBody>
      </p:sp>
      <p:sp>
        <p:nvSpPr>
          <p:cNvPr id="19" name="Oval 18"/>
          <p:cNvSpPr/>
          <p:nvPr/>
        </p:nvSpPr>
        <p:spPr>
          <a:xfrm>
            <a:off x="9975312" y="1088943"/>
            <a:ext cx="1126545" cy="1126545"/>
          </a:xfrm>
          <a:prstGeom prst="ellipse">
            <a:avLst/>
          </a:prstGeom>
          <a:blipFill rotWithShape="0">
            <a:blip r:embed="rId7"/>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0" name="TextBox 19"/>
          <p:cNvSpPr txBox="1"/>
          <p:nvPr/>
        </p:nvSpPr>
        <p:spPr>
          <a:xfrm>
            <a:off x="9975312" y="2261389"/>
            <a:ext cx="1199540" cy="369332"/>
          </a:xfrm>
          <a:prstGeom prst="rect">
            <a:avLst/>
          </a:prstGeom>
          <a:noFill/>
        </p:spPr>
        <p:txBody>
          <a:bodyPr wrap="square" rtlCol="0">
            <a:spAutoFit/>
          </a:bodyPr>
          <a:lstStyle/>
          <a:p>
            <a:pPr algn="ctr"/>
            <a:r>
              <a:rPr lang="en-US" dirty="0" smtClean="0"/>
              <a:t>Regional</a:t>
            </a:r>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971504875"/>
      </p:ext>
    </p:extLst>
  </p:cSld>
  <p:clrMapOvr>
    <a:masterClrMapping/>
  </p:clrMapOvr>
  <mc:AlternateContent xmlns:mc="http://schemas.openxmlformats.org/markup-compatibility/2006" xmlns:p14="http://schemas.microsoft.com/office/powerpoint/2010/main">
    <mc:Choice Requires="p14">
      <p:transition spd="slow" p14:dur="2000" advTm="76252"/>
    </mc:Choice>
    <mc:Fallback xmlns="">
      <p:transition spd="slow" advTm="762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Substances and Sources</a:t>
            </a:r>
            <a:endParaRPr lang="en-US" dirty="0"/>
          </a:p>
        </p:txBody>
      </p:sp>
      <p:sp>
        <p:nvSpPr>
          <p:cNvPr id="3" name="Content Placeholder 2"/>
          <p:cNvSpPr>
            <a:spLocks noGrp="1"/>
          </p:cNvSpPr>
          <p:nvPr>
            <p:ph idx="1"/>
          </p:nvPr>
        </p:nvSpPr>
        <p:spPr>
          <a:xfrm>
            <a:off x="666974" y="1387737"/>
            <a:ext cx="8334786" cy="4653480"/>
          </a:xfrm>
        </p:spPr>
        <p:txBody>
          <a:bodyPr/>
          <a:lstStyle/>
          <a:p>
            <a:r>
              <a:rPr lang="en-US" dirty="0" err="1" smtClean="0"/>
              <a:t>Eutrophying</a:t>
            </a:r>
            <a:r>
              <a:rPr lang="en-US" dirty="0" smtClean="0"/>
              <a:t> substances are nutrients, and when in excess, may be pollutants</a:t>
            </a:r>
          </a:p>
          <a:p>
            <a:r>
              <a:rPr lang="en-US" dirty="0" smtClean="0"/>
              <a:t>Nitrogen and phosphorus are the main nutrients of interest</a:t>
            </a:r>
          </a:p>
          <a:p>
            <a:pPr lvl="1"/>
            <a:r>
              <a:rPr lang="en-US" dirty="0" smtClean="0"/>
              <a:t>Various forms and pathways of release for each</a:t>
            </a:r>
          </a:p>
          <a:p>
            <a:r>
              <a:rPr lang="en-US" dirty="0" smtClean="0"/>
              <a:t>Sources of these nutrients include:</a:t>
            </a:r>
          </a:p>
          <a:p>
            <a:pPr lvl="1"/>
            <a:r>
              <a:rPr lang="en-US" sz="2000" b="1" dirty="0" smtClean="0"/>
              <a:t>Agriculture</a:t>
            </a:r>
            <a:r>
              <a:rPr lang="en-US" sz="2000" dirty="0" smtClean="0"/>
              <a:t>: Animal manure and excess fertilizer</a:t>
            </a:r>
          </a:p>
          <a:p>
            <a:pPr lvl="1"/>
            <a:r>
              <a:rPr lang="en-US" sz="2000" b="1" dirty="0" smtClean="0"/>
              <a:t>Storm water</a:t>
            </a:r>
            <a:r>
              <a:rPr lang="en-US" sz="2000" dirty="0" smtClean="0"/>
              <a:t>: Collects nutrients and pollutants from roads, roofs, etc.</a:t>
            </a:r>
          </a:p>
          <a:p>
            <a:pPr lvl="1"/>
            <a:r>
              <a:rPr lang="en-US" sz="2000" b="1" dirty="0" smtClean="0"/>
              <a:t>Wastewater</a:t>
            </a:r>
            <a:r>
              <a:rPr lang="en-US" sz="2000" dirty="0" smtClean="0"/>
              <a:t>: Sometimes nitrogen or phosphorus removal can be low these can be discharged in the effluent</a:t>
            </a:r>
          </a:p>
          <a:p>
            <a:pPr lvl="1"/>
            <a:r>
              <a:rPr lang="en-US" sz="2000" b="1" dirty="0" smtClean="0"/>
              <a:t>Fossil fuels</a:t>
            </a:r>
            <a:r>
              <a:rPr lang="en-US" sz="2000" dirty="0" smtClean="0"/>
              <a:t>: For electricity, transport, industry, etc. (emits nitrogenous compounds to the air)</a:t>
            </a:r>
          </a:p>
          <a:p>
            <a:pPr lvl="1"/>
            <a:r>
              <a:rPr lang="en-US" sz="2000" b="1" dirty="0" smtClean="0"/>
              <a:t>Home activities</a:t>
            </a:r>
            <a:r>
              <a:rPr lang="en-US" sz="2000" dirty="0" smtClean="0"/>
              <a:t>: Fertilizers, pet waste, detergents, and soaps</a:t>
            </a:r>
          </a:p>
          <a:p>
            <a:endParaRPr lang="en-US" dirty="0"/>
          </a:p>
        </p:txBody>
      </p:sp>
      <p:sp>
        <p:nvSpPr>
          <p:cNvPr id="6" name="Slide Number Placeholder 5"/>
          <p:cNvSpPr>
            <a:spLocks noGrp="1"/>
          </p:cNvSpPr>
          <p:nvPr>
            <p:ph type="sldNum" sz="quarter" idx="12"/>
          </p:nvPr>
        </p:nvSpPr>
        <p:spPr/>
        <p:txBody>
          <a:bodyPr/>
          <a:lstStyle/>
          <a:p>
            <a:fld id="{0A514951-337F-4C55-96DD-3945EF272A02}" type="slidenum">
              <a:rPr lang="en-US" smtClean="0"/>
              <a:pPr/>
              <a:t>7</a:t>
            </a:fld>
            <a:endParaRPr lang="en-US" dirty="0"/>
          </a:p>
        </p:txBody>
      </p:sp>
      <p:pic>
        <p:nvPicPr>
          <p:cNvPr id="1026" name="Picture 2" descr="tractor pulling a crop sprayer over fiel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2423" y="478327"/>
            <a:ext cx="2233064" cy="16003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ater rushing into a stormdrain"/>
          <p:cNvPicPr>
            <a:picLocks noChangeAspect="1" noChangeArrowheads="1"/>
          </p:cNvPicPr>
          <p:nvPr/>
        </p:nvPicPr>
        <p:blipFill rotWithShape="1">
          <a:blip r:embed="rId6">
            <a:extLst>
              <a:ext uri="{28A0092B-C50C-407E-A947-70E740481C1C}">
                <a14:useLocalDpi xmlns:a14="http://schemas.microsoft.com/office/drawing/2010/main" val="0"/>
              </a:ext>
            </a:extLst>
          </a:blip>
          <a:srcRect l="11451" r="10760"/>
          <a:stretch/>
        </p:blipFill>
        <p:spPr bwMode="auto">
          <a:xfrm>
            <a:off x="10663218" y="2159413"/>
            <a:ext cx="1016000" cy="17543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d car being washed in a drivewa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51783" y="5123971"/>
            <a:ext cx="2319633" cy="8969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arge wastewater treatment contain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51783" y="4102699"/>
            <a:ext cx="2305672" cy="88384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mediad.publicbroadcasting.net/p/wual/files/201411/traffic.jpg"/>
          <p:cNvPicPr>
            <a:picLocks noChangeAspect="1" noChangeArrowheads="1"/>
          </p:cNvPicPr>
          <p:nvPr/>
        </p:nvPicPr>
        <p:blipFill rotWithShape="1">
          <a:blip r:embed="rId9">
            <a:extLst>
              <a:ext uri="{28A0092B-C50C-407E-A947-70E740481C1C}">
                <a14:useLocalDpi xmlns:a14="http://schemas.microsoft.com/office/drawing/2010/main" val="0"/>
              </a:ext>
            </a:extLst>
          </a:blip>
          <a:srcRect l="29692" r="23084"/>
          <a:stretch/>
        </p:blipFill>
        <p:spPr bwMode="auto">
          <a:xfrm>
            <a:off x="9312505" y="2159413"/>
            <a:ext cx="1243965" cy="175432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056947" y="6119696"/>
            <a:ext cx="5808000" cy="261610"/>
          </a:xfrm>
          <a:prstGeom prst="rect">
            <a:avLst/>
          </a:prstGeom>
          <a:noFill/>
        </p:spPr>
        <p:txBody>
          <a:bodyPr wrap="none" rtlCol="0">
            <a:spAutoFit/>
          </a:bodyPr>
          <a:lstStyle/>
          <a:p>
            <a:r>
              <a:rPr lang="en-US" sz="1100" dirty="0" smtClean="0"/>
              <a:t>Cars in traffic: apr.org    All other images: EPA. “Sources and Solutions.” </a:t>
            </a:r>
            <a:r>
              <a:rPr lang="en-US" sz="1100" i="1" dirty="0" smtClean="0"/>
              <a:t>Nutrient Pollution</a:t>
            </a:r>
            <a:r>
              <a:rPr lang="en-US" sz="1100" dirty="0" smtClean="0"/>
              <a:t>. epa.gov</a:t>
            </a:r>
            <a:endParaRPr lang="en-US" sz="1100" dirty="0"/>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430000" y="6096000"/>
            <a:ext cx="609600" cy="609600"/>
          </a:xfrm>
          <a:prstGeom prst="rect">
            <a:avLst/>
          </a:prstGeom>
        </p:spPr>
      </p:pic>
      <p:sp>
        <p:nvSpPr>
          <p:cNvPr id="14" name="Date Placeholder 5"/>
          <p:cNvSpPr>
            <a:spLocks noGrp="1"/>
          </p:cNvSpPr>
          <p:nvPr>
            <p:ph type="dt" sz="half" idx="10"/>
          </p:nvPr>
        </p:nvSpPr>
        <p:spPr>
          <a:xfrm>
            <a:off x="1097280" y="6459785"/>
            <a:ext cx="2472271" cy="365125"/>
          </a:xfrm>
        </p:spPr>
        <p:txBody>
          <a:bodyPr/>
          <a:lstStyle/>
          <a:p>
            <a:r>
              <a:rPr lang="en-US" dirty="0" smtClean="0"/>
              <a:t>09/2015</a:t>
            </a:r>
            <a:endParaRPr lang="en-US" dirty="0"/>
          </a:p>
        </p:txBody>
      </p:sp>
      <p:sp>
        <p:nvSpPr>
          <p:cNvPr id="15"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smtClean="0">
                <a:latin typeface="Calibri" panose="020F0502020204030204" pitchFamily="34" charset="0"/>
              </a:rPr>
              <a:t>β5</a:t>
            </a:r>
            <a:endParaRPr lang="en-US" dirty="0"/>
          </a:p>
        </p:txBody>
      </p:sp>
    </p:spTree>
    <p:extLst>
      <p:ext uri="{BB962C8B-B14F-4D97-AF65-F5344CB8AC3E}">
        <p14:creationId xmlns:p14="http://schemas.microsoft.com/office/powerpoint/2010/main" val="2024135842"/>
      </p:ext>
    </p:extLst>
  </p:cSld>
  <p:clrMapOvr>
    <a:masterClrMapping/>
  </p:clrMapOvr>
  <mc:AlternateContent xmlns:mc="http://schemas.openxmlformats.org/markup-compatibility/2006" xmlns:p14="http://schemas.microsoft.com/office/powerpoint/2010/main">
    <mc:Choice Requires="p14">
      <p:transition spd="slow" p14:dur="2000" advTm="41177"/>
    </mc:Choice>
    <mc:Fallback xmlns="">
      <p:transition spd="slow" advTm="411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88" y="275846"/>
            <a:ext cx="11158072" cy="885981"/>
          </a:xfrm>
        </p:spPr>
        <p:txBody>
          <a:bodyPr>
            <a:normAutofit/>
          </a:bodyPr>
          <a:lstStyle/>
          <a:p>
            <a:r>
              <a:rPr lang="en-US" dirty="0" smtClean="0"/>
              <a:t>Characterization of Eutrophication Potential</a:t>
            </a:r>
            <a:endParaRPr lang="en-US" dirty="0"/>
          </a:p>
        </p:txBody>
      </p:sp>
      <p:sp>
        <p:nvSpPr>
          <p:cNvPr id="6" name="Slide Number Placeholder 5"/>
          <p:cNvSpPr>
            <a:spLocks noGrp="1"/>
          </p:cNvSpPr>
          <p:nvPr>
            <p:ph type="sldNum" sz="quarter" idx="12"/>
          </p:nvPr>
        </p:nvSpPr>
        <p:spPr/>
        <p:txBody>
          <a:bodyPr/>
          <a:lstStyle/>
          <a:p>
            <a:fld id="{0A514951-337F-4C55-96DD-3945EF272A02}" type="slidenum">
              <a:rPr lang="en-US" smtClean="0"/>
              <a:pPr/>
              <a:t>8</a:t>
            </a:fld>
            <a:endParaRPr lang="en-US" dirty="0"/>
          </a:p>
        </p:txBody>
      </p:sp>
      <p:sp>
        <p:nvSpPr>
          <p:cNvPr id="7" name="Content Placeholder 2"/>
          <p:cNvSpPr>
            <a:spLocks noGrp="1"/>
          </p:cNvSpPr>
          <p:nvPr>
            <p:ph idx="1"/>
          </p:nvPr>
        </p:nvSpPr>
        <p:spPr>
          <a:xfrm>
            <a:off x="564669" y="1830412"/>
            <a:ext cx="5579036" cy="4525963"/>
          </a:xfrm>
        </p:spPr>
        <p:txBody>
          <a:bodyPr>
            <a:normAutofit/>
          </a:bodyPr>
          <a:lstStyle/>
          <a:p>
            <a:pPr algn="ctr">
              <a:buNone/>
            </a:pPr>
            <a:r>
              <a:rPr lang="en-US" sz="3800" dirty="0"/>
              <a:t>E</a:t>
            </a:r>
            <a:r>
              <a:rPr lang="en-US" sz="3800" dirty="0" smtClean="0"/>
              <a:t>P= </a:t>
            </a:r>
            <a:r>
              <a:rPr lang="en-US" sz="3800" dirty="0" err="1" smtClean="0"/>
              <a:t>Σ</a:t>
            </a:r>
            <a:r>
              <a:rPr lang="en-US" sz="3800" baseline="-25000" dirty="0" err="1" smtClean="0"/>
              <a:t>i</a:t>
            </a:r>
            <a:r>
              <a:rPr lang="en-US" sz="3800" baseline="-25000" dirty="0" smtClean="0"/>
              <a:t> </a:t>
            </a:r>
            <a:r>
              <a:rPr lang="en-US" sz="3800" dirty="0" smtClean="0"/>
              <a:t>(m</a:t>
            </a:r>
            <a:r>
              <a:rPr lang="en-US" sz="3800" baseline="-25000" dirty="0" smtClean="0"/>
              <a:t>i </a:t>
            </a:r>
            <a:r>
              <a:rPr lang="en-US" sz="3800" dirty="0" smtClean="0"/>
              <a:t>x </a:t>
            </a:r>
            <a:r>
              <a:rPr lang="en-US" sz="3800" dirty="0" err="1"/>
              <a:t>E</a:t>
            </a:r>
            <a:r>
              <a:rPr lang="en-US" sz="3800" dirty="0" err="1" smtClean="0"/>
              <a:t>P</a:t>
            </a:r>
            <a:r>
              <a:rPr lang="en-US" sz="3800" baseline="-25000" dirty="0" err="1" smtClean="0"/>
              <a:t>i</a:t>
            </a:r>
            <a:r>
              <a:rPr lang="en-US" sz="3800" dirty="0" smtClean="0"/>
              <a:t>)</a:t>
            </a:r>
          </a:p>
          <a:p>
            <a:pPr>
              <a:buNone/>
            </a:pPr>
            <a:endParaRPr lang="en-US" dirty="0" smtClean="0"/>
          </a:p>
          <a:p>
            <a:pPr>
              <a:buNone/>
            </a:pPr>
            <a:r>
              <a:rPr lang="en-US" dirty="0" smtClean="0"/>
              <a:t>where</a:t>
            </a:r>
          </a:p>
          <a:p>
            <a:pPr>
              <a:buFont typeface="Arial" panose="020B0604020202020204" pitchFamily="34" charset="0"/>
              <a:buChar char="•"/>
            </a:pPr>
            <a:r>
              <a:rPr lang="en-US" dirty="0" smtClean="0"/>
              <a:t>EP=eutrophication potential in kg N-eq (alternate units also used such as kg P-eq)</a:t>
            </a:r>
            <a:endParaRPr lang="en-US" dirty="0"/>
          </a:p>
          <a:p>
            <a:pPr>
              <a:buFont typeface="Arial" panose="020B0604020202020204" pitchFamily="34" charset="0"/>
              <a:buChar char="•"/>
            </a:pPr>
            <a:r>
              <a:rPr lang="en-US" dirty="0" smtClean="0"/>
              <a:t>m</a:t>
            </a:r>
            <a:r>
              <a:rPr lang="en-US" baseline="-25000" dirty="0" smtClean="0"/>
              <a:t>i </a:t>
            </a:r>
            <a:r>
              <a:rPr lang="en-US" dirty="0" smtClean="0"/>
              <a:t>= mass (in kg) of inventory flow </a:t>
            </a:r>
            <a:r>
              <a:rPr lang="en-US" dirty="0" err="1" smtClean="0"/>
              <a:t>i</a:t>
            </a:r>
            <a:r>
              <a:rPr lang="en-US" dirty="0" smtClean="0"/>
              <a:t>, </a:t>
            </a:r>
          </a:p>
          <a:p>
            <a:pPr>
              <a:buFont typeface="Arial" panose="020B0604020202020204" pitchFamily="34" charset="0"/>
              <a:buChar char="•"/>
            </a:pPr>
            <a:r>
              <a:rPr lang="en-US" dirty="0" err="1" smtClean="0"/>
              <a:t>EP</a:t>
            </a:r>
            <a:r>
              <a:rPr lang="en-US" baseline="-25000" dirty="0" err="1" smtClean="0"/>
              <a:t>i</a:t>
            </a:r>
            <a:r>
              <a:rPr lang="en-US" dirty="0" smtClean="0"/>
              <a:t> = kg of nitrogen with the same eutrophication potential as one kg of inventory flow ‘</a:t>
            </a:r>
            <a:r>
              <a:rPr lang="en-US" dirty="0" err="1" smtClean="0"/>
              <a:t>i</a:t>
            </a:r>
            <a:r>
              <a:rPr lang="en-US" dirty="0" smtClean="0"/>
              <a:t>‘</a:t>
            </a:r>
          </a:p>
        </p:txBody>
      </p:sp>
      <p:cxnSp>
        <p:nvCxnSpPr>
          <p:cNvPr id="9" name="Straight Connector 8"/>
          <p:cNvCxnSpPr/>
          <p:nvPr/>
        </p:nvCxnSpPr>
        <p:spPr>
          <a:xfrm>
            <a:off x="6267524" y="1430302"/>
            <a:ext cx="0" cy="436089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781246549"/>
              </p:ext>
            </p:extLst>
          </p:nvPr>
        </p:nvGraphicFramePr>
        <p:xfrm>
          <a:off x="6746240" y="1549519"/>
          <a:ext cx="4612445" cy="3622040"/>
        </p:xfrm>
        <a:graphic>
          <a:graphicData uri="http://schemas.openxmlformats.org/drawingml/2006/table">
            <a:tbl>
              <a:tblPr firstRow="1" bandRow="1">
                <a:tableStyleId>{073A0DAA-6AF3-43AB-8588-CEC1D06C72B9}</a:tableStyleId>
              </a:tblPr>
              <a:tblGrid>
                <a:gridCol w="3210365"/>
                <a:gridCol w="1402080"/>
              </a:tblGrid>
              <a:tr h="370840">
                <a:tc>
                  <a:txBody>
                    <a:bodyPr/>
                    <a:lstStyle/>
                    <a:p>
                      <a:r>
                        <a:rPr lang="en-US" sz="2400" dirty="0" smtClean="0">
                          <a:solidFill>
                            <a:schemeClr val="tx1"/>
                          </a:solidFill>
                        </a:rPr>
                        <a:t>1 kg of substance</a:t>
                      </a:r>
                      <a:endParaRPr lang="en-US" sz="24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err="1" smtClean="0">
                          <a:solidFill>
                            <a:schemeClr val="tx1"/>
                          </a:solidFill>
                        </a:rPr>
                        <a:t>EP</a:t>
                      </a:r>
                      <a:r>
                        <a:rPr lang="en-US" sz="2200" baseline="-25000" dirty="0" err="1" smtClean="0">
                          <a:solidFill>
                            <a:schemeClr val="tx1"/>
                          </a:solidFill>
                        </a:rPr>
                        <a:t>i</a:t>
                      </a:r>
                      <a:r>
                        <a:rPr lang="en-US" sz="2200" baseline="-25000" dirty="0" smtClean="0">
                          <a:solidFill>
                            <a:schemeClr val="tx1"/>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solidFill>
                        </a:rPr>
                        <a:t>(kg N-eq)</a:t>
                      </a:r>
                      <a:endParaRPr lang="en-US" sz="1600" dirty="0" smtClean="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dirty="0" smtClean="0">
                          <a:solidFill>
                            <a:schemeClr val="tx1"/>
                          </a:solidFill>
                        </a:rPr>
                        <a:t>Ammonia (to</a:t>
                      </a:r>
                      <a:r>
                        <a:rPr lang="nl-NL" sz="1800" baseline="0" dirty="0" smtClean="0">
                          <a:solidFill>
                            <a:schemeClr val="tx1"/>
                          </a:solidFill>
                        </a:rPr>
                        <a:t> water</a:t>
                      </a:r>
                      <a:r>
                        <a:rPr lang="nl-NL" sz="1800" dirty="0" smtClean="0">
                          <a:solidFill>
                            <a:schemeClr val="tx1"/>
                          </a:solidFill>
                        </a:rPr>
                        <a:t>) </a:t>
                      </a:r>
                      <a:endParaRPr lang="en-US"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0.78</a:t>
                      </a:r>
                    </a:p>
                  </a:txBody>
                  <a:tcPr>
                    <a:lnT w="12700" cap="flat" cmpd="sng" algn="ctr">
                      <a:solidFill>
                        <a:schemeClr val="tx1"/>
                      </a:solidFill>
                      <a:prstDash val="solid"/>
                      <a:round/>
                      <a:headEnd type="none" w="med" len="med"/>
                      <a:tailEnd type="none" w="med" len="med"/>
                    </a:lnT>
                    <a:solidFill>
                      <a:schemeClr val="bg1">
                        <a:lumMod val="85000"/>
                      </a:schemeClr>
                    </a:solidFill>
                  </a:tcPr>
                </a:tc>
              </a:tr>
              <a:tr h="370840">
                <a:tc>
                  <a:txBody>
                    <a:bodyPr/>
                    <a:lstStyle/>
                    <a:p>
                      <a:r>
                        <a:rPr lang="en-US" dirty="0" smtClean="0"/>
                        <a:t>Ammonia (to</a:t>
                      </a:r>
                      <a:r>
                        <a:rPr lang="en-US" baseline="0" dirty="0" smtClean="0"/>
                        <a:t> air)</a:t>
                      </a:r>
                      <a:endParaRPr lang="en-US" dirty="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0.12</a:t>
                      </a:r>
                    </a:p>
                  </a:txBody>
                  <a:tcPr>
                    <a:solidFill>
                      <a:schemeClr val="bg1">
                        <a:lumMod val="85000"/>
                      </a:schemeClr>
                    </a:solidFill>
                  </a:tcPr>
                </a:tc>
              </a:tr>
              <a:tr h="370840">
                <a:tc>
                  <a:txBody>
                    <a:bodyPr/>
                    <a:lstStyle/>
                    <a:p>
                      <a:r>
                        <a:rPr lang="en-US" sz="1800" dirty="0" smtClean="0"/>
                        <a:t>Nitrogen Oxides (as NO</a:t>
                      </a:r>
                      <a:r>
                        <a:rPr lang="en-US" sz="1800" baseline="-25000" dirty="0" smtClean="0"/>
                        <a:t>2</a:t>
                      </a:r>
                      <a:r>
                        <a:rPr lang="en-US" sz="1800" baseline="0" dirty="0" smtClean="0"/>
                        <a:t> to air)</a:t>
                      </a:r>
                      <a:r>
                        <a:rPr lang="en-US" sz="1800" dirty="0" smtClean="0"/>
                        <a:t> </a:t>
                      </a:r>
                      <a:endParaRPr lang="en-US" dirty="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0.04</a:t>
                      </a:r>
                    </a:p>
                  </a:txBody>
                  <a:tcPr>
                    <a:solidFill>
                      <a:schemeClr val="bg1">
                        <a:lumMod val="85000"/>
                      </a:schemeClr>
                    </a:solidFill>
                  </a:tcPr>
                </a:tc>
              </a:tr>
              <a:tr h="0">
                <a:tc>
                  <a:txBody>
                    <a:bodyPr/>
                    <a:lstStyle/>
                    <a:p>
                      <a:r>
                        <a:rPr lang="en-US" dirty="0" smtClean="0"/>
                        <a:t>Nitrate (to water)</a:t>
                      </a:r>
                      <a:endParaRPr lang="en-US" dirty="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0.237</a:t>
                      </a:r>
                    </a:p>
                  </a:txBody>
                  <a:tcPr>
                    <a:solidFill>
                      <a:schemeClr val="bg1">
                        <a:lumMod val="85000"/>
                      </a:schemeClr>
                    </a:solidFill>
                  </a:tcPr>
                </a:tc>
              </a:tr>
              <a:tr h="1803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BOD</a:t>
                      </a: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0.05</a:t>
                      </a:r>
                    </a:p>
                  </a:txBody>
                  <a:tcPr>
                    <a:solidFill>
                      <a:schemeClr val="bg1">
                        <a:lumMod val="85000"/>
                      </a:schemeClr>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COD</a:t>
                      </a: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0.05</a:t>
                      </a:r>
                    </a:p>
                  </a:txBody>
                  <a:tcPr>
                    <a:solidFill>
                      <a:schemeClr val="bg1">
                        <a:lumMod val="8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Phosphorus</a:t>
                      </a:r>
                      <a:r>
                        <a:rPr lang="en-US" baseline="0" dirty="0" smtClean="0"/>
                        <a:t> to air</a:t>
                      </a:r>
                      <a:endParaRPr lang="en-US" dirty="0" smtClean="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1.12</a:t>
                      </a:r>
                    </a:p>
                  </a:txBody>
                  <a:tcPr>
                    <a:solidFill>
                      <a:schemeClr val="bg1">
                        <a:lumMod val="8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Phosphorus</a:t>
                      </a:r>
                      <a:r>
                        <a:rPr lang="en-US" baseline="0" dirty="0" smtClean="0"/>
                        <a:t> to water</a:t>
                      </a:r>
                      <a:endParaRPr lang="en-US" dirty="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7.29</a:t>
                      </a:r>
                    </a:p>
                  </a:txBody>
                  <a:tcPr>
                    <a:solidFill>
                      <a:schemeClr val="bg1">
                        <a:lumMod val="85000"/>
                      </a:schemeClr>
                    </a:solidFill>
                  </a:tcPr>
                </a:tc>
              </a:tr>
            </a:tbl>
          </a:graphicData>
        </a:graphic>
      </p:graphicFrame>
      <p:sp>
        <p:nvSpPr>
          <p:cNvPr id="12" name="TextBox 11"/>
          <p:cNvSpPr txBox="1"/>
          <p:nvPr/>
        </p:nvSpPr>
        <p:spPr>
          <a:xfrm>
            <a:off x="7137401" y="1149409"/>
            <a:ext cx="4221284" cy="400110"/>
          </a:xfrm>
          <a:prstGeom prst="rect">
            <a:avLst/>
          </a:prstGeom>
          <a:noFill/>
        </p:spPr>
        <p:txBody>
          <a:bodyPr wrap="none" rtlCol="0">
            <a:spAutoFit/>
          </a:bodyPr>
          <a:lstStyle/>
          <a:p>
            <a:r>
              <a:rPr lang="en-US" sz="2000" dirty="0"/>
              <a:t>E</a:t>
            </a:r>
            <a:r>
              <a:rPr lang="en-US" sz="2000" dirty="0" smtClean="0"/>
              <a:t>P Characterization Factors (TRACI 2.1)</a:t>
            </a:r>
            <a:endParaRPr lang="en-US" sz="2000" dirty="0"/>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
        <p:nvSpPr>
          <p:cNvPr id="13" name="Date Placeholder 5"/>
          <p:cNvSpPr>
            <a:spLocks noGrp="1"/>
          </p:cNvSpPr>
          <p:nvPr>
            <p:ph type="dt" sz="half" idx="10"/>
          </p:nvPr>
        </p:nvSpPr>
        <p:spPr>
          <a:xfrm>
            <a:off x="1097280" y="6459785"/>
            <a:ext cx="2472271" cy="365125"/>
          </a:xfrm>
        </p:spPr>
        <p:txBody>
          <a:bodyPr/>
          <a:lstStyle/>
          <a:p>
            <a:r>
              <a:rPr lang="en-US" dirty="0" smtClean="0"/>
              <a:t>09/2015</a:t>
            </a:r>
            <a:endParaRPr lang="en-US" dirty="0"/>
          </a:p>
        </p:txBody>
      </p:sp>
      <p:sp>
        <p:nvSpPr>
          <p:cNvPr id="14"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smtClean="0">
                <a:latin typeface="Calibri" panose="020F0502020204030204" pitchFamily="34" charset="0"/>
              </a:rPr>
              <a:t>β5</a:t>
            </a:r>
            <a:endParaRPr lang="en-US" dirty="0"/>
          </a:p>
        </p:txBody>
      </p:sp>
    </p:spTree>
    <p:extLst>
      <p:ext uri="{BB962C8B-B14F-4D97-AF65-F5344CB8AC3E}">
        <p14:creationId xmlns:p14="http://schemas.microsoft.com/office/powerpoint/2010/main" val="1035719545"/>
      </p:ext>
    </p:extLst>
  </p:cSld>
  <p:clrMapOvr>
    <a:masterClrMapping/>
  </p:clrMapOvr>
  <mc:AlternateContent xmlns:mc="http://schemas.openxmlformats.org/markup-compatibility/2006" xmlns:p14="http://schemas.microsoft.com/office/powerpoint/2010/main">
    <mc:Choice Requires="p14">
      <p:transition spd="slow" p14:dur="2000" advTm="58040"/>
    </mc:Choice>
    <mc:Fallback xmlns="">
      <p:transition spd="slow" advTm="580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BOD and COD as </a:t>
            </a:r>
            <a:r>
              <a:rPr lang="en-US" dirty="0" err="1" smtClean="0"/>
              <a:t>Eutrophying</a:t>
            </a:r>
            <a:r>
              <a:rPr lang="en-US" dirty="0" smtClean="0"/>
              <a:t> “Substances”</a:t>
            </a:r>
            <a:endParaRPr lang="en-US" dirty="0"/>
          </a:p>
        </p:txBody>
      </p:sp>
      <p:sp>
        <p:nvSpPr>
          <p:cNvPr id="3" name="Content Placeholder 2"/>
          <p:cNvSpPr>
            <a:spLocks noGrp="1"/>
          </p:cNvSpPr>
          <p:nvPr>
            <p:ph idx="1"/>
          </p:nvPr>
        </p:nvSpPr>
        <p:spPr>
          <a:xfrm>
            <a:off x="688489" y="3530415"/>
            <a:ext cx="10058400" cy="2600184"/>
          </a:xfrm>
        </p:spPr>
        <p:txBody>
          <a:bodyPr/>
          <a:lstStyle/>
          <a:p>
            <a:r>
              <a:rPr lang="en-US" dirty="0" smtClean="0"/>
              <a:t>Oxygen demand is not a particular substance or a nutrient</a:t>
            </a:r>
          </a:p>
          <a:p>
            <a:pPr lvl="1"/>
            <a:r>
              <a:rPr lang="en-US" dirty="0" smtClean="0"/>
              <a:t>It’s a surrogate for measuring organic matter present in the water</a:t>
            </a:r>
          </a:p>
          <a:p>
            <a:r>
              <a:rPr lang="en-US" dirty="0" smtClean="0"/>
              <a:t>Oxygen demand (BOD or COD) is sometimes considered as having a eutrophication potential since it directly contributes to the endpoint effects of depleting oxygen from a lake</a:t>
            </a:r>
          </a:p>
          <a:p>
            <a:pPr lvl="1"/>
            <a:r>
              <a:rPr lang="en-US" dirty="0" smtClean="0"/>
              <a:t>Same effects that algae has when it is broken down after it dies</a:t>
            </a:r>
            <a:endParaRPr lang="en-US" dirty="0"/>
          </a:p>
          <a:p>
            <a:r>
              <a:rPr lang="en-US" dirty="0" smtClean="0"/>
              <a:t>Only one or the other should be characterized</a:t>
            </a:r>
          </a:p>
          <a:p>
            <a:pPr lvl="1"/>
            <a:r>
              <a:rPr lang="en-US" dirty="0" smtClean="0"/>
              <a:t>If characterizing both, double counting is </a:t>
            </a:r>
            <a:r>
              <a:rPr lang="en-US" dirty="0" err="1" smtClean="0"/>
              <a:t>occuring</a:t>
            </a:r>
            <a:endParaRPr lang="en-US" dirty="0"/>
          </a:p>
        </p:txBody>
      </p:sp>
      <p:sp>
        <p:nvSpPr>
          <p:cNvPr id="5" name="Footer Placeholder 4"/>
          <p:cNvSpPr>
            <a:spLocks noGrp="1"/>
          </p:cNvSpPr>
          <p:nvPr>
            <p:ph type="ftr" sz="quarter" idx="11"/>
          </p:nvPr>
        </p:nvSpPr>
        <p:spPr/>
        <p:txBody>
          <a:bodyPr/>
          <a:lstStyle/>
          <a:p>
            <a:r>
              <a:rPr lang="en-US" smtClean="0"/>
              <a:t>LCA Module A2</a:t>
            </a:r>
            <a:endParaRPr lang="en-US" dirty="0"/>
          </a:p>
        </p:txBody>
      </p:sp>
      <p:sp>
        <p:nvSpPr>
          <p:cNvPr id="6" name="Slide Number Placeholder 5"/>
          <p:cNvSpPr>
            <a:spLocks noGrp="1"/>
          </p:cNvSpPr>
          <p:nvPr>
            <p:ph type="sldNum" sz="quarter" idx="12"/>
          </p:nvPr>
        </p:nvSpPr>
        <p:spPr/>
        <p:txBody>
          <a:bodyPr/>
          <a:lstStyle/>
          <a:p>
            <a:fld id="{0A514951-337F-4C55-96DD-3945EF272A02}" type="slidenum">
              <a:rPr lang="en-US" smtClean="0"/>
              <a:pPr/>
              <a:t>9</a:t>
            </a:fld>
            <a:endParaRPr lang="en-US" dirty="0"/>
          </a:p>
        </p:txBody>
      </p:sp>
      <p:sp>
        <p:nvSpPr>
          <p:cNvPr id="7" name="Rectangle 6"/>
          <p:cNvSpPr/>
          <p:nvPr/>
        </p:nvSpPr>
        <p:spPr>
          <a:xfrm>
            <a:off x="1765401" y="2019981"/>
            <a:ext cx="3465799" cy="1181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smtClean="0"/>
              <a:t>Biochemical Oxygen Demand</a:t>
            </a:r>
          </a:p>
          <a:p>
            <a:pPr algn="ctr"/>
            <a:r>
              <a:rPr lang="en-US" dirty="0" smtClean="0"/>
              <a:t>“Amount of oxygen consumed by microorganisms in decomposing organic matter in water”*</a:t>
            </a:r>
          </a:p>
        </p:txBody>
      </p:sp>
      <p:sp>
        <p:nvSpPr>
          <p:cNvPr id="8" name="Rectangle 7"/>
          <p:cNvSpPr/>
          <p:nvPr/>
        </p:nvSpPr>
        <p:spPr>
          <a:xfrm>
            <a:off x="3845782" y="6110279"/>
            <a:ext cx="8129148" cy="261610"/>
          </a:xfrm>
          <a:prstGeom prst="rect">
            <a:avLst/>
          </a:prstGeom>
        </p:spPr>
        <p:txBody>
          <a:bodyPr wrap="none">
            <a:spAutoFit/>
          </a:bodyPr>
          <a:lstStyle/>
          <a:p>
            <a:r>
              <a:rPr lang="en-US" sz="1100" dirty="0" smtClean="0"/>
              <a:t>*http</a:t>
            </a:r>
            <a:r>
              <a:rPr lang="en-US" sz="1100" dirty="0"/>
              <a:t>://</a:t>
            </a:r>
            <a:r>
              <a:rPr lang="en-US" sz="1100" dirty="0" smtClean="0"/>
              <a:t>water.epa.gov/type/rsl/monitoring/vms52.cfm     **</a:t>
            </a:r>
            <a:r>
              <a:rPr lang="en-US" sz="1100" i="1" dirty="0" smtClean="0"/>
              <a:t>Standard Methods for the Examination of Water and Wastewater</a:t>
            </a:r>
            <a:r>
              <a:rPr lang="en-US" sz="1100" i="1" smtClean="0"/>
              <a:t>, </a:t>
            </a:r>
            <a:r>
              <a:rPr lang="en-US" sz="1100" smtClean="0"/>
              <a:t>19</a:t>
            </a:r>
            <a:r>
              <a:rPr lang="en-US" sz="1100" baseline="30000" smtClean="0"/>
              <a:t>th</a:t>
            </a:r>
            <a:r>
              <a:rPr lang="en-US" sz="1100" smtClean="0"/>
              <a:t> </a:t>
            </a:r>
            <a:r>
              <a:rPr lang="en-US" sz="1100" dirty="0" smtClean="0"/>
              <a:t>Edition.</a:t>
            </a:r>
            <a:endParaRPr lang="en-US" sz="1100" dirty="0"/>
          </a:p>
        </p:txBody>
      </p:sp>
      <p:sp>
        <p:nvSpPr>
          <p:cNvPr id="9" name="Rectangle 8"/>
          <p:cNvSpPr/>
          <p:nvPr/>
        </p:nvSpPr>
        <p:spPr>
          <a:xfrm>
            <a:off x="3010413" y="1659485"/>
            <a:ext cx="975774" cy="3604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BOD</a:t>
            </a:r>
          </a:p>
        </p:txBody>
      </p:sp>
      <p:sp>
        <p:nvSpPr>
          <p:cNvPr id="10" name="Rectangle 9"/>
          <p:cNvSpPr/>
          <p:nvPr/>
        </p:nvSpPr>
        <p:spPr>
          <a:xfrm>
            <a:off x="5412839" y="2019981"/>
            <a:ext cx="5348317" cy="1181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smtClean="0"/>
              <a:t>Chemical Oxygen Demand</a:t>
            </a:r>
          </a:p>
          <a:p>
            <a:pPr algn="ctr"/>
            <a:r>
              <a:rPr lang="en-US" dirty="0" smtClean="0"/>
              <a:t>“A measure of the oxygen equivalent of the organic matter content of a sample that is susceptible to oxidation by a strong chemical oxidant.”**</a:t>
            </a:r>
          </a:p>
        </p:txBody>
      </p:sp>
      <p:sp>
        <p:nvSpPr>
          <p:cNvPr id="11" name="Rectangle 10"/>
          <p:cNvSpPr/>
          <p:nvPr/>
        </p:nvSpPr>
        <p:spPr>
          <a:xfrm>
            <a:off x="7592356" y="1659485"/>
            <a:ext cx="975774" cy="3604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COD</a:t>
            </a:r>
          </a:p>
        </p:txBody>
      </p:sp>
      <p:sp>
        <p:nvSpPr>
          <p:cNvPr id="12" name="TextBox 11"/>
          <p:cNvSpPr txBox="1"/>
          <p:nvPr/>
        </p:nvSpPr>
        <p:spPr>
          <a:xfrm>
            <a:off x="10942795" y="2348995"/>
            <a:ext cx="1037754" cy="523220"/>
          </a:xfrm>
          <a:prstGeom prst="rect">
            <a:avLst/>
          </a:prstGeom>
          <a:noFill/>
        </p:spPr>
        <p:txBody>
          <a:bodyPr wrap="square" rtlCol="0">
            <a:spAutoFit/>
          </a:bodyPr>
          <a:lstStyle/>
          <a:p>
            <a:r>
              <a:rPr lang="en-US" sz="1400" dirty="0" smtClean="0"/>
              <a:t>Easier to measure</a:t>
            </a:r>
            <a:endParaRPr lang="en-US" sz="1400" dirty="0"/>
          </a:p>
        </p:txBody>
      </p:sp>
      <p:cxnSp>
        <p:nvCxnSpPr>
          <p:cNvPr id="14" name="Straight Arrow Connector 13"/>
          <p:cNvCxnSpPr/>
          <p:nvPr/>
        </p:nvCxnSpPr>
        <p:spPr>
          <a:xfrm flipH="1">
            <a:off x="10784906" y="2610605"/>
            <a:ext cx="1816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86137" y="2279963"/>
            <a:ext cx="1174786" cy="738664"/>
          </a:xfrm>
          <a:prstGeom prst="rect">
            <a:avLst/>
          </a:prstGeom>
          <a:noFill/>
        </p:spPr>
        <p:txBody>
          <a:bodyPr wrap="square" rtlCol="0">
            <a:spAutoFit/>
          </a:bodyPr>
          <a:lstStyle/>
          <a:p>
            <a:r>
              <a:rPr lang="en-US" sz="1400" dirty="0" smtClean="0"/>
              <a:t>Better metric for these processes</a:t>
            </a:r>
            <a:endParaRPr lang="en-US" sz="1400" dirty="0"/>
          </a:p>
        </p:txBody>
      </p:sp>
      <p:cxnSp>
        <p:nvCxnSpPr>
          <p:cNvPr id="17" name="Straight Arrow Connector 16"/>
          <p:cNvCxnSpPr/>
          <p:nvPr/>
        </p:nvCxnSpPr>
        <p:spPr>
          <a:xfrm>
            <a:off x="1353787" y="2649295"/>
            <a:ext cx="3308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Audio 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
        <p:nvSpPr>
          <p:cNvPr id="18" name="Date Placeholder 5"/>
          <p:cNvSpPr>
            <a:spLocks noGrp="1"/>
          </p:cNvSpPr>
          <p:nvPr>
            <p:ph type="dt" sz="half" idx="10"/>
          </p:nvPr>
        </p:nvSpPr>
        <p:spPr>
          <a:xfrm>
            <a:off x="1097280" y="6459785"/>
            <a:ext cx="2472271" cy="365125"/>
          </a:xfrm>
        </p:spPr>
        <p:txBody>
          <a:bodyPr/>
          <a:lstStyle/>
          <a:p>
            <a:r>
              <a:rPr lang="en-US" dirty="0" smtClean="0"/>
              <a:t>09/2015</a:t>
            </a:r>
            <a:endParaRPr lang="en-US" dirty="0"/>
          </a:p>
        </p:txBody>
      </p:sp>
    </p:spTree>
    <p:extLst>
      <p:ext uri="{BB962C8B-B14F-4D97-AF65-F5344CB8AC3E}">
        <p14:creationId xmlns:p14="http://schemas.microsoft.com/office/powerpoint/2010/main" val="1400374026"/>
      </p:ext>
    </p:extLst>
  </p:cSld>
  <p:clrMapOvr>
    <a:masterClrMapping/>
  </p:clrMapOvr>
  <mc:AlternateContent xmlns:mc="http://schemas.openxmlformats.org/markup-compatibility/2006" xmlns:p14="http://schemas.microsoft.com/office/powerpoint/2010/main">
    <mc:Choice Requires="p14">
      <p:transition spd="slow" p14:dur="2000" advTm="96553"/>
    </mc:Choice>
    <mc:Fallback xmlns="">
      <p:transition spd="slow" advTm="965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455F51"/>
      </a:dk2>
      <a:lt2>
        <a:srgbClr val="E2DFCC"/>
      </a:lt2>
      <a:accent1>
        <a:srgbClr val="739A28"/>
      </a:accent1>
      <a:accent2>
        <a:srgbClr val="C1DF8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8880</TotalTime>
  <Words>1496</Words>
  <Application>Microsoft Office PowerPoint</Application>
  <PresentationFormat>Widescreen</PresentationFormat>
  <Paragraphs>271</Paragraphs>
  <Slides>17</Slides>
  <Notes>11</Notes>
  <HiddenSlides>0</HiddenSlides>
  <MMClips>16</MMClips>
  <ScaleCrop>false</ScaleCrop>
  <HeadingPairs>
    <vt:vector size="8" baseType="variant">
      <vt:variant>
        <vt:lpstr>Fonts Used</vt:lpstr>
      </vt:variant>
      <vt:variant>
        <vt:i4>4</vt:i4>
      </vt:variant>
      <vt:variant>
        <vt:lpstr>Theme</vt:lpstr>
      </vt:variant>
      <vt:variant>
        <vt:i4>1</vt:i4>
      </vt:variant>
      <vt:variant>
        <vt:lpstr>Slide Titles</vt:lpstr>
      </vt:variant>
      <vt:variant>
        <vt:i4>17</vt:i4>
      </vt:variant>
      <vt:variant>
        <vt:lpstr>Custom Shows</vt:lpstr>
      </vt:variant>
      <vt:variant>
        <vt:i4>1</vt:i4>
      </vt:variant>
    </vt:vector>
  </HeadingPairs>
  <TitlesOfParts>
    <vt:vector size="23" baseType="lpstr">
      <vt:lpstr>Arial</vt:lpstr>
      <vt:lpstr>Calibri</vt:lpstr>
      <vt:lpstr>Calibri Light</vt:lpstr>
      <vt:lpstr>Wingdings</vt:lpstr>
      <vt:lpstr>Retrospect</vt:lpstr>
      <vt:lpstr>Welcome to the Life Cycle Assessment (LCA) Learning Module Series</vt:lpstr>
      <vt:lpstr>LCA Module Series Groups</vt:lpstr>
      <vt:lpstr>Eutrophication Potential</vt:lpstr>
      <vt:lpstr>Summary of Module B1 and Other Points</vt:lpstr>
      <vt:lpstr>Common Impact Categories</vt:lpstr>
      <vt:lpstr>Eutrophication Potential</vt:lpstr>
      <vt:lpstr>Main Substances and Sources</vt:lpstr>
      <vt:lpstr>Characterization of Eutrophication Potential</vt:lpstr>
      <vt:lpstr>BOD and COD as Eutrophying “Substances”</vt:lpstr>
      <vt:lpstr>Limiting Nutrient Concept</vt:lpstr>
      <vt:lpstr>Typical Limiting Nutrients By Setting</vt:lpstr>
      <vt:lpstr>Deposition and Transport</vt:lpstr>
      <vt:lpstr>Effects of Eutrophication</vt:lpstr>
      <vt:lpstr>Regional Variation</vt:lpstr>
      <vt:lpstr>Eutrophication Potential</vt:lpstr>
      <vt:lpstr>Thank you for completing Module β5!</vt:lpstr>
      <vt:lpstr>Homework</vt:lpstr>
      <vt:lpstr>Wrong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Quinn Langfitt</dc:creator>
  <cp:lastModifiedBy>Quinn Langfitt</cp:lastModifiedBy>
  <cp:revision>611</cp:revision>
  <dcterms:created xsi:type="dcterms:W3CDTF">2014-11-14T22:25:32Z</dcterms:created>
  <dcterms:modified xsi:type="dcterms:W3CDTF">2015-11-14T18:12:20Z</dcterms:modified>
</cp:coreProperties>
</file>