
<file path=[Content_Types].xml><?xml version="1.0" encoding="utf-8"?>
<Types xmlns="http://schemas.openxmlformats.org/package/2006/content-types">
  <Default Extension="png" ContentType="image/png"/>
  <Default Extension="tmp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65" r:id="rId2"/>
    <p:sldId id="366" r:id="rId3"/>
    <p:sldId id="276" r:id="rId4"/>
    <p:sldId id="367" r:id="rId5"/>
    <p:sldId id="309" r:id="rId6"/>
    <p:sldId id="369" r:id="rId7"/>
    <p:sldId id="361" r:id="rId8"/>
    <p:sldId id="344" r:id="rId9"/>
    <p:sldId id="352" r:id="rId10"/>
    <p:sldId id="357" r:id="rId11"/>
    <p:sldId id="353" r:id="rId12"/>
    <p:sldId id="363" r:id="rId13"/>
    <p:sldId id="364" r:id="rId14"/>
    <p:sldId id="356" r:id="rId15"/>
    <p:sldId id="354" r:id="rId16"/>
    <p:sldId id="358" r:id="rId17"/>
    <p:sldId id="359" r:id="rId18"/>
    <p:sldId id="345" r:id="rId19"/>
    <p:sldId id="340" r:id="rId20"/>
    <p:sldId id="368" r:id="rId21"/>
  </p:sldIdLst>
  <p:sldSz cx="12192000" cy="6858000"/>
  <p:notesSz cx="6858000" cy="9144000"/>
  <p:custShowLst>
    <p:custShow name="Wrong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nn Langfitt" initials="QL" lastIdx="23" clrIdx="0">
    <p:extLst>
      <p:ext uri="{19B8F6BF-5375-455C-9EA6-DF929625EA0E}">
        <p15:presenceInfo xmlns:p15="http://schemas.microsoft.com/office/powerpoint/2012/main" userId="fd30b36df98d15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F87"/>
    <a:srgbClr val="739A28"/>
    <a:srgbClr val="DAC0A6"/>
    <a:srgbClr val="8D5E30"/>
    <a:srgbClr val="996633"/>
    <a:srgbClr val="A9B1BC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298" autoAdjust="0"/>
  </p:normalViewPr>
  <p:slideViewPr>
    <p:cSldViewPr snapToGrid="0">
      <p:cViewPr varScale="1">
        <p:scale>
          <a:sx n="83" d="100"/>
          <a:sy n="83" d="100"/>
        </p:scale>
        <p:origin x="732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EB65-7773-4AE4-A4AD-FDBFD823D46F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98908-2088-48AB-8E5E-AF12DB12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7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56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92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4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3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4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9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0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30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7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8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01/2015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96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97280" y="1624405"/>
            <a:ext cx="10115203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8859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4" y="1387737"/>
            <a:ext cx="10058400" cy="4653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01/2015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0655" y="286603"/>
            <a:ext cx="11413863" cy="5877837"/>
          </a:xfrm>
          <a:prstGeom prst="rect">
            <a:avLst/>
          </a:prstGeom>
          <a:noFill/>
          <a:ln w="3175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7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8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1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9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8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qt.it/index.php?option=com_content&amp;view=article&amp;id=71&amp;Itemid=107" TargetMode="Externa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" y="67867"/>
            <a:ext cx="11938000" cy="2171700"/>
          </a:xfrm>
        </p:spPr>
        <p:txBody>
          <a:bodyPr>
            <a:noAutofit/>
          </a:bodyPr>
          <a:lstStyle/>
          <a:p>
            <a:pPr algn="ctr"/>
            <a:r>
              <a:rPr lang="en-US" sz="5800" dirty="0" smtClean="0"/>
              <a:t>Welcome to the Life Cycle Assessment (LCA) Learning Module Series</a:t>
            </a:r>
            <a:endParaRPr lang="en-US" sz="5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29238"/>
            <a:ext cx="12192000" cy="1173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Acknowledgements:</a:t>
            </a:r>
          </a:p>
          <a:p>
            <a:pPr algn="ctr"/>
            <a:r>
              <a:rPr lang="en-US" dirty="0" err="1" smtClean="0"/>
              <a:t>CEST</a:t>
            </a:r>
            <a:r>
              <a:rPr lang="en-US" cap="none" dirty="0" err="1" smtClean="0"/>
              <a:t>i</a:t>
            </a:r>
            <a:r>
              <a:rPr lang="en-US" dirty="0" err="1" smtClean="0"/>
              <a:t>CC</a:t>
            </a:r>
            <a:r>
              <a:rPr lang="en-US" dirty="0" smtClean="0"/>
              <a:t>	Washington State University     Fulbright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63700" y="2700338"/>
            <a:ext cx="9144000" cy="55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Liv Haselbach	Quinn Langfitt</a:t>
            </a:r>
          </a:p>
          <a:p>
            <a:endParaRPr lang="en-US" sz="3200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93357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current modules email </a:t>
            </a:r>
            <a:r>
              <a:rPr lang="en-US" dirty="0"/>
              <a:t>h</a:t>
            </a:r>
            <a:r>
              <a:rPr lang="en-US" dirty="0" smtClean="0"/>
              <a:t>aselbach@wsu.edu or visit cem.uaf.edu/</a:t>
            </a:r>
            <a:r>
              <a:rPr lang="en-US" dirty="0" err="1" smtClean="0"/>
              <a:t>CESTiCC</a:t>
            </a:r>
            <a:r>
              <a:rPr lang="en-US" dirty="0" smtClean="0"/>
              <a:t>  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Smog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health</a:t>
            </a:r>
          </a:p>
          <a:p>
            <a:pPr lvl="1"/>
            <a:r>
              <a:rPr lang="en-US" dirty="0" smtClean="0"/>
              <a:t>Eye irritation</a:t>
            </a:r>
          </a:p>
          <a:p>
            <a:pPr lvl="1"/>
            <a:r>
              <a:rPr lang="en-US" dirty="0" smtClean="0"/>
              <a:t>Respiratory tract irritation</a:t>
            </a:r>
          </a:p>
          <a:p>
            <a:pPr lvl="1"/>
            <a:r>
              <a:rPr lang="en-US" dirty="0" smtClean="0"/>
              <a:t>Lung irritation</a:t>
            </a:r>
          </a:p>
          <a:p>
            <a:pPr lvl="1"/>
            <a:r>
              <a:rPr lang="en-US" dirty="0" smtClean="0"/>
              <a:t>Reduced lung function</a:t>
            </a:r>
          </a:p>
          <a:p>
            <a:pPr lvl="1"/>
            <a:r>
              <a:rPr lang="en-US" dirty="0" smtClean="0"/>
              <a:t>Aggravation of asthma</a:t>
            </a:r>
          </a:p>
          <a:p>
            <a:r>
              <a:rPr lang="en-US" dirty="0" smtClean="0"/>
              <a:t>Vegetation</a:t>
            </a:r>
          </a:p>
          <a:p>
            <a:pPr lvl="1"/>
            <a:r>
              <a:rPr lang="en-US" dirty="0" smtClean="0"/>
              <a:t>Crops</a:t>
            </a:r>
          </a:p>
          <a:p>
            <a:pPr lvl="1"/>
            <a:r>
              <a:rPr lang="en-US" dirty="0" smtClean="0"/>
              <a:t>Forests</a:t>
            </a:r>
            <a:endParaRPr lang="en-US" dirty="0"/>
          </a:p>
          <a:p>
            <a:r>
              <a:rPr lang="en-US" dirty="0" smtClean="0"/>
              <a:t>Quality of Life</a:t>
            </a:r>
          </a:p>
          <a:p>
            <a:pPr lvl="1"/>
            <a:r>
              <a:rPr lang="en-US" dirty="0" smtClean="0"/>
              <a:t>Decreased visibility (such as for seeing landmarks)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3427311" y="1645920"/>
            <a:ext cx="609600" cy="172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81015" y="2047855"/>
            <a:ext cx="3548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short term effects</a:t>
            </a:r>
          </a:p>
          <a:p>
            <a:r>
              <a:rPr lang="en-US" dirty="0" smtClean="0"/>
              <a:t>Some worry chronic short term </a:t>
            </a:r>
          </a:p>
          <a:p>
            <a:r>
              <a:rPr lang="en-US" dirty="0" smtClean="0"/>
              <a:t>effects could lead to long term ones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617345" y="4078343"/>
            <a:ext cx="4822815" cy="17331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Some populations at higher risk</a:t>
            </a:r>
          </a:p>
          <a:p>
            <a:pPr lvl="1"/>
            <a:r>
              <a:rPr lang="en-US" dirty="0" smtClean="0"/>
              <a:t>Children</a:t>
            </a:r>
          </a:p>
          <a:p>
            <a:pPr lvl="1"/>
            <a:r>
              <a:rPr lang="en-US" dirty="0" smtClean="0"/>
              <a:t>Elderly</a:t>
            </a:r>
          </a:p>
          <a:p>
            <a:pPr lvl="1"/>
            <a:r>
              <a:rPr lang="en-US" dirty="0" smtClean="0"/>
              <a:t>Those with pre-existing respiratory conditions</a:t>
            </a:r>
          </a:p>
          <a:p>
            <a:pPr lvl="1"/>
            <a:r>
              <a:rPr lang="en-US" dirty="0" smtClean="0"/>
              <a:t>Those who work outside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88"/>
          <a:stretch/>
        </p:blipFill>
        <p:spPr>
          <a:xfrm>
            <a:off x="7873783" y="1074800"/>
            <a:ext cx="3626691" cy="235527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1"/>
    </mc:Choice>
    <mc:Fallback xmlns="">
      <p:transition spd="slow" advTm="4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12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7820500" cy="885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Requirements for Smog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489" y="1339856"/>
            <a:ext cx="5915511" cy="4074308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400" dirty="0" smtClean="0"/>
              <a:t>Requirements for forming ground level ozone:</a:t>
            </a:r>
          </a:p>
          <a:p>
            <a:pPr lvl="1">
              <a:spcAft>
                <a:spcPts val="3000"/>
              </a:spcAft>
            </a:pPr>
            <a:r>
              <a:rPr lang="en-US" sz="2200" dirty="0" smtClean="0"/>
              <a:t>Solar radiation</a:t>
            </a:r>
          </a:p>
          <a:p>
            <a:pPr lvl="1">
              <a:spcAft>
                <a:spcPts val="3000"/>
              </a:spcAft>
            </a:pPr>
            <a:r>
              <a:rPr lang="en-US" sz="2200" dirty="0" smtClean="0"/>
              <a:t>Reactive nitrogen oxides (NO</a:t>
            </a:r>
            <a:r>
              <a:rPr lang="en-US" sz="2200" baseline="-25000" dirty="0" smtClean="0"/>
              <a:t>x</a:t>
            </a:r>
            <a:r>
              <a:rPr lang="en-US" sz="2200" dirty="0"/>
              <a:t>)</a:t>
            </a:r>
            <a:endParaRPr lang="en-US" sz="2200" dirty="0" smtClean="0"/>
          </a:p>
          <a:p>
            <a:pPr lvl="1">
              <a:spcAft>
                <a:spcPts val="3000"/>
              </a:spcAft>
            </a:pPr>
            <a:r>
              <a:rPr lang="en-US" sz="2200" dirty="0" smtClean="0"/>
              <a:t>Reactive volatile organic compounds (VOCs) and/or carbon monoxide (CO)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4" name="Right Brace 23"/>
          <p:cNvSpPr/>
          <p:nvPr/>
        </p:nvSpPr>
        <p:spPr>
          <a:xfrm>
            <a:off x="5841544" y="2727977"/>
            <a:ext cx="631339" cy="15735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flipH="1">
            <a:off x="4441380" y="2727977"/>
            <a:ext cx="1400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31802" y="3324640"/>
            <a:ext cx="472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anthropogenic source is vehicle emissions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858977" y="3843511"/>
            <a:ext cx="538523" cy="458058"/>
          </a:xfrm>
          <a:prstGeom prst="line">
            <a:avLst/>
          </a:prstGeom>
          <a:ln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58977" y="4889132"/>
            <a:ext cx="175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natural source is forests</a:t>
            </a:r>
            <a:endParaRPr lang="en-US" dirty="0"/>
          </a:p>
        </p:txBody>
      </p:sp>
      <p:pic>
        <p:nvPicPr>
          <p:cNvPr id="2050" name="Picture 2" descr="http://www.fs.usda.gov/Internet/FSE_MEDIA/stelprdb5284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7" y="4314133"/>
            <a:ext cx="2624775" cy="17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0458" y="20333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http://rjdaviesmotor.com/wp-content/uploads/2013/01/emiss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64" y="3728862"/>
            <a:ext cx="2417347" cy="18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15200" y="6114669"/>
            <a:ext cx="45981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Car exhaust: rjdaviesmotor.com      </a:t>
            </a:r>
            <a:r>
              <a:rPr lang="en-US" sz="1100" dirty="0"/>
              <a:t>Forest: </a:t>
            </a:r>
            <a:r>
              <a:rPr lang="en-US" sz="1100" dirty="0" smtClean="0"/>
              <a:t>fs.usda.gov  Sun: radnorlibrary.org</a:t>
            </a:r>
            <a:endParaRPr lang="en-US" sz="1100" dirty="0"/>
          </a:p>
        </p:txBody>
      </p:sp>
      <p:pic>
        <p:nvPicPr>
          <p:cNvPr id="1026" name="Picture 2" descr="http://www.radnorlibrary.org/wp-content/uploads/2013/07/su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15" y="1254067"/>
            <a:ext cx="2072211" cy="20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861953" y="2275117"/>
            <a:ext cx="3610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961130" y="465910"/>
            <a:ext cx="2640320" cy="21248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u="sng" dirty="0" smtClean="0">
                <a:solidFill>
                  <a:schemeClr val="tx1"/>
                </a:solidFill>
              </a:rPr>
              <a:t>VOCs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Organic chemicals with a low boiling point (&lt;250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°</a:t>
            </a:r>
            <a:r>
              <a:rPr lang="en-US" dirty="0" smtClean="0">
                <a:solidFill>
                  <a:schemeClr val="tx1"/>
                </a:solidFill>
              </a:rPr>
              <a:t>C at 1 </a:t>
            </a:r>
            <a:r>
              <a:rPr lang="en-US" dirty="0" err="1" smtClean="0">
                <a:solidFill>
                  <a:schemeClr val="tx1"/>
                </a:solidFill>
              </a:rPr>
              <a:t>atm</a:t>
            </a:r>
            <a:r>
              <a:rPr lang="en-US" dirty="0" smtClean="0">
                <a:solidFill>
                  <a:schemeClr val="tx1"/>
                </a:solidFill>
              </a:rPr>
              <a:t> pressure).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hlinkClick r:id="rId7"/>
              </a:rPr>
              <a:t>Hundreds of chemicals </a:t>
            </a:r>
            <a:r>
              <a:rPr lang="en-US" dirty="0" smtClean="0">
                <a:solidFill>
                  <a:schemeClr val="tx1"/>
                </a:solidFill>
              </a:rPr>
              <a:t>fall under this distinction.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71"/>
    </mc:Choice>
    <mc:Fallback xmlns="">
      <p:transition spd="slow" advTm="8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Smog Creation Chemistry – NO</a:t>
            </a:r>
            <a:r>
              <a:rPr lang="en-US" baseline="-25000" dirty="0" smtClean="0"/>
              <a:t>x</a:t>
            </a:r>
            <a:r>
              <a:rPr lang="en-US" dirty="0" smtClean="0"/>
              <a:t> 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2973" y="2795975"/>
            <a:ext cx="1452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</a:t>
            </a:r>
            <a:r>
              <a:rPr lang="en-US" sz="2200" baseline="-25000" dirty="0" smtClean="0"/>
              <a:t>2 </a:t>
            </a:r>
            <a:r>
              <a:rPr lang="en-US" sz="2200" dirty="0" smtClean="0"/>
              <a:t>+ h</a:t>
            </a:r>
            <a:r>
              <a:rPr lang="el-GR" sz="2200" dirty="0" smtClean="0"/>
              <a:t>ν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18705" y="2704715"/>
            <a:ext cx="554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NO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42082" y="4219971"/>
            <a:ext cx="561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</a:t>
            </a:r>
            <a:endParaRPr lang="en-US" sz="22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22916" y="3979078"/>
            <a:ext cx="587306" cy="2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9877" y="4358277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3</a:t>
            </a:r>
            <a:endParaRPr lang="en-US" sz="2200" dirty="0"/>
          </a:p>
        </p:txBody>
      </p:sp>
      <p:sp>
        <p:nvSpPr>
          <p:cNvPr id="20" name="Oval 19"/>
          <p:cNvSpPr/>
          <p:nvPr/>
        </p:nvSpPr>
        <p:spPr>
          <a:xfrm>
            <a:off x="4276878" y="2133922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80581" y="2133922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e 22"/>
          <p:cNvSpPr/>
          <p:nvPr/>
        </p:nvSpPr>
        <p:spPr>
          <a:xfrm>
            <a:off x="4348579" y="1205476"/>
            <a:ext cx="607430" cy="607430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Sun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149652" y="1594628"/>
            <a:ext cx="123824" cy="699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261268" y="1698878"/>
            <a:ext cx="87311" cy="985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03654" y="1789025"/>
            <a:ext cx="47622" cy="1035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86131" y="1625108"/>
            <a:ext cx="81415" cy="349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945766" y="1750559"/>
            <a:ext cx="61001" cy="462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44325" y="1796845"/>
            <a:ext cx="47009" cy="744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16200000" flipH="1">
            <a:off x="4495338" y="1953199"/>
            <a:ext cx="250329" cy="7983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5270213" y="2389260"/>
            <a:ext cx="587306" cy="2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6312305" y="218172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178293" y="2160324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567903" y="2173817"/>
            <a:ext cx="988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1)</a:t>
            </a:r>
            <a:endParaRPr lang="en-US" sz="2200" dirty="0"/>
          </a:p>
        </p:txBody>
      </p:sp>
      <p:sp>
        <p:nvSpPr>
          <p:cNvPr id="54" name="Oval 53"/>
          <p:cNvSpPr/>
          <p:nvPr/>
        </p:nvSpPr>
        <p:spPr>
          <a:xfrm>
            <a:off x="4193060" y="3698682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692661" y="3714076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59" name="TextBox 58"/>
          <p:cNvSpPr txBox="1"/>
          <p:nvPr/>
        </p:nvSpPr>
        <p:spPr>
          <a:xfrm>
            <a:off x="5179787" y="4219970"/>
            <a:ext cx="716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60" name="Oval 59"/>
          <p:cNvSpPr/>
          <p:nvPr/>
        </p:nvSpPr>
        <p:spPr>
          <a:xfrm>
            <a:off x="5058436" y="375047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362139" y="375047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715606" y="356828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019309" y="356828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827534" y="385760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3567903" y="3687418"/>
            <a:ext cx="988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2)</a:t>
            </a:r>
            <a:endParaRPr lang="en-US" sz="2200" dirty="0"/>
          </a:p>
        </p:txBody>
      </p:sp>
      <p:sp>
        <p:nvSpPr>
          <p:cNvPr id="81" name="TextBox 80"/>
          <p:cNvSpPr txBox="1"/>
          <p:nvPr/>
        </p:nvSpPr>
        <p:spPr>
          <a:xfrm>
            <a:off x="6817969" y="2181723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82" name="TextBox 81"/>
          <p:cNvSpPr txBox="1"/>
          <p:nvPr/>
        </p:nvSpPr>
        <p:spPr>
          <a:xfrm>
            <a:off x="7209819" y="2679641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</a:t>
            </a:r>
            <a:endParaRPr lang="en-US" sz="2200" dirty="0"/>
          </a:p>
        </p:txBody>
      </p:sp>
      <p:sp>
        <p:nvSpPr>
          <p:cNvPr id="154" name="Oval 153"/>
          <p:cNvSpPr/>
          <p:nvPr/>
        </p:nvSpPr>
        <p:spPr>
          <a:xfrm>
            <a:off x="4399565" y="2359674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6015016" y="2188196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2" name="Straight Connector 191"/>
          <p:cNvCxnSpPr/>
          <p:nvPr/>
        </p:nvCxnSpPr>
        <p:spPr>
          <a:xfrm>
            <a:off x="7109907" y="5876917"/>
            <a:ext cx="13990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V="1">
            <a:off x="8508989" y="3441693"/>
            <a:ext cx="0" cy="2435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4417848" y="3441692"/>
            <a:ext cx="40911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V="1">
            <a:off x="4417848" y="3174983"/>
            <a:ext cx="0" cy="2741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4309221" y="5587712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3</a:t>
            </a:r>
            <a:endParaRPr lang="en-US" sz="2200" dirty="0"/>
          </a:p>
        </p:txBody>
      </p:sp>
      <p:sp>
        <p:nvSpPr>
          <p:cNvPr id="101" name="Oval 100"/>
          <p:cNvSpPr/>
          <p:nvPr/>
        </p:nvSpPr>
        <p:spPr>
          <a:xfrm>
            <a:off x="4164950" y="479771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468653" y="479771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276878" y="508703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3617650" y="4958772"/>
            <a:ext cx="988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3)</a:t>
            </a:r>
            <a:endParaRPr lang="en-US" sz="2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291863" y="5513447"/>
            <a:ext cx="554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NO</a:t>
            </a:r>
            <a:endParaRPr lang="en-US" sz="2200" dirty="0"/>
          </a:p>
        </p:txBody>
      </p:sp>
      <p:sp>
        <p:nvSpPr>
          <p:cNvPr id="106" name="Oval 105"/>
          <p:cNvSpPr/>
          <p:nvPr/>
        </p:nvSpPr>
        <p:spPr>
          <a:xfrm>
            <a:off x="5485463" y="499045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188174" y="4996928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865778" y="5044807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491059" y="5589669"/>
            <a:ext cx="651105" cy="44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10" name="Oval 109"/>
          <p:cNvSpPr/>
          <p:nvPr/>
        </p:nvSpPr>
        <p:spPr>
          <a:xfrm>
            <a:off x="6446845" y="4927616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750548" y="4927616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569532" y="5153368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7634019" y="5449731"/>
            <a:ext cx="716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14" name="Oval 113"/>
          <p:cNvSpPr/>
          <p:nvPr/>
        </p:nvSpPr>
        <p:spPr>
          <a:xfrm>
            <a:off x="7569647" y="498023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7873350" y="498023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/>
          <p:cNvCxnSpPr/>
          <p:nvPr/>
        </p:nvCxnSpPr>
        <p:spPr>
          <a:xfrm>
            <a:off x="6008119" y="5250227"/>
            <a:ext cx="346491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7275853" y="4978712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2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6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91"/>
    </mc:Choice>
    <mc:Fallback xmlns="">
      <p:transition spd="slow" advTm="4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Smog Creation Chemistry – NO</a:t>
            </a:r>
            <a:r>
              <a:rPr lang="en-US" baseline="-25000" dirty="0" smtClean="0"/>
              <a:t>x</a:t>
            </a:r>
            <a:r>
              <a:rPr lang="en-US" dirty="0" smtClean="0"/>
              <a:t> and HO</a:t>
            </a:r>
            <a:r>
              <a:rPr lang="en-US" baseline="-25000" dirty="0" smtClean="0"/>
              <a:t>X</a:t>
            </a:r>
            <a:endParaRPr lang="en-US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5293" y="2914728"/>
            <a:ext cx="1452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</a:t>
            </a:r>
            <a:r>
              <a:rPr lang="en-US" sz="2200" baseline="-25000" dirty="0" smtClean="0"/>
              <a:t>2 </a:t>
            </a:r>
            <a:r>
              <a:rPr lang="en-US" sz="2200" dirty="0" smtClean="0"/>
              <a:t>+ h</a:t>
            </a:r>
            <a:r>
              <a:rPr lang="el-GR" sz="2200" dirty="0" smtClean="0"/>
              <a:t>ν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061025" y="2823468"/>
            <a:ext cx="554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NO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84402" y="4338724"/>
            <a:ext cx="561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</a:t>
            </a:r>
            <a:endParaRPr lang="en-US" sz="22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865236" y="4097831"/>
            <a:ext cx="587306" cy="2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02197" y="4477030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3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489" y="1153469"/>
            <a:ext cx="5477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NO</a:t>
            </a:r>
            <a:r>
              <a:rPr lang="en-US" sz="2800" u="sng" baseline="-25000" dirty="0" smtClean="0"/>
              <a:t>x</a:t>
            </a:r>
            <a:r>
              <a:rPr lang="en-US" sz="2800" u="sng" dirty="0" smtClean="0"/>
              <a:t> Cycle</a:t>
            </a:r>
            <a:endParaRPr lang="en-US" sz="2800" u="sng" dirty="0"/>
          </a:p>
        </p:txBody>
      </p:sp>
      <p:sp>
        <p:nvSpPr>
          <p:cNvPr id="20" name="Oval 19"/>
          <p:cNvSpPr/>
          <p:nvPr/>
        </p:nvSpPr>
        <p:spPr>
          <a:xfrm>
            <a:off x="1219198" y="225267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22901" y="225267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e 22"/>
          <p:cNvSpPr/>
          <p:nvPr/>
        </p:nvSpPr>
        <p:spPr>
          <a:xfrm>
            <a:off x="1290899" y="1324229"/>
            <a:ext cx="607430" cy="607430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Sun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091972" y="1713381"/>
            <a:ext cx="123824" cy="699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03588" y="1817631"/>
            <a:ext cx="87311" cy="985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345974" y="1907778"/>
            <a:ext cx="47622" cy="1035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28451" y="1743861"/>
            <a:ext cx="81415" cy="349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888086" y="1869312"/>
            <a:ext cx="61001" cy="462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86645" y="1915598"/>
            <a:ext cx="47009" cy="744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16200000" flipH="1">
            <a:off x="1437658" y="2071952"/>
            <a:ext cx="250329" cy="7983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212533" y="2508013"/>
            <a:ext cx="587306" cy="2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3254625" y="2300476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120613" y="227907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10223" y="2292570"/>
            <a:ext cx="988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1)</a:t>
            </a:r>
            <a:endParaRPr lang="en-US" sz="2200" dirty="0"/>
          </a:p>
        </p:txBody>
      </p:sp>
      <p:sp>
        <p:nvSpPr>
          <p:cNvPr id="54" name="Oval 53"/>
          <p:cNvSpPr/>
          <p:nvPr/>
        </p:nvSpPr>
        <p:spPr>
          <a:xfrm>
            <a:off x="1135380" y="381743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634981" y="3832829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59" name="TextBox 58"/>
          <p:cNvSpPr txBox="1"/>
          <p:nvPr/>
        </p:nvSpPr>
        <p:spPr>
          <a:xfrm>
            <a:off x="2122107" y="4338723"/>
            <a:ext cx="716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60" name="Oval 59"/>
          <p:cNvSpPr/>
          <p:nvPr/>
        </p:nvSpPr>
        <p:spPr>
          <a:xfrm>
            <a:off x="2000756" y="386923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304459" y="386923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657926" y="368703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961629" y="368703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769854" y="397635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10223" y="3806171"/>
            <a:ext cx="988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2)</a:t>
            </a:r>
            <a:endParaRPr lang="en-US" sz="2200" dirty="0"/>
          </a:p>
        </p:txBody>
      </p:sp>
      <p:sp>
        <p:nvSpPr>
          <p:cNvPr id="81" name="TextBox 80"/>
          <p:cNvSpPr txBox="1"/>
          <p:nvPr/>
        </p:nvSpPr>
        <p:spPr>
          <a:xfrm>
            <a:off x="3760289" y="2300476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82" name="TextBox 81"/>
          <p:cNvSpPr txBox="1"/>
          <p:nvPr/>
        </p:nvSpPr>
        <p:spPr>
          <a:xfrm>
            <a:off x="4152139" y="2798394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</a:t>
            </a:r>
            <a:endParaRPr lang="en-US" sz="2200" dirty="0"/>
          </a:p>
        </p:txBody>
      </p:sp>
      <p:sp>
        <p:nvSpPr>
          <p:cNvPr id="118" name="TextBox 117"/>
          <p:cNvSpPr txBox="1"/>
          <p:nvPr/>
        </p:nvSpPr>
        <p:spPr>
          <a:xfrm>
            <a:off x="6518309" y="2318029"/>
            <a:ext cx="571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CO</a:t>
            </a:r>
            <a:endParaRPr lang="en-US" sz="2200" dirty="0"/>
          </a:p>
        </p:txBody>
      </p:sp>
      <p:sp>
        <p:nvSpPr>
          <p:cNvPr id="120" name="TextBox 119"/>
          <p:cNvSpPr txBox="1"/>
          <p:nvPr/>
        </p:nvSpPr>
        <p:spPr>
          <a:xfrm>
            <a:off x="6585390" y="4844669"/>
            <a:ext cx="561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</a:t>
            </a:r>
            <a:endParaRPr lang="en-US" sz="2200" dirty="0"/>
          </a:p>
        </p:txBody>
      </p:sp>
      <p:cxnSp>
        <p:nvCxnSpPr>
          <p:cNvPr id="122" name="Straight Arrow Connector 121"/>
          <p:cNvCxnSpPr/>
          <p:nvPr/>
        </p:nvCxnSpPr>
        <p:spPr>
          <a:xfrm flipV="1">
            <a:off x="8671979" y="4663646"/>
            <a:ext cx="587306" cy="2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854522" y="1178503"/>
            <a:ext cx="5477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/>
              <a:t>HO</a:t>
            </a:r>
            <a:r>
              <a:rPr lang="en-US" sz="2800" u="sng" baseline="-25000" dirty="0" err="1" smtClean="0"/>
              <a:t>x</a:t>
            </a:r>
            <a:r>
              <a:rPr lang="en-US" sz="2800" u="sng" dirty="0" smtClean="0"/>
              <a:t> Cycle (example with CO)</a:t>
            </a:r>
            <a:endParaRPr lang="en-US" sz="2800" u="sng" dirty="0"/>
          </a:p>
        </p:txBody>
      </p:sp>
      <p:sp>
        <p:nvSpPr>
          <p:cNvPr id="125" name="Oval 124"/>
          <p:cNvSpPr/>
          <p:nvPr/>
        </p:nvSpPr>
        <p:spPr>
          <a:xfrm>
            <a:off x="6673853" y="185895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8480287" y="2161869"/>
            <a:ext cx="485345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5732627" y="1878522"/>
            <a:ext cx="475696" cy="43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1)</a:t>
            </a:r>
            <a:endParaRPr lang="en-US" sz="2200" dirty="0"/>
          </a:p>
        </p:txBody>
      </p:sp>
      <p:sp>
        <p:nvSpPr>
          <p:cNvPr id="140" name="TextBox 139"/>
          <p:cNvSpPr txBox="1"/>
          <p:nvPr/>
        </p:nvSpPr>
        <p:spPr>
          <a:xfrm>
            <a:off x="7156348" y="4415413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7688095" y="4921308"/>
            <a:ext cx="716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42" name="Oval 141"/>
          <p:cNvSpPr/>
          <p:nvPr/>
        </p:nvSpPr>
        <p:spPr>
          <a:xfrm>
            <a:off x="7623723" y="445181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7927426" y="4451815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5714475" y="4385743"/>
            <a:ext cx="486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3)</a:t>
            </a:r>
            <a:endParaRPr lang="en-US" sz="2200" dirty="0"/>
          </a:p>
        </p:txBody>
      </p:sp>
      <p:sp>
        <p:nvSpPr>
          <p:cNvPr id="148" name="TextBox 147"/>
          <p:cNvSpPr txBox="1"/>
          <p:nvPr/>
        </p:nvSpPr>
        <p:spPr>
          <a:xfrm>
            <a:off x="10497804" y="1886428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151" name="Oval 150"/>
          <p:cNvSpPr/>
          <p:nvPr/>
        </p:nvSpPr>
        <p:spPr>
          <a:xfrm>
            <a:off x="6375797" y="1840639"/>
            <a:ext cx="512017" cy="51201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/>
            <a:lightRig rig="threePt" dir="t"/>
          </a:scene3d>
          <a:sp3d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654399" y="1352468"/>
            <a:ext cx="0" cy="4440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7484995" y="188642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7358274" y="1938478"/>
            <a:ext cx="358030" cy="35803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1341885" y="2478427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2957336" y="2306949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/>
          <p:cNvSpPr txBox="1"/>
          <p:nvPr/>
        </p:nvSpPr>
        <p:spPr>
          <a:xfrm>
            <a:off x="7385851" y="2338918"/>
            <a:ext cx="571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HO</a:t>
            </a:r>
            <a:endParaRPr lang="en-US" sz="2200" dirty="0"/>
          </a:p>
        </p:txBody>
      </p:sp>
      <p:sp>
        <p:nvSpPr>
          <p:cNvPr id="158" name="TextBox 157"/>
          <p:cNvSpPr txBox="1"/>
          <p:nvPr/>
        </p:nvSpPr>
        <p:spPr>
          <a:xfrm>
            <a:off x="7085496" y="1865621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164" name="Oval 163"/>
          <p:cNvSpPr/>
          <p:nvPr/>
        </p:nvSpPr>
        <p:spPr>
          <a:xfrm>
            <a:off x="9616564" y="169363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9920267" y="1693630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/>
          <p:cNvSpPr txBox="1"/>
          <p:nvPr/>
        </p:nvSpPr>
        <p:spPr>
          <a:xfrm>
            <a:off x="9651259" y="2455891"/>
            <a:ext cx="726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</a:t>
            </a:r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68" name="Oval 167"/>
          <p:cNvSpPr/>
          <p:nvPr/>
        </p:nvSpPr>
        <p:spPr>
          <a:xfrm>
            <a:off x="9722677" y="1971610"/>
            <a:ext cx="512017" cy="51201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/>
            <a:lightRig rig="threePt" dir="t"/>
          </a:scene3d>
          <a:sp3d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0866551" y="1891957"/>
            <a:ext cx="358030" cy="35803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6745446" y="4375854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6448157" y="4382327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813939" y="4252748"/>
            <a:ext cx="358030" cy="35803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9501541" y="432849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9805244" y="432849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9624228" y="4554250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9602063" y="5021758"/>
            <a:ext cx="716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</a:t>
            </a:r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84" name="TextBox 183"/>
          <p:cNvSpPr txBox="1"/>
          <p:nvPr/>
        </p:nvSpPr>
        <p:spPr>
          <a:xfrm>
            <a:off x="10360830" y="4430618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185" name="Oval 184"/>
          <p:cNvSpPr/>
          <p:nvPr/>
        </p:nvSpPr>
        <p:spPr>
          <a:xfrm>
            <a:off x="10931177" y="4425457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10804456" y="4477507"/>
            <a:ext cx="358030" cy="35803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Box 186"/>
          <p:cNvSpPr txBox="1"/>
          <p:nvPr/>
        </p:nvSpPr>
        <p:spPr>
          <a:xfrm>
            <a:off x="10832033" y="4877947"/>
            <a:ext cx="571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HO</a:t>
            </a:r>
            <a:endParaRPr lang="en-US" sz="22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11145367" y="2987675"/>
            <a:ext cx="0" cy="12798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7664756" y="2980414"/>
            <a:ext cx="3495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7664756" y="2710795"/>
            <a:ext cx="0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5442463" y="5998092"/>
            <a:ext cx="528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V="1">
            <a:off x="5451309" y="3560446"/>
            <a:ext cx="0" cy="2435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1360168" y="3560445"/>
            <a:ext cx="40911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V="1">
            <a:off x="1360168" y="3293736"/>
            <a:ext cx="0" cy="2741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251541" y="5706465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3</a:t>
            </a:r>
            <a:endParaRPr lang="en-US" sz="2200" dirty="0"/>
          </a:p>
        </p:txBody>
      </p:sp>
      <p:sp>
        <p:nvSpPr>
          <p:cNvPr id="101" name="Oval 100"/>
          <p:cNvSpPr/>
          <p:nvPr/>
        </p:nvSpPr>
        <p:spPr>
          <a:xfrm>
            <a:off x="1107270" y="491646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410973" y="491646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1219198" y="520578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559970" y="5077525"/>
            <a:ext cx="988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3)</a:t>
            </a:r>
            <a:endParaRPr lang="en-US" sz="2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234183" y="5632200"/>
            <a:ext cx="554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NO</a:t>
            </a:r>
            <a:endParaRPr lang="en-US" sz="2200" dirty="0"/>
          </a:p>
        </p:txBody>
      </p:sp>
      <p:sp>
        <p:nvSpPr>
          <p:cNvPr id="106" name="Oval 105"/>
          <p:cNvSpPr/>
          <p:nvPr/>
        </p:nvSpPr>
        <p:spPr>
          <a:xfrm>
            <a:off x="2427783" y="5109208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130494" y="5115681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1808098" y="5163560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433379" y="5708422"/>
            <a:ext cx="651105" cy="44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10" name="Oval 109"/>
          <p:cNvSpPr/>
          <p:nvPr/>
        </p:nvSpPr>
        <p:spPr>
          <a:xfrm>
            <a:off x="3389165" y="504636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3692868" y="504636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3511852" y="5272121"/>
            <a:ext cx="457200" cy="457200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4576339" y="5568484"/>
            <a:ext cx="716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14" name="Oval 113"/>
          <p:cNvSpPr/>
          <p:nvPr/>
        </p:nvSpPr>
        <p:spPr>
          <a:xfrm>
            <a:off x="4511967" y="509899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815670" y="5098991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10882684" y="2467952"/>
            <a:ext cx="353941" cy="43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</a:t>
            </a:r>
            <a:endParaRPr lang="en-US" sz="2200" dirty="0"/>
          </a:p>
        </p:txBody>
      </p:sp>
      <p:sp>
        <p:nvSpPr>
          <p:cNvPr id="117" name="TextBox 116"/>
          <p:cNvSpPr txBox="1"/>
          <p:nvPr/>
        </p:nvSpPr>
        <p:spPr>
          <a:xfrm>
            <a:off x="6451761" y="3750792"/>
            <a:ext cx="323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</a:t>
            </a:r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8508989" y="3523791"/>
            <a:ext cx="485345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5723912" y="3311545"/>
            <a:ext cx="475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2)</a:t>
            </a:r>
            <a:endParaRPr lang="en-US" sz="2200" dirty="0"/>
          </a:p>
        </p:txBody>
      </p:sp>
      <p:sp>
        <p:nvSpPr>
          <p:cNvPr id="129" name="Oval 128"/>
          <p:cNvSpPr/>
          <p:nvPr/>
        </p:nvSpPr>
        <p:spPr>
          <a:xfrm>
            <a:off x="6434720" y="3358367"/>
            <a:ext cx="358030" cy="35803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6886281" y="3298644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132" name="Oval 131"/>
          <p:cNvSpPr/>
          <p:nvPr/>
        </p:nvSpPr>
        <p:spPr>
          <a:xfrm>
            <a:off x="9455449" y="318380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9759152" y="3183803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9547294" y="3830494"/>
            <a:ext cx="726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</a:t>
            </a:r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37" name="Oval 136"/>
          <p:cNvSpPr/>
          <p:nvPr/>
        </p:nvSpPr>
        <p:spPr>
          <a:xfrm>
            <a:off x="9618511" y="3495655"/>
            <a:ext cx="358030" cy="35803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7416999" y="3783331"/>
            <a:ext cx="716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</a:t>
            </a:r>
            <a:r>
              <a:rPr lang="en-US" sz="2200" baseline="-25000" dirty="0" smtClean="0"/>
              <a:t>2</a:t>
            </a:r>
            <a:endParaRPr lang="en-US" sz="2200" dirty="0"/>
          </a:p>
        </p:txBody>
      </p:sp>
      <p:sp>
        <p:nvSpPr>
          <p:cNvPr id="146" name="Oval 145"/>
          <p:cNvSpPr/>
          <p:nvPr/>
        </p:nvSpPr>
        <p:spPr>
          <a:xfrm>
            <a:off x="7295648" y="331383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7599351" y="3313839"/>
            <a:ext cx="457200" cy="457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4765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/>
          <p:cNvCxnSpPr/>
          <p:nvPr/>
        </p:nvCxnSpPr>
        <p:spPr>
          <a:xfrm>
            <a:off x="2950439" y="5368980"/>
            <a:ext cx="346491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4218173" y="5097465"/>
            <a:ext cx="417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+</a:t>
            </a:r>
            <a:endParaRPr lang="en-US" sz="2200" dirty="0"/>
          </a:p>
        </p:txBody>
      </p:sp>
      <p:sp>
        <p:nvSpPr>
          <p:cNvPr id="40" name="TextBox 39"/>
          <p:cNvSpPr txBox="1"/>
          <p:nvPr/>
        </p:nvSpPr>
        <p:spPr>
          <a:xfrm>
            <a:off x="6142004" y="5575601"/>
            <a:ext cx="521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Creates 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from NO without destroying ozone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808098" y="4663646"/>
            <a:ext cx="2827323" cy="13994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68173" y="4663646"/>
            <a:ext cx="2358881" cy="1473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970475" y="5452645"/>
            <a:ext cx="0" cy="543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5970475" y="5327591"/>
            <a:ext cx="3531067" cy="124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9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12"/>
    </mc:Choice>
    <mc:Fallback xmlns="">
      <p:transition spd="slow" advTm="5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8" y="275846"/>
            <a:ext cx="11158072" cy="885981"/>
          </a:xfrm>
        </p:spPr>
        <p:txBody>
          <a:bodyPr>
            <a:normAutofit/>
          </a:bodyPr>
          <a:lstStyle/>
          <a:p>
            <a:r>
              <a:rPr lang="en-US" dirty="0" smtClean="0"/>
              <a:t>Characterization of Smog Creation Potential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8488" y="1830412"/>
            <a:ext cx="557903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800" dirty="0" smtClean="0"/>
              <a:t>SCP= </a:t>
            </a:r>
            <a:r>
              <a:rPr lang="en-US" sz="3800" dirty="0" err="1" smtClean="0"/>
              <a:t>Σ</a:t>
            </a:r>
            <a:r>
              <a:rPr lang="en-US" sz="3800" baseline="-25000" dirty="0" err="1" smtClean="0"/>
              <a:t>i</a:t>
            </a:r>
            <a:r>
              <a:rPr lang="en-US" sz="3800" baseline="-25000" dirty="0" smtClean="0"/>
              <a:t> </a:t>
            </a:r>
            <a:r>
              <a:rPr lang="en-US" sz="3800" dirty="0" smtClean="0"/>
              <a:t>(m</a:t>
            </a:r>
            <a:r>
              <a:rPr lang="en-US" sz="3800" baseline="-25000" dirty="0" smtClean="0"/>
              <a:t>i </a:t>
            </a:r>
            <a:r>
              <a:rPr lang="en-US" sz="3800" dirty="0" smtClean="0"/>
              <a:t>x </a:t>
            </a:r>
            <a:r>
              <a:rPr lang="en-US" sz="3800" dirty="0" err="1" smtClean="0"/>
              <a:t>SCP</a:t>
            </a:r>
            <a:r>
              <a:rPr lang="en-US" sz="3800" baseline="-25000" dirty="0" err="1" smtClean="0"/>
              <a:t>i</a:t>
            </a:r>
            <a:r>
              <a:rPr lang="en-US" sz="3800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SCP=smog creation potential of full inventory in kg O</a:t>
            </a:r>
            <a:r>
              <a:rPr lang="en-US" baseline="-25000" dirty="0" smtClean="0"/>
              <a:t>3</a:t>
            </a:r>
            <a:r>
              <a:rPr lang="en-US" dirty="0" smtClean="0"/>
              <a:t>-eq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</a:t>
            </a:r>
            <a:r>
              <a:rPr lang="en-US" baseline="-25000" dirty="0" smtClean="0"/>
              <a:t>i </a:t>
            </a:r>
            <a:r>
              <a:rPr lang="en-US" dirty="0" smtClean="0"/>
              <a:t>= mass (in kg) of inventory flow </a:t>
            </a:r>
            <a:r>
              <a:rPr lang="en-US" dirty="0" err="1" smtClean="0"/>
              <a:t>i</a:t>
            </a:r>
            <a:r>
              <a:rPr lang="en-US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SCP</a:t>
            </a:r>
            <a:r>
              <a:rPr lang="en-US" baseline="-25000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= kg of O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that would be released (though O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is rarely emitted directly) for the same smog creation as one kg of inventory flow ‘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'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267524" y="1430302"/>
            <a:ext cx="0" cy="436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944781"/>
              </p:ext>
            </p:extLst>
          </p:nvPr>
        </p:nvGraphicFramePr>
        <p:xfrm>
          <a:off x="6785860" y="1804706"/>
          <a:ext cx="4502823" cy="3616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0743"/>
                <a:gridCol w="1402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 kg of substance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SCP</a:t>
                      </a:r>
                      <a:r>
                        <a:rPr lang="en-US" sz="2200" baseline="-2500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2200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(kg O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-eq)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Nitric</a:t>
                      </a:r>
                      <a:r>
                        <a:rPr lang="en-US" baseline="0" dirty="0" smtClean="0"/>
                        <a:t> oxide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24.8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 smtClean="0"/>
                        <a:t>Nitrogen dioxide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16.8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 smtClean="0"/>
                        <a:t>VOCs (in</a:t>
                      </a:r>
                      <a:r>
                        <a:rPr lang="en-US" baseline="0" dirty="0" smtClean="0"/>
                        <a:t> general)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Butene</a:t>
                      </a:r>
                      <a:r>
                        <a:rPr lang="en-US" baseline="0" dirty="0" smtClean="0"/>
                        <a:t> (1-Butene)</a:t>
                      </a:r>
                      <a:endParaRPr lang="en-US" baseline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Formaldehyde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Carbon monoxide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0.056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Acetaldehyde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Methane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0.014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937555" y="1354102"/>
            <a:ext cx="4351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SCP Characterization Factors (TRACI 2.1)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350394" y="5438584"/>
            <a:ext cx="5449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Methane should not be aggregated with other VOCs for </a:t>
            </a:r>
          </a:p>
          <a:p>
            <a:r>
              <a:rPr lang="en-US" dirty="0" smtClean="0"/>
              <a:t>SCP characterization, it has a much lower </a:t>
            </a:r>
            <a:r>
              <a:rPr lang="en-US" dirty="0" err="1" smtClean="0"/>
              <a:t>SCP</a:t>
            </a:r>
            <a:r>
              <a:rPr lang="en-US" baseline="-25000" dirty="0" err="1" smtClean="0"/>
              <a:t>i</a:t>
            </a:r>
            <a:r>
              <a:rPr lang="en-US" dirty="0" smtClean="0"/>
              <a:t> than most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01"/>
    </mc:Choice>
    <mc:Fallback xmlns="">
      <p:transition spd="slow" advTm="9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74" y="707129"/>
            <a:ext cx="10058400" cy="885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Regional Variation – Topography and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4" y="1631949"/>
            <a:ext cx="5924326" cy="4566322"/>
          </a:xfrm>
        </p:spPr>
        <p:txBody>
          <a:bodyPr>
            <a:normAutofit/>
          </a:bodyPr>
          <a:lstStyle/>
          <a:p>
            <a:r>
              <a:rPr lang="en-US" dirty="0" smtClean="0"/>
              <a:t>Landscape features like canyons can trap pollutants</a:t>
            </a:r>
          </a:p>
          <a:p>
            <a:pPr lvl="1"/>
            <a:r>
              <a:rPr lang="en-US" dirty="0" smtClean="0"/>
              <a:t>Limits air circulation</a:t>
            </a:r>
          </a:p>
          <a:p>
            <a:pPr lvl="1"/>
            <a:r>
              <a:rPr lang="en-US" dirty="0" smtClean="0"/>
              <a:t>Can cause air inversions</a:t>
            </a:r>
          </a:p>
          <a:p>
            <a:r>
              <a:rPr lang="en-US" dirty="0" smtClean="0"/>
              <a:t>Similar phenomenon can happen in a “street canyon” between buildings in urban environment</a:t>
            </a:r>
          </a:p>
          <a:p>
            <a:r>
              <a:rPr lang="en-US" dirty="0" smtClean="0"/>
              <a:t>Solar insolation drives reactions so they are more likely to occur where there is significant sun (temporal resolution important here too)</a:t>
            </a:r>
          </a:p>
          <a:p>
            <a:r>
              <a:rPr lang="en-US" dirty="0" smtClean="0"/>
              <a:t>A few examples of these conditions:</a:t>
            </a:r>
          </a:p>
          <a:p>
            <a:pPr lvl="1"/>
            <a:r>
              <a:rPr lang="en-US" dirty="0" smtClean="0"/>
              <a:t>Los Angeles, CA, USA</a:t>
            </a:r>
          </a:p>
          <a:p>
            <a:pPr lvl="1"/>
            <a:r>
              <a:rPr lang="en-US" dirty="0" smtClean="0"/>
              <a:t>Denver, CO, USA</a:t>
            </a:r>
          </a:p>
          <a:p>
            <a:pPr lvl="1"/>
            <a:r>
              <a:rPr lang="en-US" dirty="0" smtClean="0"/>
              <a:t>Mexico City, Mexico</a:t>
            </a:r>
          </a:p>
          <a:p>
            <a:pPr lvl="1"/>
            <a:r>
              <a:rPr lang="en-US" dirty="0" smtClean="0"/>
              <a:t>Santiago, Chile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114" y="851768"/>
            <a:ext cx="3773488" cy="26607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59203" y="6114462"/>
            <a:ext cx="41553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Los Angeles: </a:t>
            </a:r>
            <a:r>
              <a:rPr lang="en-US" sz="1100" dirty="0"/>
              <a:t>pulsoverde.nrdc.org     Mexico City: </a:t>
            </a:r>
            <a:r>
              <a:rPr lang="en-US" sz="1100" dirty="0" smtClean="0"/>
              <a:t>cdn.zmescience.com</a:t>
            </a:r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113" y="3625380"/>
            <a:ext cx="3773487" cy="2470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124246" y="2056151"/>
            <a:ext cx="128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 Angeles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7128383" y="4676024"/>
            <a:ext cx="127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Mexico City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45"/>
    </mc:Choice>
    <mc:Fallback xmlns="">
      <p:transition spd="slow" advTm="8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74" y="707129"/>
            <a:ext cx="10058400" cy="885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Regional Variation – Preexisting Air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4" y="2011679"/>
            <a:ext cx="4657838" cy="4029537"/>
          </a:xfrm>
        </p:spPr>
        <p:txBody>
          <a:bodyPr/>
          <a:lstStyle/>
          <a:p>
            <a:r>
              <a:rPr lang="en-US" dirty="0" smtClean="0"/>
              <a:t>Preexisting NO</a:t>
            </a:r>
            <a:r>
              <a:rPr lang="en-US" baseline="-25000" dirty="0" smtClean="0"/>
              <a:t>x</a:t>
            </a:r>
            <a:r>
              <a:rPr lang="en-US" dirty="0" smtClean="0"/>
              <a:t> and VOC concentrations are important</a:t>
            </a:r>
          </a:p>
          <a:p>
            <a:r>
              <a:rPr lang="en-US" dirty="0" smtClean="0"/>
              <a:t>In VOC limited area, NO</a:t>
            </a:r>
            <a:r>
              <a:rPr lang="en-US" baseline="-25000" dirty="0" smtClean="0"/>
              <a:t>x</a:t>
            </a:r>
            <a:r>
              <a:rPr lang="en-US" dirty="0" smtClean="0"/>
              <a:t> emission will have little impact (and vice versa)</a:t>
            </a:r>
          </a:p>
          <a:p>
            <a:r>
              <a:rPr lang="en-US" dirty="0" smtClean="0"/>
              <a:t>Most VOCs concentration from forests in many regions</a:t>
            </a:r>
          </a:p>
          <a:p>
            <a:pPr lvl="1"/>
            <a:r>
              <a:rPr lang="en-US" dirty="0" smtClean="0"/>
              <a:t>About 90% is typical in rural USA</a:t>
            </a:r>
          </a:p>
          <a:p>
            <a:pPr lvl="1"/>
            <a:r>
              <a:rPr lang="en-US" dirty="0" smtClean="0"/>
              <a:t>About 10-40% is typical in urban USA</a:t>
            </a:r>
          </a:p>
          <a:p>
            <a:pPr lvl="1"/>
            <a:r>
              <a:rPr lang="en-US" dirty="0" smtClean="0"/>
              <a:t>Cannot control these, so often NO</a:t>
            </a:r>
            <a:r>
              <a:rPr lang="en-US" baseline="-25000" dirty="0" smtClean="0"/>
              <a:t>x</a:t>
            </a:r>
            <a:r>
              <a:rPr lang="en-US" dirty="0" smtClean="0"/>
              <a:t> control is the main focus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 descr="ozone and VOX and N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12" y="1540784"/>
            <a:ext cx="6368353" cy="4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21975" y="6119696"/>
            <a:ext cx="2282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Image source: oceanworld.tamu.edu</a:t>
            </a:r>
            <a:endParaRPr lang="en-US" sz="11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88"/>
    </mc:Choice>
    <mc:Fallback xmlns="">
      <p:transition spd="slow" advTm="9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Efforts to Account for Regional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TRACI incorporates:</a:t>
            </a:r>
          </a:p>
          <a:p>
            <a:pPr lvl="1"/>
            <a:r>
              <a:rPr lang="en-US" dirty="0" smtClean="0"/>
              <a:t>Relative </a:t>
            </a:r>
            <a:r>
              <a:rPr lang="en-US" dirty="0"/>
              <a:t>influence of NO­­</a:t>
            </a:r>
            <a:r>
              <a:rPr lang="en-US" baseline="-25000" dirty="0"/>
              <a:t>x</a:t>
            </a:r>
            <a:r>
              <a:rPr lang="en-US" dirty="0"/>
              <a:t> vs VOC</a:t>
            </a:r>
          </a:p>
          <a:p>
            <a:pPr lvl="1"/>
            <a:r>
              <a:rPr lang="en-US" dirty="0"/>
              <a:t>Impact by state (location specific)</a:t>
            </a:r>
          </a:p>
          <a:p>
            <a:pPr lvl="1"/>
            <a:r>
              <a:rPr lang="en-US" dirty="0" smtClean="0"/>
              <a:t>“Methods </a:t>
            </a:r>
            <a:r>
              <a:rPr lang="en-US" dirty="0"/>
              <a:t>for aggregation of effects among receiving states by area</a:t>
            </a:r>
            <a:r>
              <a:rPr lang="en-US" dirty="0" smtClean="0"/>
              <a:t>” (Bare et al. 2002)</a:t>
            </a:r>
          </a:p>
          <a:p>
            <a:r>
              <a:rPr lang="en-US" dirty="0" smtClean="0"/>
              <a:t>RAINS (Developed by UNECE)</a:t>
            </a:r>
          </a:p>
          <a:p>
            <a:pPr lvl="1"/>
            <a:r>
              <a:rPr lang="en-US" dirty="0"/>
              <a:t>Regional Air Pollution Information and </a:t>
            </a:r>
            <a:r>
              <a:rPr lang="en-US" dirty="0" smtClean="0"/>
              <a:t>Simulation</a:t>
            </a:r>
          </a:p>
          <a:p>
            <a:pPr lvl="1"/>
            <a:r>
              <a:rPr lang="en-US" dirty="0" smtClean="0"/>
              <a:t>Impact by country in Europe</a:t>
            </a:r>
          </a:p>
          <a:p>
            <a:pPr lvl="1"/>
            <a:r>
              <a:rPr lang="en-US" dirty="0" smtClean="0"/>
              <a:t>Relates emissions of precursors to O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 smtClean="0"/>
              <a:t>concentration at receptor site</a:t>
            </a:r>
            <a:endParaRPr lang="en-US" dirty="0"/>
          </a:p>
          <a:p>
            <a:r>
              <a:rPr lang="en-US" dirty="0" smtClean="0"/>
              <a:t>Shah and </a:t>
            </a:r>
            <a:r>
              <a:rPr lang="en-US" dirty="0" err="1" smtClean="0"/>
              <a:t>Ries</a:t>
            </a:r>
            <a:r>
              <a:rPr lang="en-US" dirty="0" smtClean="0"/>
              <a:t> (2009)</a:t>
            </a:r>
          </a:p>
          <a:p>
            <a:pPr lvl="1"/>
            <a:r>
              <a:rPr lang="en-US" dirty="0" smtClean="0"/>
              <a:t>Spatial and temporal resolution for 48 US states and Washington DC</a:t>
            </a:r>
          </a:p>
          <a:p>
            <a:pPr lvl="1"/>
            <a:r>
              <a:rPr lang="en-US" dirty="0" smtClean="0"/>
              <a:t>Based on combination of MM5-SMOKE-CAMx for meteorology, emissions, and chemistry and transport, respectively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73121" y="6127577"/>
            <a:ext cx="8656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Shah, V.P, and </a:t>
            </a:r>
            <a:r>
              <a:rPr lang="en-US" sz="1100" dirty="0" err="1" smtClean="0"/>
              <a:t>Ries</a:t>
            </a:r>
            <a:r>
              <a:rPr lang="en-US" sz="1100" dirty="0" smtClean="0"/>
              <a:t> R.J. (2009). “A characterization model with spatial and temporal resolution…United States.” </a:t>
            </a:r>
            <a:r>
              <a:rPr lang="en-US" sz="1100" i="1" dirty="0" smtClean="0"/>
              <a:t>Int. J Life Cycle Assess</a:t>
            </a:r>
            <a:r>
              <a:rPr lang="en-US" sz="1100" dirty="0" smtClean="0"/>
              <a:t>, 14, 313-327.</a:t>
            </a:r>
            <a:endParaRPr lang="en-US" sz="11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9"/>
    </mc:Choice>
    <mc:Fallback xmlns="">
      <p:transition spd="slow" advTm="4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Smog Creation Potential (SCP)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098348" y="5315963"/>
            <a:ext cx="2232638" cy="50506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Reduced lung function/aggravation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083663" y="2834603"/>
            <a:ext cx="837603" cy="5256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x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954130" y="2715335"/>
            <a:ext cx="2309770" cy="786547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02632" y="2439768"/>
            <a:ext cx="15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Main substances*</a:t>
            </a:r>
            <a:endParaRPr lang="en-US" sz="14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085654" y="4056160"/>
            <a:ext cx="3088983" cy="5256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 in ground-level </a:t>
            </a:r>
          </a:p>
          <a:p>
            <a:pPr algn="ctr"/>
            <a:r>
              <a:rPr lang="en-US" dirty="0" smtClean="0"/>
              <a:t>ozone concentration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954129" y="3936461"/>
            <a:ext cx="3317007" cy="765038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02632" y="3660894"/>
            <a:ext cx="877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Midpoint</a:t>
            </a:r>
            <a:endParaRPr lang="en-US" sz="14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1099752" y="1593577"/>
            <a:ext cx="1614964" cy="5256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Cars and other vehicles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952236" y="1486696"/>
            <a:ext cx="4991364" cy="765038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52236" y="1226299"/>
            <a:ext cx="1240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Major sources</a:t>
            </a:r>
            <a:endParaRPr lang="en-US" sz="14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4412921" y="1593576"/>
            <a:ext cx="1411409" cy="5256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Energy production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1575844" y="2837597"/>
            <a:ext cx="345422" cy="195907"/>
          </a:xfrm>
          <a:prstGeom prst="roundRect">
            <a:avLst>
              <a:gd name="adj" fmla="val 3918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531152" y="2793149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87%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192319" y="2833229"/>
            <a:ext cx="921351" cy="5256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dirty="0" smtClean="0"/>
              <a:t>VOCs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2768248" y="2833229"/>
            <a:ext cx="345422" cy="211500"/>
          </a:xfrm>
          <a:prstGeom prst="roundRect">
            <a:avLst>
              <a:gd name="adj" fmla="val 3918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714716" y="2800308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11%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8055" y="2477440"/>
            <a:ext cx="872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Others: </a:t>
            </a:r>
            <a:r>
              <a:rPr lang="en-US" sz="1200" dirty="0"/>
              <a:t>2</a:t>
            </a:r>
            <a:r>
              <a:rPr lang="en-US" sz="1200" dirty="0" smtClean="0"/>
              <a:t>%</a:t>
            </a:r>
            <a:endParaRPr lang="en-US" sz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952235" y="5210767"/>
            <a:ext cx="7067815" cy="765038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00737" y="4935200"/>
            <a:ext cx="4665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Possible Endpoints</a:t>
            </a:r>
            <a:endParaRPr lang="en-US" sz="14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2952750" y="1587554"/>
            <a:ext cx="1318387" cy="5256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Industrial processes</a:t>
            </a:r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3477098" y="5339589"/>
            <a:ext cx="1284997" cy="50506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Aggravate Asthma</a:t>
            </a:r>
            <a:endParaRPr lang="en-US" sz="1400" dirty="0"/>
          </a:p>
        </p:txBody>
      </p:sp>
      <p:pic>
        <p:nvPicPr>
          <p:cNvPr id="31" name="Picture 2" descr="U.S. Air Quality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24" y="1046302"/>
            <a:ext cx="3626067" cy="35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528867" y="6131036"/>
            <a:ext cx="335480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*</a:t>
            </a:r>
            <a:r>
              <a:rPr lang="en-US" sz="1000" dirty="0" err="1"/>
              <a:t>Ryberg</a:t>
            </a:r>
            <a:r>
              <a:rPr lang="en-US" sz="1000" dirty="0"/>
              <a:t> et al. 2014 </a:t>
            </a:r>
            <a:r>
              <a:rPr lang="en-US" sz="1000" dirty="0" smtClean="0"/>
              <a:t>      Image source: science.nature.nps.gov</a:t>
            </a:r>
            <a:endParaRPr lang="en-US" sz="1000" dirty="0"/>
          </a:p>
          <a:p>
            <a:endParaRPr lang="en-US" sz="1000" baseline="30000" dirty="0"/>
          </a:p>
        </p:txBody>
      </p:sp>
      <p:sp>
        <p:nvSpPr>
          <p:cNvPr id="40" name="Rounded Rectangle 39"/>
          <p:cNvSpPr/>
          <p:nvPr/>
        </p:nvSpPr>
        <p:spPr>
          <a:xfrm>
            <a:off x="4923933" y="5339589"/>
            <a:ext cx="1284997" cy="50506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Vegetation damage</a:t>
            </a:r>
            <a:endParaRPr lang="en-US" sz="1400" dirty="0"/>
          </a:p>
        </p:txBody>
      </p:sp>
      <p:sp>
        <p:nvSpPr>
          <p:cNvPr id="44" name="Rounded Rectangle 43"/>
          <p:cNvSpPr/>
          <p:nvPr/>
        </p:nvSpPr>
        <p:spPr>
          <a:xfrm>
            <a:off x="6370768" y="5316839"/>
            <a:ext cx="1496882" cy="50506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Eye irritation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361948" y="6131004"/>
            <a:ext cx="5457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</a:t>
            </a:r>
            <a:r>
              <a:rPr lang="en-US" sz="1000" baseline="-25000" dirty="0" smtClean="0"/>
              <a:t>x</a:t>
            </a:r>
            <a:r>
              <a:rPr lang="en-US" sz="1000" dirty="0" smtClean="0"/>
              <a:t>: nitrogen oxides       VOCs: volatile organic compounds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8219784" y="4504313"/>
            <a:ext cx="3819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2005-2009 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highest annual value of maximum daily 8-hr. ozone in ppb</a:t>
            </a:r>
            <a:endParaRPr lang="en-US" sz="16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9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0"/>
    </mc:Choice>
    <mc:Fallback xmlns="">
      <p:transition spd="slow" advTm="6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completing Module </a:t>
            </a:r>
            <a:r>
              <a:rPr lang="el-GR" dirty="0" smtClean="0">
                <a:latin typeface="Calibri" panose="020F0502020204030204" pitchFamily="34" charset="0"/>
              </a:rPr>
              <a:t>β</a:t>
            </a:r>
            <a:r>
              <a:rPr lang="en-US" dirty="0" smtClean="0">
                <a:latin typeface="Calibri" panose="020F0502020204030204" pitchFamily="34" charset="0"/>
              </a:rPr>
              <a:t>4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LCA Module Series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348" y="1469099"/>
            <a:ext cx="10861772" cy="468341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Estimate how much of an issue you would expect smog to be in your current city versus one other city of your choosing, based on sources, topography, sunlight, etc.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Look up the actual average ozone concentration (or whatever you can find. e.g. 4</a:t>
            </a:r>
            <a:r>
              <a:rPr lang="en-US" baseline="30000" dirty="0" smtClean="0"/>
              <a:t>th</a:t>
            </a:r>
            <a:r>
              <a:rPr lang="en-US" dirty="0" smtClean="0"/>
              <a:t> highest annual maximum) of the two cities. If it differs from your expectation, think of what other factors might be at play and discuss them.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Which of the effects of smog from Slide 10 would likely be an issue in your current city, assuming that smog were present.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20</a:t>
            </a:fld>
            <a:endParaRPr lang="en-US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359257"/>
            <a:ext cx="1078992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Smog Creation Potential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Module </a:t>
            </a:r>
            <a:r>
              <a:rPr lang="en-US" sz="3200" cap="none" dirty="0" smtClean="0">
                <a:latin typeface="Calibri" panose="020F0502020204030204" pitchFamily="34" charset="0"/>
              </a:rPr>
              <a:t>β4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5842" y="4287937"/>
            <a:ext cx="6974076" cy="764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It is suggested to review Modules B1 and B2 prior to this module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0"/>
    </mc:Choice>
    <mc:Fallback xmlns="">
      <p:transition spd="slow" advTm="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8488" y="275846"/>
            <a:ext cx="10284311" cy="885981"/>
          </a:xfrm>
        </p:spPr>
        <p:txBody>
          <a:bodyPr/>
          <a:lstStyle/>
          <a:p>
            <a:r>
              <a:rPr lang="en-US" dirty="0" smtClean="0"/>
              <a:t>Summary of Module B1 and Other Points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66974" y="1387737"/>
            <a:ext cx="10058400" cy="2708013"/>
          </a:xfrm>
        </p:spPr>
        <p:txBody>
          <a:bodyPr>
            <a:normAutofit/>
          </a:bodyPr>
          <a:lstStyle/>
          <a:p>
            <a:r>
              <a:rPr lang="en-US" dirty="0" smtClean="0"/>
              <a:t>All impacts are “potential”</a:t>
            </a:r>
          </a:p>
          <a:p>
            <a:r>
              <a:rPr lang="en-US" dirty="0" smtClean="0"/>
              <a:t>Only anthropogenic sources are included</a:t>
            </a:r>
          </a:p>
          <a:p>
            <a:r>
              <a:rPr lang="en-US" dirty="0" smtClean="0"/>
              <a:t>Different substances have different relative amounts of forcing</a:t>
            </a:r>
          </a:p>
          <a:p>
            <a:pPr lvl="1"/>
            <a:r>
              <a:rPr lang="en-US" dirty="0" smtClean="0"/>
              <a:t>Usually </a:t>
            </a:r>
            <a:r>
              <a:rPr lang="en-US" dirty="0"/>
              <a:t>results are related to the equivalent release of a </a:t>
            </a:r>
            <a:r>
              <a:rPr lang="en-US" dirty="0" smtClean="0"/>
              <a:t>particular substance</a:t>
            </a:r>
          </a:p>
          <a:p>
            <a:r>
              <a:rPr lang="en-US" dirty="0" smtClean="0"/>
              <a:t>Different impact categories have different scales of impacts</a:t>
            </a:r>
          </a:p>
          <a:p>
            <a:pPr lvl="1"/>
            <a:r>
              <a:rPr lang="en-US" dirty="0" smtClean="0"/>
              <a:t>Global, regional, local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0888" y="4893047"/>
            <a:ext cx="7510632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Watch Module B1 for </a:t>
            </a:r>
            <a:r>
              <a:rPr lang="en-US" sz="2200" dirty="0" smtClean="0"/>
              <a:t>background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Module B2 includes a brief overview of smog creation potential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9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90"/>
    </mc:Choice>
    <mc:Fallback xmlns="">
      <p:transition spd="slow" advTm="6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5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/>
              <a:t>I</a:t>
            </a:r>
            <a:r>
              <a:rPr lang="en-US" dirty="0" smtClean="0"/>
              <a:t>mpact </a:t>
            </a:r>
            <a:r>
              <a:rPr lang="en-US" dirty="0"/>
              <a:t>C</a:t>
            </a:r>
            <a:r>
              <a:rPr lang="en-US" dirty="0" smtClean="0"/>
              <a:t>ategories</a:t>
            </a:r>
            <a:endParaRPr lang="en-US" dirty="0"/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848941" y="1350738"/>
            <a:ext cx="8844373" cy="46534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Global Warming/Climate Change Potential (GWP)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Acidification Potential (AP)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Stratospheric Ozone Depletion Potential (ODP)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b="1" dirty="0" smtClean="0"/>
              <a:t>Smog/Ozone/Photochemical Oxidants/Creation Potential (SCP)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Human Health Particulates/Criteria Air Potential (HHCAP)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Human Health/Toxicity Cancer/Non-Cancer Potential (HTP)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Ecotoxicity Potential (ETP)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Eutrophication Potential (EP)</a:t>
            </a:r>
          </a:p>
          <a:p>
            <a:endParaRPr lang="en-US" dirty="0"/>
          </a:p>
        </p:txBody>
      </p:sp>
      <p:sp>
        <p:nvSpPr>
          <p:cNvPr id="2" name="Right Brace 1"/>
          <p:cNvSpPr/>
          <p:nvPr/>
        </p:nvSpPr>
        <p:spPr>
          <a:xfrm>
            <a:off x="7489069" y="1322855"/>
            <a:ext cx="1868556" cy="23546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431659" y="2023112"/>
            <a:ext cx="1315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Mostly </a:t>
            </a:r>
          </a:p>
          <a:p>
            <a:r>
              <a:rPr lang="en-US" sz="2800" dirty="0" smtClean="0"/>
              <a:t>Air</a:t>
            </a:r>
            <a:endParaRPr lang="en-US" sz="2800" dirty="0"/>
          </a:p>
        </p:txBody>
      </p:sp>
      <p:sp>
        <p:nvSpPr>
          <p:cNvPr id="12" name="Right Brace 11"/>
          <p:cNvSpPr/>
          <p:nvPr/>
        </p:nvSpPr>
        <p:spPr>
          <a:xfrm>
            <a:off x="7489069" y="3677478"/>
            <a:ext cx="1868556" cy="14113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5420" y="3703840"/>
            <a:ext cx="1901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Air </a:t>
            </a:r>
          </a:p>
          <a:p>
            <a:r>
              <a:rPr lang="en-US" sz="2800" dirty="0"/>
              <a:t>W</a:t>
            </a:r>
            <a:r>
              <a:rPr lang="en-US" sz="2800" dirty="0" smtClean="0"/>
              <a:t>ater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oil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42066" y="5385770"/>
            <a:ext cx="605496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Bolded impact categories are those covered in this module</a:t>
            </a:r>
          </a:p>
          <a:p>
            <a:r>
              <a:rPr lang="en-US" dirty="0" smtClean="0"/>
              <a:t>These are only some of the possible impact categories in LCA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7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9"/>
    </mc:Choice>
    <mc:Fallback xmlns="">
      <p:transition spd="slow" advTm="3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97850" y="6150086"/>
            <a:ext cx="374214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Ozone molecule: naturallythebest.com      Good/bad ozone: epa.gov</a:t>
            </a:r>
            <a:endParaRPr lang="en-US" sz="1000" dirty="0"/>
          </a:p>
          <a:p>
            <a:r>
              <a:rPr lang="en-US" sz="1000" baseline="30000" dirty="0" smtClean="0"/>
              <a:t> </a:t>
            </a:r>
            <a:endParaRPr lang="en-US" sz="1000" baseline="30000" dirty="0"/>
          </a:p>
        </p:txBody>
      </p:sp>
      <p:pic>
        <p:nvPicPr>
          <p:cNvPr id="1026" name="Picture 2" descr="http://naturallythebest.com/wp-content/uploads/2012/10/ozone-molecu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39" y="3668497"/>
            <a:ext cx="1943696" cy="216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8489" y="1341757"/>
            <a:ext cx="10058400" cy="4653480"/>
          </a:xfrm>
        </p:spPr>
        <p:txBody>
          <a:bodyPr/>
          <a:lstStyle/>
          <a:p>
            <a:r>
              <a:rPr lang="en-US" dirty="0" smtClean="0"/>
              <a:t>Molecule composed of three oxygen atoms</a:t>
            </a:r>
          </a:p>
          <a:p>
            <a:r>
              <a:rPr lang="en-US" dirty="0" smtClean="0"/>
              <a:t>Colorless, odorless gas</a:t>
            </a:r>
          </a:p>
          <a:p>
            <a:r>
              <a:rPr lang="en-US" dirty="0"/>
              <a:t>T</a:t>
            </a:r>
            <a:r>
              <a:rPr lang="en-US" dirty="0" smtClean="0"/>
              <a:t>he focus of two very different impact categories</a:t>
            </a:r>
          </a:p>
          <a:p>
            <a:pPr lvl="1"/>
            <a:r>
              <a:rPr lang="en-US" dirty="0" smtClean="0"/>
              <a:t>Ozone depletion potential – “Good” ozone</a:t>
            </a:r>
          </a:p>
          <a:p>
            <a:pPr lvl="1"/>
            <a:r>
              <a:rPr lang="en-US" dirty="0" smtClean="0"/>
              <a:t>Smog creation potential – “Bad” ozone</a:t>
            </a:r>
          </a:p>
        </p:txBody>
      </p:sp>
      <p:pic>
        <p:nvPicPr>
          <p:cNvPr id="1028" name="Picture 4" descr="Ozone - Too  Much Here Too Little The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582935"/>
            <a:ext cx="5774951" cy="52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β3</a:t>
            </a:r>
            <a:endParaRPr lang="en-US" dirty="0"/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53"/>
    </mc:Choice>
    <mc:Fallback xmlns="">
      <p:transition spd="slow" advTm="5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1113567"/>
          </a:xfrm>
        </p:spPr>
        <p:txBody>
          <a:bodyPr>
            <a:normAutofit/>
          </a:bodyPr>
          <a:lstStyle/>
          <a:p>
            <a:r>
              <a:rPr lang="en-US" dirty="0" smtClean="0"/>
              <a:t>Ozone Profile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410" y="464312"/>
            <a:ext cx="6241060" cy="5627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5952" y="2535975"/>
            <a:ext cx="153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“Good” Ozone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96634" y="5234233"/>
            <a:ext cx="13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“Bad” Ozone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3480539" y="2720641"/>
            <a:ext cx="42027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480539" y="5442649"/>
            <a:ext cx="18871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80540" y="6121358"/>
            <a:ext cx="84364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 source: NOAA. (2006). “The Science of Ozone Depletion” &lt;www.esrl.noaa.gov/csd/assessments/ozone/2006/twentyquestionsposter.pdf&gt;</a:t>
            </a:r>
            <a:endParaRPr lang="en-US" sz="11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3"/>
    </mc:Choice>
    <mc:Fallback xmlns="">
      <p:transition spd="slow" advTm="38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Smog Creation Potential (SCP)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161827"/>
            <a:ext cx="9536090" cy="4923308"/>
          </a:xfrm>
        </p:spPr>
        <p:txBody>
          <a:bodyPr>
            <a:normAutofit/>
          </a:bodyPr>
          <a:lstStyle/>
          <a:p>
            <a:r>
              <a:rPr lang="en-US" b="1" dirty="0" smtClean="0"/>
              <a:t>Increased formation of ground-level ozone</a:t>
            </a:r>
          </a:p>
          <a:p>
            <a:pPr lvl="1"/>
            <a:r>
              <a:rPr lang="en-US" dirty="0" smtClean="0"/>
              <a:t>Also called </a:t>
            </a:r>
            <a:r>
              <a:rPr lang="en-US" dirty="0" err="1" smtClean="0"/>
              <a:t>photoxidant</a:t>
            </a:r>
            <a:r>
              <a:rPr lang="en-US" dirty="0" smtClean="0"/>
              <a:t> formation, ozone creation, etc.</a:t>
            </a:r>
          </a:p>
          <a:p>
            <a:pPr lvl="1"/>
            <a:r>
              <a:rPr lang="en-US" dirty="0" smtClean="0"/>
              <a:t>Formed from reactions of NO</a:t>
            </a:r>
            <a:r>
              <a:rPr lang="en-US" baseline="-25000" dirty="0" smtClean="0"/>
              <a:t>x</a:t>
            </a:r>
            <a:r>
              <a:rPr lang="en-US" dirty="0" smtClean="0"/>
              <a:t>, VOCs, other pollutants, and sunlight</a:t>
            </a:r>
          </a:p>
          <a:p>
            <a:pPr lvl="1"/>
            <a:r>
              <a:rPr lang="en-US" dirty="0" smtClean="0"/>
              <a:t>Can have effects on human health and vegetation</a:t>
            </a:r>
          </a:p>
          <a:p>
            <a:r>
              <a:rPr lang="en-US" dirty="0" smtClean="0"/>
              <a:t>Effects vary, but LCA does not usually capture, based on:</a:t>
            </a:r>
          </a:p>
          <a:p>
            <a:pPr lvl="1"/>
            <a:r>
              <a:rPr lang="en-US" dirty="0" smtClean="0"/>
              <a:t>Current air composition (i.e. NO</a:t>
            </a:r>
            <a:r>
              <a:rPr lang="en-US" baseline="-25000" dirty="0" smtClean="0"/>
              <a:t>x</a:t>
            </a:r>
            <a:r>
              <a:rPr lang="en-US" dirty="0" smtClean="0"/>
              <a:t> or VOC limited)</a:t>
            </a:r>
          </a:p>
          <a:p>
            <a:pPr lvl="1"/>
            <a:r>
              <a:rPr lang="en-US" dirty="0" smtClean="0"/>
              <a:t>Time of day and year (sunlight)</a:t>
            </a:r>
          </a:p>
          <a:p>
            <a:pPr lvl="1"/>
            <a:r>
              <a:rPr lang="en-US" dirty="0" smtClean="0"/>
              <a:t>Physical characteristics of area and weather patterns</a:t>
            </a:r>
          </a:p>
          <a:p>
            <a:pPr lvl="1"/>
            <a:r>
              <a:rPr lang="en-US" dirty="0" smtClean="0"/>
              <a:t>Exposed populations</a:t>
            </a:r>
            <a:endParaRPr lang="en-US" b="1" dirty="0" smtClean="0"/>
          </a:p>
          <a:p>
            <a:r>
              <a:rPr lang="en-US" dirty="0" smtClean="0"/>
              <a:t>Commonly expressed as:</a:t>
            </a:r>
          </a:p>
          <a:p>
            <a:pPr lvl="1"/>
            <a:r>
              <a:rPr lang="en-US" dirty="0" smtClean="0"/>
              <a:t>kg O</a:t>
            </a:r>
            <a:r>
              <a:rPr lang="en-US" baseline="-25000" dirty="0" smtClean="0"/>
              <a:t>3</a:t>
            </a:r>
            <a:r>
              <a:rPr lang="en-US" dirty="0" smtClean="0"/>
              <a:t>-equivalent</a:t>
            </a:r>
          </a:p>
          <a:p>
            <a:pPr lvl="1"/>
            <a:r>
              <a:rPr lang="en-US" dirty="0" smtClean="0"/>
              <a:t>kg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4</a:t>
            </a:r>
            <a:r>
              <a:rPr lang="en-US" dirty="0" smtClean="0"/>
              <a:t>-equivalent</a:t>
            </a:r>
          </a:p>
          <a:p>
            <a:pPr lvl="1"/>
            <a:r>
              <a:rPr lang="en-US" dirty="0" smtClean="0"/>
              <a:t>kg NO</a:t>
            </a:r>
            <a:r>
              <a:rPr lang="en-US" baseline="-25000" dirty="0" smtClean="0"/>
              <a:t>x</a:t>
            </a:r>
            <a:r>
              <a:rPr lang="en-US" dirty="0" smtClean="0"/>
              <a:t>-equivalent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189011" y="6150086"/>
            <a:ext cx="2131982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Image source: edmunds.com</a:t>
            </a:r>
            <a:endParaRPr lang="en-US" sz="1000" dirty="0"/>
          </a:p>
          <a:p>
            <a:endParaRPr lang="en-US" sz="1000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8921018" y="661604"/>
            <a:ext cx="176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of impacts: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9237795" y="1053861"/>
            <a:ext cx="1126545" cy="1126545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Box 17"/>
          <p:cNvSpPr txBox="1"/>
          <p:nvPr/>
        </p:nvSpPr>
        <p:spPr>
          <a:xfrm>
            <a:off x="9399071" y="2226307"/>
            <a:ext cx="80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</a:t>
            </a:r>
            <a:endParaRPr lang="en-US" dirty="0"/>
          </a:p>
        </p:txBody>
      </p:sp>
      <p:pic>
        <p:nvPicPr>
          <p:cNvPr id="4100" name="Picture 4" descr="howto_306131_600.jpg (600×400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59" y="2970921"/>
            <a:ext cx="4607423" cy="30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1948" y="6131004"/>
            <a:ext cx="5457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: ozone        C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H</a:t>
            </a:r>
            <a:r>
              <a:rPr lang="en-US" sz="1000" baseline="-25000" dirty="0" smtClean="0"/>
              <a:t>4</a:t>
            </a:r>
            <a:r>
              <a:rPr lang="en-US" sz="1000" dirty="0" smtClean="0"/>
              <a:t>: ethane      NO</a:t>
            </a:r>
            <a:r>
              <a:rPr lang="en-US" sz="1000" baseline="-25000" dirty="0" smtClean="0"/>
              <a:t>x</a:t>
            </a:r>
            <a:r>
              <a:rPr lang="en-US" sz="1000" dirty="0" smtClean="0"/>
              <a:t>: nitrogen oxides       VOCs: volatile organic compounds</a:t>
            </a:r>
            <a:endParaRPr lang="en-US" sz="10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29"/>
    </mc:Choice>
    <mc:Fallback xmlns="">
      <p:transition spd="slow" advTm="7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Smog?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 coined from combining the words </a:t>
            </a:r>
            <a:r>
              <a:rPr lang="en-US" b="1" u="sng" dirty="0" smtClean="0"/>
              <a:t>sm</a:t>
            </a:r>
            <a:r>
              <a:rPr lang="en-US" dirty="0" smtClean="0"/>
              <a:t>oke and f</a:t>
            </a:r>
            <a:r>
              <a:rPr lang="en-US" b="1" u="sng" dirty="0" smtClean="0"/>
              <a:t>og</a:t>
            </a:r>
            <a:endParaRPr lang="en-US" dirty="0" smtClean="0"/>
          </a:p>
          <a:p>
            <a:pPr lvl="1"/>
            <a:r>
              <a:rPr lang="en-US" dirty="0" smtClean="0"/>
              <a:t>Originally used to refer to pollution in London in the 19</a:t>
            </a:r>
            <a:r>
              <a:rPr lang="en-US" baseline="30000" dirty="0" smtClean="0"/>
              <a:t>th</a:t>
            </a:r>
            <a:r>
              <a:rPr lang="en-US" dirty="0" smtClean="0"/>
              <a:t> century from coal emissions</a:t>
            </a:r>
          </a:p>
          <a:p>
            <a:r>
              <a:rPr lang="en-US" dirty="0" smtClean="0"/>
              <a:t>Modern smog (being addressed in this impact category) is different</a:t>
            </a:r>
          </a:p>
          <a:p>
            <a:pPr lvl="1"/>
            <a:r>
              <a:rPr lang="en-US" dirty="0" smtClean="0"/>
              <a:t>Sometimes called photochemical smog </a:t>
            </a:r>
          </a:p>
          <a:p>
            <a:pPr lvl="1"/>
            <a:r>
              <a:rPr lang="en-US" dirty="0" smtClean="0"/>
              <a:t>Main compound is ground-level ozone</a:t>
            </a:r>
          </a:p>
          <a:p>
            <a:pPr lvl="1"/>
            <a:r>
              <a:rPr lang="en-US" dirty="0" smtClean="0"/>
              <a:t>Other constituents include: </a:t>
            </a:r>
          </a:p>
          <a:p>
            <a:pPr lvl="2"/>
            <a:r>
              <a:rPr lang="en-US" sz="1800" dirty="0" err="1"/>
              <a:t>P</a:t>
            </a:r>
            <a:r>
              <a:rPr lang="en-US" sz="1800" dirty="0" err="1" smtClean="0"/>
              <a:t>eroxyacetyl</a:t>
            </a:r>
            <a:r>
              <a:rPr lang="en-US" sz="1800" dirty="0" smtClean="0"/>
              <a:t> nitrates </a:t>
            </a:r>
          </a:p>
          <a:p>
            <a:pPr lvl="2"/>
            <a:r>
              <a:rPr lang="en-US" sz="1800" dirty="0"/>
              <a:t>A</a:t>
            </a:r>
            <a:r>
              <a:rPr lang="en-US" sz="1800" dirty="0" smtClean="0"/>
              <a:t>ldehydes, </a:t>
            </a:r>
          </a:p>
          <a:p>
            <a:pPr lvl="2"/>
            <a:r>
              <a:rPr lang="en-US" sz="1800" dirty="0"/>
              <a:t>R</a:t>
            </a:r>
            <a:r>
              <a:rPr lang="en-US" sz="1800" dirty="0" smtClean="0"/>
              <a:t>emaining NO</a:t>
            </a:r>
            <a:r>
              <a:rPr lang="en-US" sz="1800" baseline="-25000" dirty="0" smtClean="0"/>
              <a:t>x</a:t>
            </a:r>
            <a:r>
              <a:rPr lang="en-US" sz="1800" dirty="0" smtClean="0"/>
              <a:t> and VOCs (not </a:t>
            </a:r>
            <a:br>
              <a:rPr lang="en-US" sz="1800" dirty="0" smtClean="0"/>
            </a:br>
            <a:r>
              <a:rPr lang="en-US" sz="1800" dirty="0" smtClean="0"/>
              <a:t>converted to ozone)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http://cdn.citylab.com/media/img/citylab/legacy/2013/10/21/FINA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95" y="2542784"/>
            <a:ext cx="6225151" cy="3498433"/>
          </a:xfrm>
          <a:prstGeom prst="ellipse">
            <a:avLst/>
          </a:prstGeom>
          <a:ln>
            <a:noFill/>
          </a:ln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09/2015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n-US" cap="none" dirty="0">
                <a:latin typeface="Calibri" panose="020F0502020204030204" pitchFamily="34" charset="0"/>
              </a:rPr>
              <a:t>β4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34308" y="6119696"/>
            <a:ext cx="2207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Image source: culturacolectiva.com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172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0"/>
    </mc:Choice>
    <mc:Fallback xmlns="">
      <p:transition spd="slow" advTm="48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739A28"/>
      </a:accent1>
      <a:accent2>
        <a:srgbClr val="C1DF8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8253</TotalTime>
  <Words>1540</Words>
  <Application>Microsoft Office PowerPoint</Application>
  <PresentationFormat>Widescreen</PresentationFormat>
  <Paragraphs>342</Paragraphs>
  <Slides>20</Slides>
  <Notes>13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  <vt:variant>
        <vt:lpstr>Custom Shows</vt:lpstr>
      </vt:variant>
      <vt:variant>
        <vt:i4>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Retrospect</vt:lpstr>
      <vt:lpstr>Welcome to the Life Cycle Assessment (LCA) Learning Module Series</vt:lpstr>
      <vt:lpstr>LCA Module Series Groups</vt:lpstr>
      <vt:lpstr>Smog Creation Potential</vt:lpstr>
      <vt:lpstr>Summary of Module B1 and Other Points</vt:lpstr>
      <vt:lpstr>Common Impact Categories</vt:lpstr>
      <vt:lpstr>Ozone</vt:lpstr>
      <vt:lpstr>Ozone Profile</vt:lpstr>
      <vt:lpstr>Smog Creation Potential (SCP)</vt:lpstr>
      <vt:lpstr>What is Smog?</vt:lpstr>
      <vt:lpstr>Effects of Smog</vt:lpstr>
      <vt:lpstr>Requirements for Smog Formation</vt:lpstr>
      <vt:lpstr>Smog Creation Chemistry – NOx Cycle</vt:lpstr>
      <vt:lpstr>Smog Creation Chemistry – NOx and HOX</vt:lpstr>
      <vt:lpstr>Characterization of Smog Creation Potential</vt:lpstr>
      <vt:lpstr>Importance of Regional Variation – Topography and Climate</vt:lpstr>
      <vt:lpstr>Importance of Regional Variation – Preexisting Air Composition</vt:lpstr>
      <vt:lpstr>Some Efforts to Account for Regional Variation</vt:lpstr>
      <vt:lpstr>Smog Creation Potential (SCP)</vt:lpstr>
      <vt:lpstr>Thank you for completing Module β4!</vt:lpstr>
      <vt:lpstr>Homework</vt:lpstr>
      <vt:lpstr>Wrong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 Langfitt</dc:creator>
  <cp:lastModifiedBy>Quinn Langfitt</cp:lastModifiedBy>
  <cp:revision>578</cp:revision>
  <dcterms:created xsi:type="dcterms:W3CDTF">2014-11-14T22:25:32Z</dcterms:created>
  <dcterms:modified xsi:type="dcterms:W3CDTF">2015-11-14T17:23:37Z</dcterms:modified>
</cp:coreProperties>
</file>