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363" r:id="rId2"/>
    <p:sldId id="364" r:id="rId3"/>
    <p:sldId id="276" r:id="rId4"/>
    <p:sldId id="365" r:id="rId5"/>
    <p:sldId id="309" r:id="rId6"/>
    <p:sldId id="341" r:id="rId7"/>
    <p:sldId id="361" r:id="rId8"/>
    <p:sldId id="342" r:id="rId9"/>
    <p:sldId id="360" r:id="rId10"/>
    <p:sldId id="349" r:id="rId11"/>
    <p:sldId id="346" r:id="rId12"/>
    <p:sldId id="347" r:id="rId13"/>
    <p:sldId id="351" r:id="rId14"/>
    <p:sldId id="348" r:id="rId15"/>
    <p:sldId id="350" r:id="rId16"/>
    <p:sldId id="343" r:id="rId17"/>
    <p:sldId id="340" r:id="rId18"/>
    <p:sldId id="366" r:id="rId19"/>
  </p:sldIdLst>
  <p:sldSz cx="12192000" cy="6858000"/>
  <p:notesSz cx="6858000" cy="9144000"/>
  <p:custShowLst>
    <p:custShow name="Wrong"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nn Langfitt" initials="QL" lastIdx="23" clrIdx="0">
    <p:extLst>
      <p:ext uri="{19B8F6BF-5375-455C-9EA6-DF929625EA0E}">
        <p15:presenceInfo xmlns:p15="http://schemas.microsoft.com/office/powerpoint/2012/main" userId="fd30b36df98d15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F87"/>
    <a:srgbClr val="739A28"/>
    <a:srgbClr val="DAC0A6"/>
    <a:srgbClr val="8D5E30"/>
    <a:srgbClr val="996633"/>
    <a:srgbClr val="A9B1BC"/>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5501" autoAdjust="0"/>
  </p:normalViewPr>
  <p:slideViewPr>
    <p:cSldViewPr snapToGrid="0">
      <p:cViewPr varScale="1">
        <p:scale>
          <a:sx n="88" d="100"/>
          <a:sy n="88" d="100"/>
        </p:scale>
        <p:origin x="528" y="9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7EB65-7773-4AE4-A4AD-FDBFD823D46F}" type="datetimeFigureOut">
              <a:rPr lang="en-US" smtClean="0"/>
              <a:t>11/14/2015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98908-2088-48AB-8E5E-AF12DB1244BC}" type="slidenum">
              <a:rPr lang="en-US" smtClean="0"/>
              <a:t>‹#›</a:t>
            </a:fld>
            <a:endParaRPr lang="en-US"/>
          </a:p>
        </p:txBody>
      </p:sp>
    </p:spTree>
    <p:extLst>
      <p:ext uri="{BB962C8B-B14F-4D97-AF65-F5344CB8AC3E}">
        <p14:creationId xmlns:p14="http://schemas.microsoft.com/office/powerpoint/2010/main" val="425783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a:t>
            </a:fld>
            <a:endParaRPr lang="en-US"/>
          </a:p>
        </p:txBody>
      </p:sp>
    </p:spTree>
    <p:extLst>
      <p:ext uri="{BB962C8B-B14F-4D97-AF65-F5344CB8AC3E}">
        <p14:creationId xmlns:p14="http://schemas.microsoft.com/office/powerpoint/2010/main" val="350854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18</a:t>
            </a:fld>
            <a:endParaRPr lang="en-US"/>
          </a:p>
        </p:txBody>
      </p:sp>
    </p:spTree>
    <p:extLst>
      <p:ext uri="{BB962C8B-B14F-4D97-AF65-F5344CB8AC3E}">
        <p14:creationId xmlns:p14="http://schemas.microsoft.com/office/powerpoint/2010/main" val="291853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21FBF6-6BDF-4412-9024-3793459D8532}" type="slidenum">
              <a:rPr lang="en-US" smtClean="0"/>
              <a:t>4</a:t>
            </a:fld>
            <a:endParaRPr lang="en-US"/>
          </a:p>
        </p:txBody>
      </p:sp>
    </p:spTree>
    <p:extLst>
      <p:ext uri="{BB962C8B-B14F-4D97-AF65-F5344CB8AC3E}">
        <p14:creationId xmlns:p14="http://schemas.microsoft.com/office/powerpoint/2010/main" val="106419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21FBF6-6BDF-4412-9024-3793459D8532}" type="slidenum">
              <a:rPr lang="en-US" smtClean="0"/>
              <a:t>5</a:t>
            </a:fld>
            <a:endParaRPr lang="en-US"/>
          </a:p>
        </p:txBody>
      </p:sp>
    </p:spTree>
    <p:extLst>
      <p:ext uri="{BB962C8B-B14F-4D97-AF65-F5344CB8AC3E}">
        <p14:creationId xmlns:p14="http://schemas.microsoft.com/office/powerpoint/2010/main" val="287844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6</a:t>
            </a:fld>
            <a:endParaRPr lang="en-US"/>
          </a:p>
        </p:txBody>
      </p:sp>
    </p:spTree>
    <p:extLst>
      <p:ext uri="{BB962C8B-B14F-4D97-AF65-F5344CB8AC3E}">
        <p14:creationId xmlns:p14="http://schemas.microsoft.com/office/powerpoint/2010/main" val="144797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8</a:t>
            </a:fld>
            <a:endParaRPr lang="en-US"/>
          </a:p>
        </p:txBody>
      </p:sp>
    </p:spTree>
    <p:extLst>
      <p:ext uri="{BB962C8B-B14F-4D97-AF65-F5344CB8AC3E}">
        <p14:creationId xmlns:p14="http://schemas.microsoft.com/office/powerpoint/2010/main" val="392664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11</a:t>
            </a:fld>
            <a:endParaRPr lang="en-US"/>
          </a:p>
        </p:txBody>
      </p:sp>
    </p:spTree>
    <p:extLst>
      <p:ext uri="{BB962C8B-B14F-4D97-AF65-F5344CB8AC3E}">
        <p14:creationId xmlns:p14="http://schemas.microsoft.com/office/powerpoint/2010/main" val="1911042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12</a:t>
            </a:fld>
            <a:endParaRPr lang="en-US"/>
          </a:p>
        </p:txBody>
      </p:sp>
    </p:spTree>
    <p:extLst>
      <p:ext uri="{BB962C8B-B14F-4D97-AF65-F5344CB8AC3E}">
        <p14:creationId xmlns:p14="http://schemas.microsoft.com/office/powerpoint/2010/main" val="3482949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16</a:t>
            </a:fld>
            <a:endParaRPr lang="en-US"/>
          </a:p>
        </p:txBody>
      </p:sp>
    </p:spTree>
    <p:extLst>
      <p:ext uri="{BB962C8B-B14F-4D97-AF65-F5344CB8AC3E}">
        <p14:creationId xmlns:p14="http://schemas.microsoft.com/office/powerpoint/2010/main" val="1001853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17</a:t>
            </a:fld>
            <a:endParaRPr lang="en-US"/>
          </a:p>
        </p:txBody>
      </p:sp>
    </p:spTree>
    <p:extLst>
      <p:ext uri="{BB962C8B-B14F-4D97-AF65-F5344CB8AC3E}">
        <p14:creationId xmlns:p14="http://schemas.microsoft.com/office/powerpoint/2010/main" val="276679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dirty="0" smtClean="0"/>
              <a:t>01/2015</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LCA Module A2</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514951-337F-4C55-96DD-3945EF272A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67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282303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9570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1097280" y="1624405"/>
            <a:ext cx="10115203"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8489" y="275846"/>
            <a:ext cx="10058400" cy="88598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66974" y="1387737"/>
            <a:ext cx="10058400" cy="465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dirty="0" smtClean="0"/>
              <a:t>01/2015</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LCA Module A2</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514951-337F-4C55-96DD-3945EF272A02}" type="slidenum">
              <a:rPr lang="en-US" smtClean="0"/>
              <a:pPr/>
              <a:t>‹#›</a:t>
            </a:fld>
            <a:endParaRPr lang="en-US" dirty="0"/>
          </a:p>
        </p:txBody>
      </p:sp>
      <p:sp>
        <p:nvSpPr>
          <p:cNvPr id="7" name="Rectangle 6"/>
          <p:cNvSpPr/>
          <p:nvPr userDrawn="1"/>
        </p:nvSpPr>
        <p:spPr>
          <a:xfrm>
            <a:off x="390655" y="286603"/>
            <a:ext cx="11413863" cy="5877837"/>
          </a:xfrm>
          <a:prstGeom prst="rect">
            <a:avLst/>
          </a:prstGeom>
          <a:noFill/>
          <a:ln w="317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3756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3829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12/2014</a:t>
            </a:r>
            <a:endParaRPr lang="en-US"/>
          </a:p>
        </p:txBody>
      </p:sp>
      <p:sp>
        <p:nvSpPr>
          <p:cNvPr id="6" name="Footer Placeholder 5"/>
          <p:cNvSpPr>
            <a:spLocks noGrp="1"/>
          </p:cNvSpPr>
          <p:nvPr>
            <p:ph type="ftr" sz="quarter" idx="11"/>
          </p:nvPr>
        </p:nvSpPr>
        <p:spPr/>
        <p:txBody>
          <a:bodyPr/>
          <a:lstStyle/>
          <a:p>
            <a:r>
              <a:rPr lang="en-US" smtClean="0"/>
              <a:t>LCA Module A1</a:t>
            </a:r>
            <a:endParaRPr lang="en-US"/>
          </a:p>
        </p:txBody>
      </p:sp>
      <p:sp>
        <p:nvSpPr>
          <p:cNvPr id="7" name="Slide Number Placeholder 6"/>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270380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12/2014</a:t>
            </a:r>
            <a:endParaRPr lang="en-US"/>
          </a:p>
        </p:txBody>
      </p:sp>
      <p:sp>
        <p:nvSpPr>
          <p:cNvPr id="8" name="Footer Placeholder 7"/>
          <p:cNvSpPr>
            <a:spLocks noGrp="1"/>
          </p:cNvSpPr>
          <p:nvPr>
            <p:ph type="ftr" sz="quarter" idx="11"/>
          </p:nvPr>
        </p:nvSpPr>
        <p:spPr/>
        <p:txBody>
          <a:bodyPr/>
          <a:lstStyle/>
          <a:p>
            <a:r>
              <a:rPr lang="en-US" smtClean="0"/>
              <a:t>LCA Module A1</a:t>
            </a:r>
            <a:endParaRPr lang="en-US"/>
          </a:p>
        </p:txBody>
      </p:sp>
      <p:sp>
        <p:nvSpPr>
          <p:cNvPr id="9" name="Slide Number Placeholder 8"/>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30678078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12/2014</a:t>
            </a:r>
            <a:endParaRPr lang="en-US"/>
          </a:p>
        </p:txBody>
      </p:sp>
      <p:sp>
        <p:nvSpPr>
          <p:cNvPr id="4" name="Footer Placeholder 3"/>
          <p:cNvSpPr>
            <a:spLocks noGrp="1"/>
          </p:cNvSpPr>
          <p:nvPr>
            <p:ph type="ftr" sz="quarter" idx="11"/>
          </p:nvPr>
        </p:nvSpPr>
        <p:spPr/>
        <p:txBody>
          <a:bodyPr/>
          <a:lstStyle/>
          <a:p>
            <a:r>
              <a:rPr lang="en-US" smtClean="0"/>
              <a:t>LCA Module A1</a:t>
            </a:r>
            <a:endParaRPr lang="en-US"/>
          </a:p>
        </p:txBody>
      </p:sp>
      <p:sp>
        <p:nvSpPr>
          <p:cNvPr id="5" name="Slide Number Placeholder 4"/>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38102317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12/2014</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LCA Module A1</a:t>
            </a:r>
            <a:endParaRPr lang="en-US"/>
          </a:p>
        </p:txBody>
      </p:sp>
      <p:sp>
        <p:nvSpPr>
          <p:cNvPr id="9" name="Slide Number Placeholder 8"/>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50601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smtClean="0"/>
              <a:t>12/2014</a:t>
            </a: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LCA Module A1</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514951-337F-4C55-96DD-3945EF272A02}" type="slidenum">
              <a:rPr lang="en-US" smtClean="0"/>
              <a:t>‹#›</a:t>
            </a:fld>
            <a:endParaRPr lang="en-US"/>
          </a:p>
        </p:txBody>
      </p:sp>
    </p:spTree>
    <p:extLst>
      <p:ext uri="{BB962C8B-B14F-4D97-AF65-F5344CB8AC3E}">
        <p14:creationId xmlns:p14="http://schemas.microsoft.com/office/powerpoint/2010/main" val="408536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12/2014</a:t>
            </a:r>
            <a:endParaRPr lang="en-US"/>
          </a:p>
        </p:txBody>
      </p:sp>
      <p:sp>
        <p:nvSpPr>
          <p:cNvPr id="6" name="Footer Placeholder 5"/>
          <p:cNvSpPr>
            <a:spLocks noGrp="1"/>
          </p:cNvSpPr>
          <p:nvPr>
            <p:ph type="ftr" sz="quarter" idx="11"/>
          </p:nvPr>
        </p:nvSpPr>
        <p:spPr/>
        <p:txBody>
          <a:bodyPr/>
          <a:lstStyle/>
          <a:p>
            <a:r>
              <a:rPr lang="en-US" smtClean="0"/>
              <a:t>LCA Module A1</a:t>
            </a:r>
            <a:endParaRPr lang="en-US"/>
          </a:p>
        </p:txBody>
      </p:sp>
      <p:sp>
        <p:nvSpPr>
          <p:cNvPr id="7" name="Slide Number Placeholder 6"/>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81299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12/2014</a:t>
            </a: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LCA Module A1</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514951-337F-4C55-96DD-3945EF272A0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198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wma"/><Relationship Id="rId1" Type="http://schemas.openxmlformats.org/officeDocument/2006/relationships/audio" Target="NUL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1.png"/><Relationship Id="rId4" Type="http://schemas.openxmlformats.org/officeDocument/2006/relationships/hyperlink" Target="http://www.atmos.umd.edu/~rjs/class/spr2013/supplemental_readings/Naming_Convention_for_CFCs_Halons.pdf"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6.wma"/><Relationship Id="rId1" Type="http://schemas.microsoft.com/office/2007/relationships/media" Target="../media/media16.wma"/><Relationship Id="rId6" Type="http://schemas.openxmlformats.org/officeDocument/2006/relationships/hyperlink" Target="http://www.esrl.noaa.gov/csd/assessments/ozone/2006/twentyquestionsposter.pdf" TargetMode="External"/><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1.png"/><Relationship Id="rId4"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wm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67867"/>
            <a:ext cx="11938000" cy="2171700"/>
          </a:xfrm>
        </p:spPr>
        <p:txBody>
          <a:bodyPr>
            <a:noAutofit/>
          </a:bodyPr>
          <a:lstStyle/>
          <a:p>
            <a:pPr algn="ctr"/>
            <a:r>
              <a:rPr lang="en-US" sz="5800" dirty="0" smtClean="0"/>
              <a:t>Welcome to the Life Cycle Assessment (LCA) Learning Module Series</a:t>
            </a:r>
            <a:endParaRPr lang="en-US" sz="5800" dirty="0"/>
          </a:p>
        </p:txBody>
      </p:sp>
      <p:sp>
        <p:nvSpPr>
          <p:cNvPr id="3" name="Subtitle 2"/>
          <p:cNvSpPr>
            <a:spLocks noGrp="1"/>
          </p:cNvSpPr>
          <p:nvPr>
            <p:ph type="subTitle" idx="1"/>
          </p:nvPr>
        </p:nvSpPr>
        <p:spPr>
          <a:xfrm>
            <a:off x="0" y="5329238"/>
            <a:ext cx="12192000" cy="1173162"/>
          </a:xfrm>
        </p:spPr>
        <p:txBody>
          <a:bodyPr>
            <a:normAutofit/>
          </a:bodyPr>
          <a:lstStyle/>
          <a:p>
            <a:pPr algn="ctr"/>
            <a:r>
              <a:rPr lang="en-US" dirty="0" smtClean="0"/>
              <a:t>Acknowledgements:</a:t>
            </a:r>
          </a:p>
          <a:p>
            <a:pPr algn="ctr"/>
            <a:r>
              <a:rPr lang="en-US" dirty="0" err="1" smtClean="0"/>
              <a:t>CEST</a:t>
            </a:r>
            <a:r>
              <a:rPr lang="en-US" cap="none" dirty="0" err="1" smtClean="0"/>
              <a:t>i</a:t>
            </a:r>
            <a:r>
              <a:rPr lang="en-US" dirty="0" err="1" smtClean="0"/>
              <a:t>CC</a:t>
            </a:r>
            <a:r>
              <a:rPr lang="en-US" dirty="0" smtClean="0"/>
              <a:t>	Washington State University     Fulbright</a:t>
            </a:r>
          </a:p>
        </p:txBody>
      </p:sp>
      <p:sp>
        <p:nvSpPr>
          <p:cNvPr id="4" name="Subtitle 2"/>
          <p:cNvSpPr txBox="1">
            <a:spLocks/>
          </p:cNvSpPr>
          <p:nvPr/>
        </p:nvSpPr>
        <p:spPr>
          <a:xfrm>
            <a:off x="1663700" y="2700338"/>
            <a:ext cx="9144000" cy="5508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smtClean="0"/>
              <a:t>Liv Haselbach	Quinn Langfitt</a:t>
            </a:r>
          </a:p>
          <a:p>
            <a:endParaRPr lang="en-US" sz="3200" dirty="0" smtClean="0"/>
          </a:p>
        </p:txBody>
      </p:sp>
      <p:sp>
        <p:nvSpPr>
          <p:cNvPr id="5" name="Subtitle 2"/>
          <p:cNvSpPr txBox="1">
            <a:spLocks/>
          </p:cNvSpPr>
          <p:nvPr/>
        </p:nvSpPr>
        <p:spPr>
          <a:xfrm>
            <a:off x="0" y="3993357"/>
            <a:ext cx="12192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For current modules email </a:t>
            </a:r>
            <a:r>
              <a:rPr lang="en-US" dirty="0"/>
              <a:t>h</a:t>
            </a:r>
            <a:r>
              <a:rPr lang="en-US" dirty="0" smtClean="0"/>
              <a:t>aselbach@wsu.edu or visit cem.uaf.edu/</a:t>
            </a:r>
            <a:r>
              <a:rPr lang="en-US" dirty="0" err="1" smtClean="0"/>
              <a:t>CESTiCC</a:t>
            </a:r>
            <a:r>
              <a:rPr lang="en-US" dirty="0" smtClean="0"/>
              <a:t>   </a:t>
            </a:r>
          </a:p>
        </p:txBody>
      </p:sp>
      <p:pic>
        <p:nvPicPr>
          <p:cNvPr id="9" name="Audio 8">
            <a:hlinkClick r:id="" action="ppaction://media"/>
          </p:cNvPr>
          <p:cNvPicPr>
            <a:picLocks noChangeAspect="1"/>
          </p:cNvPicPr>
          <p:nvPr>
            <a:audioFile r:link="rId1"/>
            <p:extLst>
              <p:ext uri="{DAA4B4D4-6D71-4841-9C94-3DE7FCFB9230}">
                <p14:media xmlns:p14="http://schemas.microsoft.com/office/powerpoint/2010/main" r:embed="rId2">
                  <p14:trim st="2328"/>
                </p14:media>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31511689"/>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Substances</a:t>
            </a:r>
            <a:endParaRPr lang="en-US" dirty="0"/>
          </a:p>
        </p:txBody>
      </p:sp>
      <p:sp>
        <p:nvSpPr>
          <p:cNvPr id="3" name="Content Placeholder 2"/>
          <p:cNvSpPr>
            <a:spLocks noGrp="1"/>
          </p:cNvSpPr>
          <p:nvPr>
            <p:ph idx="1"/>
          </p:nvPr>
        </p:nvSpPr>
        <p:spPr>
          <a:xfrm>
            <a:off x="656708" y="4124377"/>
            <a:ext cx="10058400" cy="1788161"/>
          </a:xfrm>
        </p:spPr>
        <p:txBody>
          <a:bodyPr/>
          <a:lstStyle/>
          <a:p>
            <a:r>
              <a:rPr lang="en-US" dirty="0" smtClean="0"/>
              <a:t>Due to decreases in emissions of these, </a:t>
            </a:r>
            <a:r>
              <a:rPr lang="en-US" b="1" dirty="0" smtClean="0"/>
              <a:t>N</a:t>
            </a:r>
            <a:r>
              <a:rPr lang="en-US" b="1" baseline="-25000" dirty="0" smtClean="0"/>
              <a:t>2</a:t>
            </a:r>
            <a:r>
              <a:rPr lang="en-US" b="1" dirty="0" smtClean="0"/>
              <a:t>O (laughing gas) is becoming important</a:t>
            </a:r>
          </a:p>
          <a:p>
            <a:pPr lvl="1"/>
            <a:r>
              <a:rPr lang="en-US" dirty="0" smtClean="0"/>
              <a:t>Will likely be largest contributor to ODP in 21</a:t>
            </a:r>
            <a:r>
              <a:rPr lang="en-US" baseline="30000" dirty="0" smtClean="0"/>
              <a:t>st</a:t>
            </a:r>
            <a:r>
              <a:rPr lang="en-US" dirty="0" smtClean="0"/>
              <a:t> century according </a:t>
            </a:r>
            <a:r>
              <a:rPr lang="en-US" dirty="0"/>
              <a:t>to </a:t>
            </a:r>
            <a:r>
              <a:rPr lang="en-US" dirty="0" err="1" smtClean="0"/>
              <a:t>Ravishankara</a:t>
            </a:r>
            <a:r>
              <a:rPr lang="en-US" dirty="0" smtClean="0"/>
              <a:t> et al. (2009)</a:t>
            </a:r>
          </a:p>
          <a:p>
            <a:pPr lvl="1"/>
            <a:r>
              <a:rPr lang="en-US" dirty="0" smtClean="0"/>
              <a:t>Causes ozone loss through different mechanism</a:t>
            </a:r>
          </a:p>
          <a:p>
            <a:pPr lvl="1"/>
            <a:r>
              <a:rPr lang="en-US" dirty="0" smtClean="0"/>
              <a:t>Main anthropogenic emissions from agriculture and fuel combustion</a:t>
            </a:r>
          </a:p>
          <a:p>
            <a:pPr lvl="1"/>
            <a:r>
              <a:rPr lang="en-US" dirty="0" smtClean="0"/>
              <a:t>Not even classified as ODP in most impact methodologies (including TRACI 2.1 and CML 2007)</a:t>
            </a:r>
          </a:p>
        </p:txBody>
      </p:sp>
      <p:sp>
        <p:nvSpPr>
          <p:cNvPr id="6" name="Slide Number Placeholder 5"/>
          <p:cNvSpPr>
            <a:spLocks noGrp="1"/>
          </p:cNvSpPr>
          <p:nvPr>
            <p:ph type="sldNum" sz="quarter" idx="12"/>
          </p:nvPr>
        </p:nvSpPr>
        <p:spPr/>
        <p:txBody>
          <a:bodyPr/>
          <a:lstStyle/>
          <a:p>
            <a:fld id="{0A514951-337F-4C55-96DD-3945EF272A02}" type="slidenum">
              <a:rPr lang="en-US" smtClean="0"/>
              <a:pPr/>
              <a:t>10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100116396"/>
              </p:ext>
            </p:extLst>
          </p:nvPr>
        </p:nvGraphicFramePr>
        <p:xfrm>
          <a:off x="688489" y="1809871"/>
          <a:ext cx="10914231" cy="1483360"/>
        </p:xfrm>
        <a:graphic>
          <a:graphicData uri="http://schemas.openxmlformats.org/drawingml/2006/table">
            <a:tbl>
              <a:tblPr firstRow="1" bandRow="1">
                <a:tableStyleId>{5C22544A-7EE6-4342-B048-85BDC9FD1C3A}</a:tableStyleId>
              </a:tblPr>
              <a:tblGrid>
                <a:gridCol w="967095"/>
                <a:gridCol w="2909407"/>
                <a:gridCol w="1239520"/>
                <a:gridCol w="3612342"/>
                <a:gridCol w="2185867"/>
              </a:tblGrid>
              <a:tr h="370840">
                <a:tc>
                  <a:txBody>
                    <a:bodyPr/>
                    <a:lstStyle/>
                    <a:p>
                      <a:r>
                        <a:rPr lang="en-US" dirty="0" smtClean="0"/>
                        <a:t>Abbrev.</a:t>
                      </a:r>
                      <a:endParaRPr lang="en-US" dirty="0"/>
                    </a:p>
                  </a:txBody>
                  <a:tcPr/>
                </a:tc>
                <a:tc>
                  <a:txBody>
                    <a:bodyPr/>
                    <a:lstStyle/>
                    <a:p>
                      <a:r>
                        <a:rPr lang="en-US" dirty="0" smtClean="0"/>
                        <a:t>Name</a:t>
                      </a:r>
                      <a:endParaRPr lang="en-US" dirty="0"/>
                    </a:p>
                  </a:txBody>
                  <a:tcPr/>
                </a:tc>
                <a:tc>
                  <a:txBody>
                    <a:bodyPr/>
                    <a:lstStyle/>
                    <a:p>
                      <a:r>
                        <a:rPr lang="en-US" dirty="0" smtClean="0"/>
                        <a:t>Severity</a:t>
                      </a:r>
                      <a:endParaRPr lang="en-US" dirty="0"/>
                    </a:p>
                  </a:txBody>
                  <a:tcPr/>
                </a:tc>
                <a:tc>
                  <a:txBody>
                    <a:bodyPr/>
                    <a:lstStyle/>
                    <a:p>
                      <a:r>
                        <a:rPr lang="en-US" dirty="0" smtClean="0"/>
                        <a:t>Main use(s)</a:t>
                      </a:r>
                      <a:endParaRPr lang="en-US" dirty="0"/>
                    </a:p>
                  </a:txBody>
                  <a:tcPr/>
                </a:tc>
                <a:tc>
                  <a:txBody>
                    <a:bodyPr/>
                    <a:lstStyle/>
                    <a:p>
                      <a:r>
                        <a:rPr lang="en-US" dirty="0" smtClean="0"/>
                        <a:t>Some Examples*</a:t>
                      </a:r>
                      <a:endParaRPr lang="en-US" dirty="0"/>
                    </a:p>
                  </a:txBody>
                  <a:tcPr/>
                </a:tc>
              </a:tr>
              <a:tr h="370840">
                <a:tc>
                  <a:txBody>
                    <a:bodyPr/>
                    <a:lstStyle/>
                    <a:p>
                      <a:r>
                        <a:rPr lang="en-US" dirty="0" err="1" smtClean="0"/>
                        <a:t>Halons</a:t>
                      </a:r>
                      <a:endParaRPr lang="en-US" dirty="0"/>
                    </a:p>
                  </a:txBody>
                  <a:tcPr/>
                </a:tc>
                <a:tc>
                  <a:txBody>
                    <a:bodyPr/>
                    <a:lstStyle/>
                    <a:p>
                      <a:r>
                        <a:rPr lang="en-US" dirty="0" err="1" smtClean="0"/>
                        <a:t>Haloalkanes</a:t>
                      </a:r>
                      <a:endParaRPr lang="en-US" dirty="0"/>
                    </a:p>
                  </a:txBody>
                  <a:tcPr/>
                </a:tc>
                <a:tc>
                  <a:txBody>
                    <a:bodyPr/>
                    <a:lstStyle/>
                    <a:p>
                      <a:r>
                        <a:rPr lang="en-US" dirty="0" smtClean="0"/>
                        <a:t>Very high</a:t>
                      </a:r>
                      <a:endParaRPr lang="en-US" dirty="0"/>
                    </a:p>
                  </a:txBody>
                  <a:tcPr/>
                </a:tc>
                <a:tc>
                  <a:txBody>
                    <a:bodyPr/>
                    <a:lstStyle/>
                    <a:p>
                      <a:r>
                        <a:rPr lang="en-US" dirty="0" smtClean="0"/>
                        <a:t>Fire suppression</a:t>
                      </a:r>
                      <a:endParaRPr lang="en-US" dirty="0"/>
                    </a:p>
                  </a:txBody>
                  <a:tcPr/>
                </a:tc>
                <a:tc>
                  <a:txBody>
                    <a:bodyPr/>
                    <a:lstStyle/>
                    <a:p>
                      <a:r>
                        <a:rPr lang="en-US" sz="1600" dirty="0" err="1" smtClean="0"/>
                        <a:t>Halon</a:t>
                      </a:r>
                      <a:r>
                        <a:rPr lang="en-US" sz="1600" dirty="0" smtClean="0"/>
                        <a:t> 1301,</a:t>
                      </a:r>
                      <a:r>
                        <a:rPr lang="en-US" sz="1600" baseline="0" dirty="0" smtClean="0"/>
                        <a:t> </a:t>
                      </a:r>
                      <a:r>
                        <a:rPr lang="en-US" sz="1600" baseline="0" dirty="0" err="1" smtClean="0"/>
                        <a:t>Halon</a:t>
                      </a:r>
                      <a:r>
                        <a:rPr lang="en-US" sz="1600" baseline="0" dirty="0" smtClean="0"/>
                        <a:t> 1211</a:t>
                      </a:r>
                      <a:endParaRPr lang="en-US" sz="1600" dirty="0"/>
                    </a:p>
                  </a:txBody>
                  <a:tcPr/>
                </a:tc>
              </a:tr>
              <a:tr h="370840">
                <a:tc>
                  <a:txBody>
                    <a:bodyPr/>
                    <a:lstStyle/>
                    <a:p>
                      <a:r>
                        <a:rPr lang="en-US" dirty="0" smtClean="0"/>
                        <a:t>CFCs</a:t>
                      </a:r>
                      <a:endParaRPr lang="en-US" dirty="0"/>
                    </a:p>
                  </a:txBody>
                  <a:tcPr/>
                </a:tc>
                <a:tc>
                  <a:txBody>
                    <a:bodyPr/>
                    <a:lstStyle/>
                    <a:p>
                      <a:r>
                        <a:rPr lang="en-US" dirty="0" smtClean="0"/>
                        <a:t>Chlorofluorocarbons (</a:t>
                      </a:r>
                      <a:r>
                        <a:rPr lang="en-US" dirty="0" err="1" smtClean="0"/>
                        <a:t>Freons</a:t>
                      </a:r>
                      <a:r>
                        <a:rPr lang="en-US" dirty="0" smtClean="0"/>
                        <a:t>)</a:t>
                      </a:r>
                      <a:endParaRPr lang="en-US" dirty="0"/>
                    </a:p>
                  </a:txBody>
                  <a:tcPr/>
                </a:tc>
                <a:tc>
                  <a:txBody>
                    <a:bodyPr/>
                    <a:lstStyle/>
                    <a:p>
                      <a:r>
                        <a:rPr lang="en-US" dirty="0" smtClean="0"/>
                        <a:t>High</a:t>
                      </a:r>
                      <a:endParaRPr lang="en-US" dirty="0"/>
                    </a:p>
                  </a:txBody>
                  <a:tcPr/>
                </a:tc>
                <a:tc>
                  <a:txBody>
                    <a:bodyPr/>
                    <a:lstStyle/>
                    <a:p>
                      <a:r>
                        <a:rPr lang="en-US" dirty="0" smtClean="0"/>
                        <a:t>Refrigeration,</a:t>
                      </a:r>
                      <a:r>
                        <a:rPr lang="en-US" baseline="0" dirty="0" smtClean="0"/>
                        <a:t> A/C, aerosols, solvents</a:t>
                      </a:r>
                      <a:endParaRPr lang="en-US" dirty="0"/>
                    </a:p>
                  </a:txBody>
                  <a:tcPr/>
                </a:tc>
                <a:tc>
                  <a:txBody>
                    <a:bodyPr/>
                    <a:lstStyle/>
                    <a:p>
                      <a:r>
                        <a:rPr lang="en-US" dirty="0" smtClean="0"/>
                        <a:t>CFC-11, CFC-12</a:t>
                      </a:r>
                      <a:endParaRPr lang="en-US" dirty="0"/>
                    </a:p>
                  </a:txBody>
                  <a:tcPr/>
                </a:tc>
              </a:tr>
              <a:tr h="370840">
                <a:tc>
                  <a:txBody>
                    <a:bodyPr/>
                    <a:lstStyle/>
                    <a:p>
                      <a:r>
                        <a:rPr lang="en-US" dirty="0" smtClean="0"/>
                        <a:t>HCFCs</a:t>
                      </a:r>
                      <a:endParaRPr lang="en-US" dirty="0"/>
                    </a:p>
                  </a:txBody>
                  <a:tcPr/>
                </a:tc>
                <a:tc>
                  <a:txBody>
                    <a:bodyPr/>
                    <a:lstStyle/>
                    <a:p>
                      <a:r>
                        <a:rPr lang="en-US" dirty="0" err="1" smtClean="0"/>
                        <a:t>Hydrochlorofluorocarbons</a:t>
                      </a:r>
                      <a:endParaRPr lang="en-US" dirty="0"/>
                    </a:p>
                  </a:txBody>
                  <a:tcPr/>
                </a:tc>
                <a:tc>
                  <a:txBody>
                    <a:bodyPr/>
                    <a:lstStyle/>
                    <a:p>
                      <a:r>
                        <a:rPr lang="en-US" dirty="0" smtClean="0"/>
                        <a:t>Moderate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Refrigeration,</a:t>
                      </a:r>
                      <a:r>
                        <a:rPr lang="en-US" baseline="0" dirty="0" smtClean="0"/>
                        <a:t> A/C, aerosols, solvents</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HCFC-140,</a:t>
                      </a:r>
                      <a:r>
                        <a:rPr lang="en-US" baseline="0" dirty="0" smtClean="0"/>
                        <a:t> HCFC-22</a:t>
                      </a:r>
                      <a:endParaRPr lang="en-US" dirty="0" smtClean="0"/>
                    </a:p>
                  </a:txBody>
                  <a:tcPr/>
                </a:tc>
              </a:tr>
            </a:tbl>
          </a:graphicData>
        </a:graphic>
      </p:graphicFrame>
      <p:sp>
        <p:nvSpPr>
          <p:cNvPr id="8" name="TextBox 7"/>
          <p:cNvSpPr txBox="1"/>
          <p:nvPr/>
        </p:nvSpPr>
        <p:spPr>
          <a:xfrm>
            <a:off x="656708" y="3321241"/>
            <a:ext cx="10658367" cy="338554"/>
          </a:xfrm>
          <a:prstGeom prst="rect">
            <a:avLst/>
          </a:prstGeom>
          <a:noFill/>
        </p:spPr>
        <p:txBody>
          <a:bodyPr wrap="none" rtlCol="0">
            <a:spAutoFit/>
          </a:bodyPr>
          <a:lstStyle/>
          <a:p>
            <a:r>
              <a:rPr lang="en-US" sz="1600" dirty="0" smtClean="0"/>
              <a:t>*Common naming (e.g. CFC-11) is based on </a:t>
            </a:r>
            <a:r>
              <a:rPr lang="en-US" sz="1600" dirty="0" smtClean="0">
                <a:hlinkClick r:id="rId4"/>
              </a:rPr>
              <a:t>numbering scheme </a:t>
            </a:r>
            <a:r>
              <a:rPr lang="en-US" sz="1600" dirty="0" smtClean="0"/>
              <a:t>for # of C atoms, # of H atoms, # of F atoms, and # of Br atoms</a:t>
            </a:r>
            <a:endParaRPr lang="en-US" sz="1600" dirty="0"/>
          </a:p>
        </p:txBody>
      </p:sp>
      <p:sp>
        <p:nvSpPr>
          <p:cNvPr id="9" name="TextBox 8"/>
          <p:cNvSpPr txBox="1"/>
          <p:nvPr/>
        </p:nvSpPr>
        <p:spPr>
          <a:xfrm>
            <a:off x="3039924" y="1351685"/>
            <a:ext cx="5891934" cy="430887"/>
          </a:xfrm>
          <a:prstGeom prst="rect">
            <a:avLst/>
          </a:prstGeom>
          <a:noFill/>
        </p:spPr>
        <p:txBody>
          <a:bodyPr wrap="none" rtlCol="0">
            <a:spAutoFit/>
          </a:bodyPr>
          <a:lstStyle/>
          <a:p>
            <a:r>
              <a:rPr lang="en-US" sz="2200" u="sng" dirty="0" smtClean="0"/>
              <a:t>Classes of Ozone Depleting Substances (Selection)</a:t>
            </a:r>
            <a:endParaRPr lang="en-US" sz="2200" u="sng" dirty="0"/>
          </a:p>
        </p:txBody>
      </p:sp>
      <p:sp>
        <p:nvSpPr>
          <p:cNvPr id="11"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β3</a:t>
            </a:r>
            <a:endParaRPr lang="en-US" dirty="0"/>
          </a:p>
        </p:txBody>
      </p:sp>
      <p:sp>
        <p:nvSpPr>
          <p:cNvPr id="13"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28492709"/>
      </p:ext>
    </p:extLst>
  </p:cSld>
  <p:clrMapOvr>
    <a:masterClrMapping/>
  </p:clrMapOvr>
  <mc:AlternateContent xmlns:mc="http://schemas.openxmlformats.org/markup-compatibility/2006" xmlns:p14="http://schemas.microsoft.com/office/powerpoint/2010/main">
    <mc:Choice Requires="p14">
      <p:transition spd="slow" p14:dur="2000" advTm="96407"/>
    </mc:Choice>
    <mc:Fallback xmlns="">
      <p:transition spd="slow" advTm="96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Stratospheric Ozone Chemistry</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11</a:t>
            </a:fld>
            <a:endParaRPr lang="en-US" dirty="0"/>
          </a:p>
        </p:txBody>
      </p:sp>
      <p:sp>
        <p:nvSpPr>
          <p:cNvPr id="7" name="TextBox 6"/>
          <p:cNvSpPr txBox="1"/>
          <p:nvPr/>
        </p:nvSpPr>
        <p:spPr>
          <a:xfrm>
            <a:off x="1472972" y="3330282"/>
            <a:ext cx="988407" cy="430887"/>
          </a:xfrm>
          <a:prstGeom prst="rect">
            <a:avLst/>
          </a:prstGeom>
          <a:noFill/>
        </p:spPr>
        <p:txBody>
          <a:bodyPr wrap="square" rtlCol="0">
            <a:spAutoFit/>
          </a:bodyPr>
          <a:lstStyle/>
          <a:p>
            <a:r>
              <a:rPr lang="en-US" sz="2200" dirty="0" smtClean="0"/>
              <a:t>O</a:t>
            </a:r>
            <a:r>
              <a:rPr lang="en-US" sz="2200" baseline="-25000" dirty="0" smtClean="0"/>
              <a:t>2 </a:t>
            </a:r>
            <a:r>
              <a:rPr lang="en-US" sz="2200" dirty="0" smtClean="0"/>
              <a:t>+ h</a:t>
            </a:r>
            <a:r>
              <a:rPr lang="el-GR" sz="2200" dirty="0" smtClean="0"/>
              <a:t>ν</a:t>
            </a:r>
            <a:endParaRPr lang="en-US" sz="2200" dirty="0"/>
          </a:p>
        </p:txBody>
      </p:sp>
      <p:sp>
        <p:nvSpPr>
          <p:cNvPr id="12" name="TextBox 11"/>
          <p:cNvSpPr txBox="1"/>
          <p:nvPr/>
        </p:nvSpPr>
        <p:spPr>
          <a:xfrm>
            <a:off x="3562351" y="3401281"/>
            <a:ext cx="514885" cy="430887"/>
          </a:xfrm>
          <a:prstGeom prst="rect">
            <a:avLst/>
          </a:prstGeom>
          <a:noFill/>
        </p:spPr>
        <p:txBody>
          <a:bodyPr wrap="none" rtlCol="0">
            <a:spAutoFit/>
          </a:bodyPr>
          <a:lstStyle/>
          <a:p>
            <a:r>
              <a:rPr lang="en-US" sz="2200" dirty="0" smtClean="0"/>
              <a:t>2O</a:t>
            </a:r>
            <a:endParaRPr lang="en-US" sz="2200" dirty="0"/>
          </a:p>
        </p:txBody>
      </p:sp>
      <p:sp>
        <p:nvSpPr>
          <p:cNvPr id="15" name="TextBox 14"/>
          <p:cNvSpPr txBox="1"/>
          <p:nvPr/>
        </p:nvSpPr>
        <p:spPr>
          <a:xfrm>
            <a:off x="1812575" y="5090647"/>
            <a:ext cx="561533" cy="430887"/>
          </a:xfrm>
          <a:prstGeom prst="rect">
            <a:avLst/>
          </a:prstGeom>
          <a:noFill/>
        </p:spPr>
        <p:txBody>
          <a:bodyPr wrap="square" rtlCol="0">
            <a:spAutoFit/>
          </a:bodyPr>
          <a:lstStyle/>
          <a:p>
            <a:r>
              <a:rPr lang="en-US" sz="2200" dirty="0" smtClean="0"/>
              <a:t>2O</a:t>
            </a:r>
            <a:endParaRPr lang="en-US" sz="2200" dirty="0"/>
          </a:p>
        </p:txBody>
      </p:sp>
      <p:cxnSp>
        <p:nvCxnSpPr>
          <p:cNvPr id="16" name="Straight Arrow Connector 15"/>
          <p:cNvCxnSpPr/>
          <p:nvPr/>
        </p:nvCxnSpPr>
        <p:spPr>
          <a:xfrm flipV="1">
            <a:off x="3880187" y="4830386"/>
            <a:ext cx="587306" cy="2"/>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34960" y="5614878"/>
            <a:ext cx="609462" cy="430887"/>
          </a:xfrm>
          <a:prstGeom prst="rect">
            <a:avLst/>
          </a:prstGeom>
          <a:noFill/>
        </p:spPr>
        <p:txBody>
          <a:bodyPr wrap="none" rtlCol="0">
            <a:spAutoFit/>
          </a:bodyPr>
          <a:lstStyle/>
          <a:p>
            <a:r>
              <a:rPr lang="en-US" sz="2200" dirty="0" smtClean="0"/>
              <a:t>2O</a:t>
            </a:r>
            <a:r>
              <a:rPr lang="en-US" sz="2200" baseline="-25000" dirty="0" smtClean="0"/>
              <a:t>3</a:t>
            </a:r>
            <a:endParaRPr lang="en-US" sz="2200" dirty="0"/>
          </a:p>
        </p:txBody>
      </p:sp>
      <p:sp>
        <p:nvSpPr>
          <p:cNvPr id="18" name="TextBox 17"/>
          <p:cNvSpPr txBox="1"/>
          <p:nvPr/>
        </p:nvSpPr>
        <p:spPr>
          <a:xfrm>
            <a:off x="453073" y="1333006"/>
            <a:ext cx="5477827" cy="523220"/>
          </a:xfrm>
          <a:prstGeom prst="rect">
            <a:avLst/>
          </a:prstGeom>
          <a:noFill/>
        </p:spPr>
        <p:txBody>
          <a:bodyPr wrap="square" rtlCol="0">
            <a:spAutoFit/>
          </a:bodyPr>
          <a:lstStyle/>
          <a:p>
            <a:pPr algn="ctr"/>
            <a:r>
              <a:rPr lang="en-US" sz="2800" u="sng" dirty="0" smtClean="0"/>
              <a:t>Formation</a:t>
            </a:r>
            <a:endParaRPr lang="en-US" sz="2800" u="sng" dirty="0"/>
          </a:p>
        </p:txBody>
      </p:sp>
      <p:sp>
        <p:nvSpPr>
          <p:cNvPr id="19" name="TextBox 18"/>
          <p:cNvSpPr txBox="1"/>
          <p:nvPr/>
        </p:nvSpPr>
        <p:spPr>
          <a:xfrm>
            <a:off x="5930900" y="1333006"/>
            <a:ext cx="5854700" cy="523220"/>
          </a:xfrm>
          <a:prstGeom prst="rect">
            <a:avLst/>
          </a:prstGeom>
          <a:noFill/>
        </p:spPr>
        <p:txBody>
          <a:bodyPr wrap="square" rtlCol="0">
            <a:spAutoFit/>
          </a:bodyPr>
          <a:lstStyle/>
          <a:p>
            <a:pPr algn="ctr"/>
            <a:r>
              <a:rPr lang="en-US" sz="2800" u="sng" dirty="0" smtClean="0"/>
              <a:t>Destruction</a:t>
            </a:r>
            <a:endParaRPr lang="en-US" sz="2800" u="sng" dirty="0"/>
          </a:p>
        </p:txBody>
      </p:sp>
      <p:sp>
        <p:nvSpPr>
          <p:cNvPr id="20" name="Oval 19"/>
          <p:cNvSpPr/>
          <p:nvPr/>
        </p:nvSpPr>
        <p:spPr>
          <a:xfrm>
            <a:off x="1600198" y="2797286"/>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903901" y="2797286"/>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e 22"/>
          <p:cNvSpPr/>
          <p:nvPr/>
        </p:nvSpPr>
        <p:spPr>
          <a:xfrm>
            <a:off x="1671899" y="1868840"/>
            <a:ext cx="607430" cy="607430"/>
          </a:xfrm>
          <a:prstGeom prst="pie">
            <a:avLst>
              <a:gd name="adj1" fmla="val 0"/>
              <a:gd name="adj2" fmla="val 10800000"/>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dirty="0" smtClean="0">
                <a:solidFill>
                  <a:schemeClr val="tx1"/>
                </a:solidFill>
              </a:rPr>
              <a:t>Sun</a:t>
            </a:r>
            <a:endParaRPr lang="en-US" sz="1200" dirty="0">
              <a:solidFill>
                <a:schemeClr val="tx1"/>
              </a:solidFill>
            </a:endParaRPr>
          </a:p>
        </p:txBody>
      </p:sp>
      <p:cxnSp>
        <p:nvCxnSpPr>
          <p:cNvPr id="25" name="Straight Connector 24"/>
          <p:cNvCxnSpPr/>
          <p:nvPr/>
        </p:nvCxnSpPr>
        <p:spPr>
          <a:xfrm flipV="1">
            <a:off x="1472972" y="2257992"/>
            <a:ext cx="123824" cy="6990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584588" y="2362242"/>
            <a:ext cx="87311" cy="985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726974" y="2452389"/>
            <a:ext cx="47622" cy="103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09451" y="2288472"/>
            <a:ext cx="81415" cy="3495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69086" y="2413923"/>
            <a:ext cx="61001" cy="462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167645" y="2460209"/>
            <a:ext cx="47009" cy="7441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6200000" flipH="1">
            <a:off x="1818658" y="2616563"/>
            <a:ext cx="250329" cy="79838"/>
          </a:xfrm>
          <a:prstGeom prst="curved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583479" y="3052625"/>
            <a:ext cx="587306" cy="2"/>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271225" y="2824025"/>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865009" y="2824025"/>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3073" y="2837181"/>
            <a:ext cx="988407" cy="430887"/>
          </a:xfrm>
          <a:prstGeom prst="rect">
            <a:avLst/>
          </a:prstGeom>
          <a:noFill/>
        </p:spPr>
        <p:txBody>
          <a:bodyPr wrap="square" rtlCol="0">
            <a:spAutoFit/>
          </a:bodyPr>
          <a:lstStyle/>
          <a:p>
            <a:r>
              <a:rPr lang="en-US" sz="2200" dirty="0" smtClean="0"/>
              <a:t>Step 1</a:t>
            </a:r>
            <a:endParaRPr lang="en-US" sz="2200" dirty="0"/>
          </a:p>
        </p:txBody>
      </p:sp>
      <p:sp>
        <p:nvSpPr>
          <p:cNvPr id="54" name="Oval 53"/>
          <p:cNvSpPr/>
          <p:nvPr/>
        </p:nvSpPr>
        <p:spPr>
          <a:xfrm>
            <a:off x="1516380" y="4626206"/>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110164" y="4626206"/>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572512" y="4621732"/>
            <a:ext cx="417248" cy="430887"/>
          </a:xfrm>
          <a:prstGeom prst="rect">
            <a:avLst/>
          </a:prstGeom>
          <a:noFill/>
        </p:spPr>
        <p:txBody>
          <a:bodyPr wrap="square" rtlCol="0">
            <a:spAutoFit/>
          </a:bodyPr>
          <a:lstStyle/>
          <a:p>
            <a:r>
              <a:rPr lang="en-US" sz="2200" dirty="0" smtClean="0"/>
              <a:t>+</a:t>
            </a:r>
            <a:endParaRPr lang="en-US" sz="2200" dirty="0"/>
          </a:p>
        </p:txBody>
      </p:sp>
      <p:sp>
        <p:nvSpPr>
          <p:cNvPr id="59" name="TextBox 58"/>
          <p:cNvSpPr txBox="1"/>
          <p:nvPr/>
        </p:nvSpPr>
        <p:spPr>
          <a:xfrm>
            <a:off x="2989760" y="5335267"/>
            <a:ext cx="716757" cy="430887"/>
          </a:xfrm>
          <a:prstGeom prst="rect">
            <a:avLst/>
          </a:prstGeom>
          <a:noFill/>
        </p:spPr>
        <p:txBody>
          <a:bodyPr wrap="square" rtlCol="0">
            <a:spAutoFit/>
          </a:bodyPr>
          <a:lstStyle/>
          <a:p>
            <a:r>
              <a:rPr lang="en-US" sz="2200" dirty="0" smtClean="0"/>
              <a:t>2O</a:t>
            </a:r>
            <a:r>
              <a:rPr lang="en-US" sz="2200" baseline="-25000" dirty="0" smtClean="0"/>
              <a:t>2</a:t>
            </a:r>
            <a:endParaRPr lang="en-US" sz="2200" dirty="0"/>
          </a:p>
        </p:txBody>
      </p:sp>
      <p:sp>
        <p:nvSpPr>
          <p:cNvPr id="60" name="Oval 59"/>
          <p:cNvSpPr/>
          <p:nvPr/>
        </p:nvSpPr>
        <p:spPr>
          <a:xfrm>
            <a:off x="2925388" y="4865774"/>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229091" y="4865774"/>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925388" y="4294737"/>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229091" y="4294737"/>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628969" y="3984126"/>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932672" y="3984126"/>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740897" y="4273446"/>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628969" y="4801327"/>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932672" y="4801327"/>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740897" y="5090647"/>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453073" y="4614942"/>
            <a:ext cx="988407" cy="430887"/>
          </a:xfrm>
          <a:prstGeom prst="rect">
            <a:avLst/>
          </a:prstGeom>
          <a:noFill/>
        </p:spPr>
        <p:txBody>
          <a:bodyPr wrap="square" rtlCol="0">
            <a:spAutoFit/>
          </a:bodyPr>
          <a:lstStyle/>
          <a:p>
            <a:r>
              <a:rPr lang="en-US" sz="2200" dirty="0" smtClean="0"/>
              <a:t>Step 2</a:t>
            </a:r>
            <a:endParaRPr lang="en-US" sz="2200" dirty="0"/>
          </a:p>
        </p:txBody>
      </p:sp>
      <p:cxnSp>
        <p:nvCxnSpPr>
          <p:cNvPr id="73" name="Straight Connector 72"/>
          <p:cNvCxnSpPr/>
          <p:nvPr/>
        </p:nvCxnSpPr>
        <p:spPr>
          <a:xfrm>
            <a:off x="6113780" y="3025886"/>
            <a:ext cx="0" cy="2869751"/>
          </a:xfrm>
          <a:prstGeom prst="line">
            <a:avLst/>
          </a:prstGeom>
        </p:spPr>
        <p:style>
          <a:lnRef idx="1">
            <a:schemeClr val="accent1"/>
          </a:lnRef>
          <a:fillRef idx="0">
            <a:schemeClr val="accent1"/>
          </a:fillRef>
          <a:effectRef idx="0">
            <a:schemeClr val="accent1"/>
          </a:effectRef>
          <a:fontRef idx="minor">
            <a:schemeClr val="tx1"/>
          </a:fontRef>
        </p:style>
      </p:cxnSp>
      <p:sp>
        <p:nvSpPr>
          <p:cNvPr id="77" name="Freeform 76"/>
          <p:cNvSpPr/>
          <p:nvPr/>
        </p:nvSpPr>
        <p:spPr>
          <a:xfrm flipH="1">
            <a:off x="5549020" y="2027405"/>
            <a:ext cx="944588" cy="192335"/>
          </a:xfrm>
          <a:custGeom>
            <a:avLst/>
            <a:gdLst>
              <a:gd name="connsiteX0" fmla="*/ 0 w 965200"/>
              <a:gd name="connsiteY0" fmla="*/ 115479 h 192335"/>
              <a:gd name="connsiteX1" fmla="*/ 228600 w 965200"/>
              <a:gd name="connsiteY1" fmla="*/ 1179 h 192335"/>
              <a:gd name="connsiteX2" fmla="*/ 431800 w 965200"/>
              <a:gd name="connsiteY2" fmla="*/ 178979 h 192335"/>
              <a:gd name="connsiteX3" fmla="*/ 584200 w 965200"/>
              <a:gd name="connsiteY3" fmla="*/ 1179 h 192335"/>
              <a:gd name="connsiteX4" fmla="*/ 812800 w 965200"/>
              <a:gd name="connsiteY4" fmla="*/ 191679 h 192335"/>
              <a:gd name="connsiteX5" fmla="*/ 965200 w 965200"/>
              <a:gd name="connsiteY5" fmla="*/ 64679 h 19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200" h="192335">
                <a:moveTo>
                  <a:pt x="0" y="115479"/>
                </a:moveTo>
                <a:cubicBezTo>
                  <a:pt x="78316" y="53037"/>
                  <a:pt x="156633" y="-9404"/>
                  <a:pt x="228600" y="1179"/>
                </a:cubicBezTo>
                <a:cubicBezTo>
                  <a:pt x="300567" y="11762"/>
                  <a:pt x="372533" y="178979"/>
                  <a:pt x="431800" y="178979"/>
                </a:cubicBezTo>
                <a:cubicBezTo>
                  <a:pt x="491067" y="178979"/>
                  <a:pt x="520700" y="-938"/>
                  <a:pt x="584200" y="1179"/>
                </a:cubicBezTo>
                <a:cubicBezTo>
                  <a:pt x="647700" y="3296"/>
                  <a:pt x="749300" y="181096"/>
                  <a:pt x="812800" y="191679"/>
                </a:cubicBezTo>
                <a:cubicBezTo>
                  <a:pt x="876300" y="202262"/>
                  <a:pt x="882650" y="81612"/>
                  <a:pt x="965200" y="64679"/>
                </a:cubicBezTo>
              </a:path>
            </a:pathLst>
          </a:custGeom>
          <a:noFill/>
          <a:ln>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5610961" y="2450197"/>
            <a:ext cx="965200" cy="192335"/>
          </a:xfrm>
          <a:custGeom>
            <a:avLst/>
            <a:gdLst>
              <a:gd name="connsiteX0" fmla="*/ 0 w 965200"/>
              <a:gd name="connsiteY0" fmla="*/ 115479 h 192335"/>
              <a:gd name="connsiteX1" fmla="*/ 228600 w 965200"/>
              <a:gd name="connsiteY1" fmla="*/ 1179 h 192335"/>
              <a:gd name="connsiteX2" fmla="*/ 431800 w 965200"/>
              <a:gd name="connsiteY2" fmla="*/ 178979 h 192335"/>
              <a:gd name="connsiteX3" fmla="*/ 584200 w 965200"/>
              <a:gd name="connsiteY3" fmla="*/ 1179 h 192335"/>
              <a:gd name="connsiteX4" fmla="*/ 812800 w 965200"/>
              <a:gd name="connsiteY4" fmla="*/ 191679 h 192335"/>
              <a:gd name="connsiteX5" fmla="*/ 965200 w 965200"/>
              <a:gd name="connsiteY5" fmla="*/ 64679 h 19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200" h="192335">
                <a:moveTo>
                  <a:pt x="0" y="115479"/>
                </a:moveTo>
                <a:cubicBezTo>
                  <a:pt x="78316" y="53037"/>
                  <a:pt x="156633" y="-9404"/>
                  <a:pt x="228600" y="1179"/>
                </a:cubicBezTo>
                <a:cubicBezTo>
                  <a:pt x="300567" y="11762"/>
                  <a:pt x="372533" y="178979"/>
                  <a:pt x="431800" y="178979"/>
                </a:cubicBezTo>
                <a:cubicBezTo>
                  <a:pt x="491067" y="178979"/>
                  <a:pt x="520700" y="-938"/>
                  <a:pt x="584200" y="1179"/>
                </a:cubicBezTo>
                <a:cubicBezTo>
                  <a:pt x="647700" y="3296"/>
                  <a:pt x="749300" y="181096"/>
                  <a:pt x="812800" y="191679"/>
                </a:cubicBezTo>
                <a:cubicBezTo>
                  <a:pt x="876300" y="202262"/>
                  <a:pt x="882650" y="81612"/>
                  <a:pt x="965200" y="64679"/>
                </a:cubicBezTo>
              </a:path>
            </a:pathLst>
          </a:custGeom>
          <a:noFill/>
          <a:ln>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7562126" y="3596408"/>
            <a:ext cx="988407" cy="430887"/>
          </a:xfrm>
          <a:prstGeom prst="rect">
            <a:avLst/>
          </a:prstGeom>
          <a:noFill/>
        </p:spPr>
        <p:txBody>
          <a:bodyPr wrap="square" rtlCol="0">
            <a:spAutoFit/>
          </a:bodyPr>
          <a:lstStyle/>
          <a:p>
            <a:r>
              <a:rPr lang="en-US" sz="2200" dirty="0" smtClean="0"/>
              <a:t>O</a:t>
            </a:r>
            <a:r>
              <a:rPr lang="en-US" sz="2200" baseline="-25000" dirty="0"/>
              <a:t>3</a:t>
            </a:r>
            <a:r>
              <a:rPr lang="en-US" sz="2200" baseline="-25000" dirty="0" smtClean="0"/>
              <a:t> </a:t>
            </a:r>
            <a:r>
              <a:rPr lang="en-US" sz="2200" dirty="0" smtClean="0"/>
              <a:t>+ h</a:t>
            </a:r>
            <a:r>
              <a:rPr lang="el-GR" sz="2200" dirty="0" smtClean="0"/>
              <a:t>ν</a:t>
            </a:r>
            <a:endParaRPr lang="en-US" sz="2200" dirty="0"/>
          </a:p>
        </p:txBody>
      </p:sp>
      <p:sp>
        <p:nvSpPr>
          <p:cNvPr id="80" name="TextBox 79"/>
          <p:cNvSpPr txBox="1"/>
          <p:nvPr/>
        </p:nvSpPr>
        <p:spPr>
          <a:xfrm>
            <a:off x="9415094" y="3444372"/>
            <a:ext cx="372218" cy="430887"/>
          </a:xfrm>
          <a:prstGeom prst="rect">
            <a:avLst/>
          </a:prstGeom>
          <a:noFill/>
        </p:spPr>
        <p:txBody>
          <a:bodyPr wrap="none" rtlCol="0">
            <a:spAutoFit/>
          </a:bodyPr>
          <a:lstStyle/>
          <a:p>
            <a:r>
              <a:rPr lang="en-US" sz="2200" dirty="0" smtClean="0"/>
              <a:t>O</a:t>
            </a:r>
            <a:endParaRPr lang="en-US" sz="2200" dirty="0"/>
          </a:p>
        </p:txBody>
      </p:sp>
      <p:sp>
        <p:nvSpPr>
          <p:cNvPr id="83" name="Pie 82"/>
          <p:cNvSpPr/>
          <p:nvPr/>
        </p:nvSpPr>
        <p:spPr>
          <a:xfrm>
            <a:off x="7784407" y="1868840"/>
            <a:ext cx="607430" cy="607430"/>
          </a:xfrm>
          <a:prstGeom prst="pie">
            <a:avLst>
              <a:gd name="adj1" fmla="val 0"/>
              <a:gd name="adj2" fmla="val 10800000"/>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dirty="0" smtClean="0">
                <a:solidFill>
                  <a:schemeClr val="tx1"/>
                </a:solidFill>
              </a:rPr>
              <a:t>Sun</a:t>
            </a:r>
            <a:endParaRPr lang="en-US" sz="1200" dirty="0">
              <a:solidFill>
                <a:schemeClr val="tx1"/>
              </a:solidFill>
            </a:endParaRPr>
          </a:p>
        </p:txBody>
      </p:sp>
      <p:cxnSp>
        <p:nvCxnSpPr>
          <p:cNvPr id="84" name="Straight Connector 83"/>
          <p:cNvCxnSpPr/>
          <p:nvPr/>
        </p:nvCxnSpPr>
        <p:spPr>
          <a:xfrm flipV="1">
            <a:off x="7585480" y="2257992"/>
            <a:ext cx="123824" cy="6990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7697096" y="2362242"/>
            <a:ext cx="87311" cy="985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7839482" y="2452389"/>
            <a:ext cx="47622" cy="103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21959" y="2288472"/>
            <a:ext cx="81415" cy="3495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1594" y="2413923"/>
            <a:ext cx="61001" cy="462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280153" y="2460209"/>
            <a:ext cx="47009" cy="7441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Curved Connector 89"/>
          <p:cNvCxnSpPr/>
          <p:nvPr/>
        </p:nvCxnSpPr>
        <p:spPr>
          <a:xfrm rot="16200000" flipH="1">
            <a:off x="7931166" y="2616563"/>
            <a:ext cx="250329" cy="79838"/>
          </a:xfrm>
          <a:prstGeom prst="curved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8640755" y="3052624"/>
            <a:ext cx="587306" cy="2"/>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9383733" y="2824025"/>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6567309" y="2940716"/>
            <a:ext cx="988407" cy="430887"/>
          </a:xfrm>
          <a:prstGeom prst="rect">
            <a:avLst/>
          </a:prstGeom>
          <a:noFill/>
        </p:spPr>
        <p:txBody>
          <a:bodyPr wrap="square" rtlCol="0">
            <a:spAutoFit/>
          </a:bodyPr>
          <a:lstStyle/>
          <a:p>
            <a:r>
              <a:rPr lang="en-US" sz="2200" dirty="0" smtClean="0"/>
              <a:t>Step 1</a:t>
            </a:r>
            <a:endParaRPr lang="en-US" sz="2200" dirty="0"/>
          </a:p>
        </p:txBody>
      </p:sp>
      <p:sp>
        <p:nvSpPr>
          <p:cNvPr id="95" name="Oval 94"/>
          <p:cNvSpPr/>
          <p:nvPr/>
        </p:nvSpPr>
        <p:spPr>
          <a:xfrm>
            <a:off x="7724181" y="2839039"/>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027884" y="2839039"/>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836109" y="3128359"/>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0542489" y="3444372"/>
            <a:ext cx="466794" cy="430887"/>
          </a:xfrm>
          <a:prstGeom prst="rect">
            <a:avLst/>
          </a:prstGeom>
          <a:noFill/>
        </p:spPr>
        <p:txBody>
          <a:bodyPr wrap="none" rtlCol="0">
            <a:spAutoFit/>
          </a:bodyPr>
          <a:lstStyle/>
          <a:p>
            <a:r>
              <a:rPr lang="en-US" sz="2200" dirty="0" smtClean="0"/>
              <a:t>O</a:t>
            </a:r>
            <a:r>
              <a:rPr lang="en-US" sz="2200" baseline="-25000" dirty="0" smtClean="0"/>
              <a:t>2</a:t>
            </a:r>
            <a:endParaRPr lang="en-US" sz="2200" dirty="0"/>
          </a:p>
        </p:txBody>
      </p:sp>
      <p:sp>
        <p:nvSpPr>
          <p:cNvPr id="99" name="Oval 98"/>
          <p:cNvSpPr/>
          <p:nvPr/>
        </p:nvSpPr>
        <p:spPr>
          <a:xfrm>
            <a:off x="10392019" y="2836260"/>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695722" y="2836260"/>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9969237" y="2824025"/>
            <a:ext cx="417248" cy="430887"/>
          </a:xfrm>
          <a:prstGeom prst="rect">
            <a:avLst/>
          </a:prstGeom>
          <a:noFill/>
        </p:spPr>
        <p:txBody>
          <a:bodyPr wrap="square" rtlCol="0">
            <a:spAutoFit/>
          </a:bodyPr>
          <a:lstStyle/>
          <a:p>
            <a:r>
              <a:rPr lang="en-US" sz="2200" dirty="0" smtClean="0"/>
              <a:t>+</a:t>
            </a:r>
            <a:endParaRPr lang="en-US" sz="2200" dirty="0"/>
          </a:p>
        </p:txBody>
      </p:sp>
      <p:sp>
        <p:nvSpPr>
          <p:cNvPr id="102" name="TextBox 101"/>
          <p:cNvSpPr txBox="1"/>
          <p:nvPr/>
        </p:nvSpPr>
        <p:spPr>
          <a:xfrm>
            <a:off x="8893265" y="5335801"/>
            <a:ext cx="491383" cy="430887"/>
          </a:xfrm>
          <a:prstGeom prst="rect">
            <a:avLst/>
          </a:prstGeom>
          <a:noFill/>
        </p:spPr>
        <p:txBody>
          <a:bodyPr wrap="square" rtlCol="0">
            <a:spAutoFit/>
          </a:bodyPr>
          <a:lstStyle/>
          <a:p>
            <a:r>
              <a:rPr lang="en-US" sz="2200" dirty="0" smtClean="0"/>
              <a:t>O</a:t>
            </a:r>
            <a:r>
              <a:rPr lang="en-US" sz="2200" baseline="-25000" dirty="0" smtClean="0"/>
              <a:t>3</a:t>
            </a:r>
            <a:endParaRPr lang="en-US" sz="2200" dirty="0"/>
          </a:p>
        </p:txBody>
      </p:sp>
      <p:sp>
        <p:nvSpPr>
          <p:cNvPr id="103" name="TextBox 102"/>
          <p:cNvSpPr txBox="1"/>
          <p:nvPr/>
        </p:nvSpPr>
        <p:spPr>
          <a:xfrm>
            <a:off x="7841775" y="5164686"/>
            <a:ext cx="372218" cy="430887"/>
          </a:xfrm>
          <a:prstGeom prst="rect">
            <a:avLst/>
          </a:prstGeom>
          <a:noFill/>
        </p:spPr>
        <p:txBody>
          <a:bodyPr wrap="none" rtlCol="0">
            <a:spAutoFit/>
          </a:bodyPr>
          <a:lstStyle/>
          <a:p>
            <a:r>
              <a:rPr lang="en-US" sz="2200" dirty="0" smtClean="0"/>
              <a:t>O</a:t>
            </a:r>
            <a:endParaRPr lang="en-US" sz="2200" dirty="0"/>
          </a:p>
        </p:txBody>
      </p:sp>
      <p:cxnSp>
        <p:nvCxnSpPr>
          <p:cNvPr id="104" name="Straight Arrow Connector 103"/>
          <p:cNvCxnSpPr/>
          <p:nvPr/>
        </p:nvCxnSpPr>
        <p:spPr>
          <a:xfrm flipV="1">
            <a:off x="9671591" y="4803289"/>
            <a:ext cx="587306" cy="2"/>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7807187" y="4629796"/>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6554568" y="4636792"/>
            <a:ext cx="988407" cy="430887"/>
          </a:xfrm>
          <a:prstGeom prst="rect">
            <a:avLst/>
          </a:prstGeom>
          <a:noFill/>
        </p:spPr>
        <p:txBody>
          <a:bodyPr wrap="square" rtlCol="0">
            <a:spAutoFit/>
          </a:bodyPr>
          <a:lstStyle/>
          <a:p>
            <a:r>
              <a:rPr lang="en-US" sz="2200" dirty="0" smtClean="0"/>
              <a:t>Step 2</a:t>
            </a:r>
            <a:endParaRPr lang="en-US" sz="2200" dirty="0"/>
          </a:p>
        </p:txBody>
      </p:sp>
      <p:sp>
        <p:nvSpPr>
          <p:cNvPr id="107" name="Oval 106"/>
          <p:cNvSpPr/>
          <p:nvPr/>
        </p:nvSpPr>
        <p:spPr>
          <a:xfrm>
            <a:off x="8748714" y="4536637"/>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9052417" y="4536637"/>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8860642" y="4825957"/>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10564808" y="5416547"/>
            <a:ext cx="609462" cy="430887"/>
          </a:xfrm>
          <a:prstGeom prst="rect">
            <a:avLst/>
          </a:prstGeom>
          <a:noFill/>
        </p:spPr>
        <p:txBody>
          <a:bodyPr wrap="none" rtlCol="0">
            <a:spAutoFit/>
          </a:bodyPr>
          <a:lstStyle/>
          <a:p>
            <a:r>
              <a:rPr lang="en-US" sz="2200" dirty="0" smtClean="0"/>
              <a:t>2O</a:t>
            </a:r>
            <a:r>
              <a:rPr lang="en-US" sz="2200" baseline="-25000" dirty="0" smtClean="0"/>
              <a:t>2</a:t>
            </a:r>
            <a:endParaRPr lang="en-US" sz="2200" dirty="0"/>
          </a:p>
        </p:txBody>
      </p:sp>
      <p:sp>
        <p:nvSpPr>
          <p:cNvPr id="111" name="Oval 110"/>
          <p:cNvSpPr/>
          <p:nvPr/>
        </p:nvSpPr>
        <p:spPr>
          <a:xfrm>
            <a:off x="10476980" y="4312742"/>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0780683" y="4312742"/>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8319613" y="4656109"/>
            <a:ext cx="417248" cy="430887"/>
          </a:xfrm>
          <a:prstGeom prst="rect">
            <a:avLst/>
          </a:prstGeom>
          <a:noFill/>
        </p:spPr>
        <p:txBody>
          <a:bodyPr wrap="square" rtlCol="0">
            <a:spAutoFit/>
          </a:bodyPr>
          <a:lstStyle/>
          <a:p>
            <a:r>
              <a:rPr lang="en-US" sz="2200" dirty="0" smtClean="0"/>
              <a:t>+</a:t>
            </a:r>
            <a:endParaRPr lang="en-US" sz="2200" dirty="0"/>
          </a:p>
        </p:txBody>
      </p:sp>
      <p:sp>
        <p:nvSpPr>
          <p:cNvPr id="115" name="Oval 114"/>
          <p:cNvSpPr/>
          <p:nvPr/>
        </p:nvSpPr>
        <p:spPr>
          <a:xfrm>
            <a:off x="10486188" y="4894175"/>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0789891" y="4894175"/>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4935119" y="1268429"/>
            <a:ext cx="2391956" cy="646331"/>
          </a:xfrm>
          <a:prstGeom prst="rect">
            <a:avLst/>
          </a:prstGeom>
          <a:noFill/>
        </p:spPr>
        <p:txBody>
          <a:bodyPr wrap="square" rtlCol="0">
            <a:spAutoFit/>
          </a:bodyPr>
          <a:lstStyle/>
          <a:p>
            <a:r>
              <a:rPr lang="en-US" dirty="0" smtClean="0"/>
              <a:t>Happens at equal rates in natural equilibrium</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81"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β3</a:t>
            </a:r>
            <a:endParaRPr lang="en-US" dirty="0"/>
          </a:p>
        </p:txBody>
      </p:sp>
      <p:sp>
        <p:nvSpPr>
          <p:cNvPr id="82"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Tree>
    <p:extLst>
      <p:ext uri="{BB962C8B-B14F-4D97-AF65-F5344CB8AC3E}">
        <p14:creationId xmlns:p14="http://schemas.microsoft.com/office/powerpoint/2010/main" val="1489925834"/>
      </p:ext>
    </p:extLst>
  </p:cSld>
  <p:clrMapOvr>
    <a:masterClrMapping/>
  </p:clrMapOvr>
  <mc:AlternateContent xmlns:mc="http://schemas.openxmlformats.org/markup-compatibility/2006" xmlns:p14="http://schemas.microsoft.com/office/powerpoint/2010/main">
    <mc:Choice Requires="p14">
      <p:transition spd="slow" p14:dur="2000" advTm="59705"/>
    </mc:Choice>
    <mc:Fallback xmlns="">
      <p:transition spd="slow" advTm="59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Chlorine/Bromine Catalyzed Reaction</a:t>
            </a:r>
            <a:endParaRPr lang="en-US" dirty="0"/>
          </a:p>
        </p:txBody>
      </p:sp>
      <p:sp>
        <p:nvSpPr>
          <p:cNvPr id="3" name="Content Placeholder 2"/>
          <p:cNvSpPr>
            <a:spLocks noGrp="1"/>
          </p:cNvSpPr>
          <p:nvPr>
            <p:ph idx="1"/>
          </p:nvPr>
        </p:nvSpPr>
        <p:spPr>
          <a:xfrm>
            <a:off x="666974" y="1387737"/>
            <a:ext cx="10895106" cy="1478543"/>
          </a:xfrm>
        </p:spPr>
        <p:txBody>
          <a:bodyPr>
            <a:normAutofit/>
          </a:bodyPr>
          <a:lstStyle/>
          <a:p>
            <a:r>
              <a:rPr lang="en-US" dirty="0" smtClean="0"/>
              <a:t>Chlorine and bromine travel to the stratosphere attached to CFCs, HCFCs, </a:t>
            </a:r>
            <a:r>
              <a:rPr lang="en-US" dirty="0" err="1" smtClean="0"/>
              <a:t>Halons</a:t>
            </a:r>
            <a:r>
              <a:rPr lang="en-US" dirty="0" smtClean="0"/>
              <a:t>, etc.</a:t>
            </a:r>
          </a:p>
          <a:p>
            <a:r>
              <a:rPr lang="en-US" dirty="0" smtClean="0"/>
              <a:t>After some time, the chlorine or bromine atoms break off in reaction with sunlight in the stratosphere</a:t>
            </a:r>
          </a:p>
          <a:p>
            <a:r>
              <a:rPr lang="en-US" dirty="0" smtClean="0"/>
              <a:t>They can then catalyze ozone destruction through the following sequence</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12</a:t>
            </a:fld>
            <a:endParaRPr lang="en-US" dirty="0"/>
          </a:p>
        </p:txBody>
      </p:sp>
      <p:sp>
        <p:nvSpPr>
          <p:cNvPr id="7" name="TextBox 6"/>
          <p:cNvSpPr txBox="1"/>
          <p:nvPr/>
        </p:nvSpPr>
        <p:spPr>
          <a:xfrm>
            <a:off x="8102593" y="5387179"/>
            <a:ext cx="584426" cy="430887"/>
          </a:xfrm>
          <a:prstGeom prst="rect">
            <a:avLst/>
          </a:prstGeom>
          <a:noFill/>
        </p:spPr>
        <p:txBody>
          <a:bodyPr wrap="square" rtlCol="0">
            <a:spAutoFit/>
          </a:bodyPr>
          <a:lstStyle/>
          <a:p>
            <a:r>
              <a:rPr lang="en-US" sz="2200" dirty="0" smtClean="0"/>
              <a:t>O</a:t>
            </a:r>
            <a:r>
              <a:rPr lang="en-US" sz="2200" baseline="-25000" dirty="0" smtClean="0"/>
              <a:t>2 </a:t>
            </a:r>
            <a:endParaRPr lang="en-US" sz="2200" dirty="0"/>
          </a:p>
        </p:txBody>
      </p:sp>
      <p:sp>
        <p:nvSpPr>
          <p:cNvPr id="9" name="Oval 8"/>
          <p:cNvSpPr/>
          <p:nvPr/>
        </p:nvSpPr>
        <p:spPr>
          <a:xfrm>
            <a:off x="7945166" y="4859396"/>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248869" y="4859396"/>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5876018" y="5076629"/>
            <a:ext cx="587306" cy="2"/>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046887" y="4826804"/>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70606" y="3221198"/>
            <a:ext cx="417248" cy="430887"/>
          </a:xfrm>
          <a:prstGeom prst="rect">
            <a:avLst/>
          </a:prstGeom>
          <a:noFill/>
        </p:spPr>
        <p:txBody>
          <a:bodyPr wrap="square" rtlCol="0">
            <a:spAutoFit/>
          </a:bodyPr>
          <a:lstStyle/>
          <a:p>
            <a:r>
              <a:rPr lang="en-US" sz="2200" dirty="0" smtClean="0"/>
              <a:t>+</a:t>
            </a:r>
            <a:endParaRPr lang="en-US" sz="2200" dirty="0"/>
          </a:p>
        </p:txBody>
      </p:sp>
      <p:sp>
        <p:nvSpPr>
          <p:cNvPr id="15" name="Oval 14"/>
          <p:cNvSpPr/>
          <p:nvPr/>
        </p:nvSpPr>
        <p:spPr>
          <a:xfrm>
            <a:off x="4885475" y="3134165"/>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89178" y="3134165"/>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997403" y="3423485"/>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00811" y="3134165"/>
            <a:ext cx="594360" cy="594360"/>
          </a:xfrm>
          <a:prstGeom prst="ellipse">
            <a:avLst/>
          </a:prstGeom>
          <a:solidFill>
            <a:srgbClr val="0070C0"/>
          </a:solidFill>
          <a:scene3d>
            <a:camera prst="orthographicFront"/>
            <a:lightRig rig="threePt" dir="t"/>
          </a:scene3d>
          <a:sp3d>
            <a:bevelT w="322580" h="32258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645375" y="3134165"/>
            <a:ext cx="594360" cy="594360"/>
          </a:xfrm>
          <a:prstGeom prst="ellipse">
            <a:avLst/>
          </a:prstGeom>
          <a:solidFill>
            <a:srgbClr val="0070C0"/>
          </a:solidFill>
          <a:scene3d>
            <a:camera prst="orthographicFront"/>
            <a:lightRig rig="threePt" dir="t"/>
          </a:scene3d>
          <a:sp3d>
            <a:bevelT w="322580" h="32258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07830" y="3202745"/>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002316" y="3240248"/>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306019" y="3240248"/>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V="1">
            <a:off x="5805777" y="3431345"/>
            <a:ext cx="587306" cy="2"/>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98268" y="3240248"/>
            <a:ext cx="417248" cy="430887"/>
          </a:xfrm>
          <a:prstGeom prst="rect">
            <a:avLst/>
          </a:prstGeom>
          <a:noFill/>
        </p:spPr>
        <p:txBody>
          <a:bodyPr wrap="square" rtlCol="0">
            <a:spAutoFit/>
          </a:bodyPr>
          <a:lstStyle/>
          <a:p>
            <a:r>
              <a:rPr lang="en-US" sz="2200" dirty="0" smtClean="0"/>
              <a:t>+</a:t>
            </a:r>
            <a:endParaRPr lang="en-US" sz="2200" dirty="0"/>
          </a:p>
        </p:txBody>
      </p:sp>
      <p:sp>
        <p:nvSpPr>
          <p:cNvPr id="28" name="TextBox 27"/>
          <p:cNvSpPr txBox="1"/>
          <p:nvPr/>
        </p:nvSpPr>
        <p:spPr>
          <a:xfrm>
            <a:off x="4997403" y="3954561"/>
            <a:ext cx="494204" cy="430887"/>
          </a:xfrm>
          <a:prstGeom prst="rect">
            <a:avLst/>
          </a:prstGeom>
          <a:noFill/>
        </p:spPr>
        <p:txBody>
          <a:bodyPr wrap="square" rtlCol="0">
            <a:spAutoFit/>
          </a:bodyPr>
          <a:lstStyle/>
          <a:p>
            <a:r>
              <a:rPr lang="en-US" sz="2200" dirty="0" smtClean="0"/>
              <a:t>O</a:t>
            </a:r>
            <a:r>
              <a:rPr lang="en-US" sz="2200" baseline="-25000" dirty="0" smtClean="0"/>
              <a:t>3</a:t>
            </a:r>
            <a:endParaRPr lang="en-US" sz="2200" dirty="0"/>
          </a:p>
        </p:txBody>
      </p:sp>
      <p:sp>
        <p:nvSpPr>
          <p:cNvPr id="29" name="TextBox 28"/>
          <p:cNvSpPr txBox="1"/>
          <p:nvPr/>
        </p:nvSpPr>
        <p:spPr>
          <a:xfrm>
            <a:off x="8104766" y="3843940"/>
            <a:ext cx="494204" cy="430887"/>
          </a:xfrm>
          <a:prstGeom prst="rect">
            <a:avLst/>
          </a:prstGeom>
          <a:noFill/>
        </p:spPr>
        <p:txBody>
          <a:bodyPr wrap="square" rtlCol="0">
            <a:spAutoFit/>
          </a:bodyPr>
          <a:lstStyle/>
          <a:p>
            <a:r>
              <a:rPr lang="en-US" sz="2200" dirty="0" smtClean="0"/>
              <a:t>O</a:t>
            </a:r>
            <a:r>
              <a:rPr lang="en-US" sz="2200" baseline="-25000" dirty="0" smtClean="0"/>
              <a:t>2</a:t>
            </a:r>
            <a:endParaRPr lang="en-US" sz="2200" dirty="0"/>
          </a:p>
        </p:txBody>
      </p:sp>
      <p:sp>
        <p:nvSpPr>
          <p:cNvPr id="30" name="TextBox 29"/>
          <p:cNvSpPr txBox="1"/>
          <p:nvPr/>
        </p:nvSpPr>
        <p:spPr>
          <a:xfrm>
            <a:off x="6756212" y="3843940"/>
            <a:ext cx="632618" cy="430887"/>
          </a:xfrm>
          <a:prstGeom prst="rect">
            <a:avLst/>
          </a:prstGeom>
          <a:noFill/>
        </p:spPr>
        <p:txBody>
          <a:bodyPr wrap="square" rtlCol="0">
            <a:spAutoFit/>
          </a:bodyPr>
          <a:lstStyle/>
          <a:p>
            <a:r>
              <a:rPr lang="en-US" sz="2200" dirty="0" smtClean="0"/>
              <a:t>ClO</a:t>
            </a:r>
            <a:endParaRPr lang="en-US" sz="2200" dirty="0"/>
          </a:p>
        </p:txBody>
      </p:sp>
      <p:sp>
        <p:nvSpPr>
          <p:cNvPr id="31" name="TextBox 30"/>
          <p:cNvSpPr txBox="1"/>
          <p:nvPr/>
        </p:nvSpPr>
        <p:spPr>
          <a:xfrm>
            <a:off x="3908008" y="3851197"/>
            <a:ext cx="632618" cy="430887"/>
          </a:xfrm>
          <a:prstGeom prst="rect">
            <a:avLst/>
          </a:prstGeom>
          <a:noFill/>
        </p:spPr>
        <p:txBody>
          <a:bodyPr wrap="square" rtlCol="0">
            <a:spAutoFit/>
          </a:bodyPr>
          <a:lstStyle/>
          <a:p>
            <a:r>
              <a:rPr lang="en-US" sz="2200" dirty="0" smtClean="0"/>
              <a:t>Cl</a:t>
            </a:r>
            <a:endParaRPr lang="en-US" sz="2200" dirty="0"/>
          </a:p>
        </p:txBody>
      </p:sp>
      <p:sp>
        <p:nvSpPr>
          <p:cNvPr id="32" name="Oval 31"/>
          <p:cNvSpPr/>
          <p:nvPr/>
        </p:nvSpPr>
        <p:spPr>
          <a:xfrm>
            <a:off x="3707415" y="4753538"/>
            <a:ext cx="594360" cy="594360"/>
          </a:xfrm>
          <a:prstGeom prst="ellipse">
            <a:avLst/>
          </a:prstGeom>
          <a:solidFill>
            <a:srgbClr val="0070C0"/>
          </a:solidFill>
          <a:scene3d>
            <a:camera prst="orthographicFront"/>
            <a:lightRig rig="threePt" dir="t"/>
          </a:scene3d>
          <a:sp3d>
            <a:bevelT w="322580" h="32258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069870" y="4822118"/>
            <a:ext cx="457200" cy="457200"/>
          </a:xfrm>
          <a:prstGeom prst="ellipse">
            <a:avLst/>
          </a:prstGeom>
          <a:scene3d>
            <a:camera prst="orthographicFront"/>
            <a:lightRig rig="threePt" dir="t"/>
          </a:scene3d>
          <a:sp3d>
            <a:bevelT w="2476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818252" y="5463313"/>
            <a:ext cx="632618" cy="430887"/>
          </a:xfrm>
          <a:prstGeom prst="rect">
            <a:avLst/>
          </a:prstGeom>
          <a:noFill/>
        </p:spPr>
        <p:txBody>
          <a:bodyPr wrap="square" rtlCol="0">
            <a:spAutoFit/>
          </a:bodyPr>
          <a:lstStyle/>
          <a:p>
            <a:r>
              <a:rPr lang="en-US" sz="2200" dirty="0" smtClean="0"/>
              <a:t>ClO</a:t>
            </a:r>
            <a:endParaRPr lang="en-US" sz="2200" dirty="0"/>
          </a:p>
        </p:txBody>
      </p:sp>
      <p:sp>
        <p:nvSpPr>
          <p:cNvPr id="35" name="TextBox 34"/>
          <p:cNvSpPr txBox="1"/>
          <p:nvPr/>
        </p:nvSpPr>
        <p:spPr>
          <a:xfrm>
            <a:off x="4642039" y="4820765"/>
            <a:ext cx="417248" cy="430887"/>
          </a:xfrm>
          <a:prstGeom prst="rect">
            <a:avLst/>
          </a:prstGeom>
          <a:noFill/>
        </p:spPr>
        <p:txBody>
          <a:bodyPr wrap="square" rtlCol="0">
            <a:spAutoFit/>
          </a:bodyPr>
          <a:lstStyle/>
          <a:p>
            <a:r>
              <a:rPr lang="en-US" sz="2200" dirty="0" smtClean="0"/>
              <a:t>+</a:t>
            </a:r>
            <a:endParaRPr lang="en-US" sz="2200" dirty="0"/>
          </a:p>
        </p:txBody>
      </p:sp>
      <p:sp>
        <p:nvSpPr>
          <p:cNvPr id="36" name="Oval 35"/>
          <p:cNvSpPr/>
          <p:nvPr/>
        </p:nvSpPr>
        <p:spPr>
          <a:xfrm>
            <a:off x="6756212" y="4781564"/>
            <a:ext cx="594360" cy="594360"/>
          </a:xfrm>
          <a:prstGeom prst="ellipse">
            <a:avLst/>
          </a:prstGeom>
          <a:solidFill>
            <a:srgbClr val="0070C0"/>
          </a:solidFill>
          <a:scene3d>
            <a:camera prst="orthographicFront"/>
            <a:lightRig rig="threePt" dir="t"/>
          </a:scene3d>
          <a:sp3d>
            <a:bevelT w="322580" h="32258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825309" y="5498596"/>
            <a:ext cx="444321" cy="430887"/>
          </a:xfrm>
          <a:prstGeom prst="rect">
            <a:avLst/>
          </a:prstGeom>
          <a:noFill/>
        </p:spPr>
        <p:txBody>
          <a:bodyPr wrap="square" rtlCol="0">
            <a:spAutoFit/>
          </a:bodyPr>
          <a:lstStyle/>
          <a:p>
            <a:r>
              <a:rPr lang="en-US" sz="2200" dirty="0" smtClean="0"/>
              <a:t>Cl</a:t>
            </a:r>
            <a:endParaRPr lang="en-US" sz="2200" dirty="0"/>
          </a:p>
        </p:txBody>
      </p:sp>
      <p:sp>
        <p:nvSpPr>
          <p:cNvPr id="38" name="TextBox 37"/>
          <p:cNvSpPr txBox="1"/>
          <p:nvPr/>
        </p:nvSpPr>
        <p:spPr>
          <a:xfrm>
            <a:off x="7489989" y="4872552"/>
            <a:ext cx="417248" cy="430887"/>
          </a:xfrm>
          <a:prstGeom prst="rect">
            <a:avLst/>
          </a:prstGeom>
          <a:noFill/>
        </p:spPr>
        <p:txBody>
          <a:bodyPr wrap="square" rtlCol="0">
            <a:spAutoFit/>
          </a:bodyPr>
          <a:lstStyle/>
          <a:p>
            <a:r>
              <a:rPr lang="en-US" sz="2200" dirty="0" smtClean="0"/>
              <a:t>+</a:t>
            </a:r>
            <a:endParaRPr lang="en-US" sz="2200" dirty="0"/>
          </a:p>
        </p:txBody>
      </p:sp>
      <p:sp>
        <p:nvSpPr>
          <p:cNvPr id="39" name="TextBox 38"/>
          <p:cNvSpPr txBox="1"/>
          <p:nvPr/>
        </p:nvSpPr>
        <p:spPr>
          <a:xfrm>
            <a:off x="1866900" y="3240248"/>
            <a:ext cx="184731" cy="369332"/>
          </a:xfrm>
          <a:prstGeom prst="rect">
            <a:avLst/>
          </a:prstGeom>
          <a:noFill/>
        </p:spPr>
        <p:txBody>
          <a:bodyPr wrap="none" rtlCol="0">
            <a:spAutoFit/>
          </a:bodyPr>
          <a:lstStyle/>
          <a:p>
            <a:endParaRPr lang="en-US" dirty="0"/>
          </a:p>
        </p:txBody>
      </p:sp>
      <p:sp>
        <p:nvSpPr>
          <p:cNvPr id="40" name="TextBox 39"/>
          <p:cNvSpPr txBox="1"/>
          <p:nvPr/>
        </p:nvSpPr>
        <p:spPr>
          <a:xfrm>
            <a:off x="2161180" y="3253404"/>
            <a:ext cx="988407" cy="430887"/>
          </a:xfrm>
          <a:prstGeom prst="rect">
            <a:avLst/>
          </a:prstGeom>
          <a:noFill/>
        </p:spPr>
        <p:txBody>
          <a:bodyPr wrap="square" rtlCol="0">
            <a:spAutoFit/>
          </a:bodyPr>
          <a:lstStyle/>
          <a:p>
            <a:r>
              <a:rPr lang="en-US" sz="2200" dirty="0" smtClean="0"/>
              <a:t>Step 1</a:t>
            </a:r>
            <a:endParaRPr lang="en-US" sz="2200" dirty="0"/>
          </a:p>
        </p:txBody>
      </p:sp>
      <p:sp>
        <p:nvSpPr>
          <p:cNvPr id="41" name="TextBox 40"/>
          <p:cNvSpPr txBox="1"/>
          <p:nvPr/>
        </p:nvSpPr>
        <p:spPr>
          <a:xfrm>
            <a:off x="2167320" y="4826804"/>
            <a:ext cx="988407" cy="430887"/>
          </a:xfrm>
          <a:prstGeom prst="rect">
            <a:avLst/>
          </a:prstGeom>
          <a:noFill/>
        </p:spPr>
        <p:txBody>
          <a:bodyPr wrap="square" rtlCol="0">
            <a:spAutoFit/>
          </a:bodyPr>
          <a:lstStyle/>
          <a:p>
            <a:r>
              <a:rPr lang="en-US" sz="2200" dirty="0" smtClean="0"/>
              <a:t>Step 2</a:t>
            </a:r>
            <a:endParaRPr lang="en-US" sz="2200" dirty="0"/>
          </a:p>
        </p:txBody>
      </p:sp>
      <p:sp>
        <p:nvSpPr>
          <p:cNvPr id="42" name="TextBox 41"/>
          <p:cNvSpPr txBox="1"/>
          <p:nvPr/>
        </p:nvSpPr>
        <p:spPr>
          <a:xfrm>
            <a:off x="5076523" y="5438664"/>
            <a:ext cx="494204" cy="430887"/>
          </a:xfrm>
          <a:prstGeom prst="rect">
            <a:avLst/>
          </a:prstGeom>
          <a:noFill/>
        </p:spPr>
        <p:txBody>
          <a:bodyPr wrap="square" rtlCol="0">
            <a:spAutoFit/>
          </a:bodyPr>
          <a:lstStyle/>
          <a:p>
            <a:r>
              <a:rPr lang="en-US" sz="2200" dirty="0" smtClean="0"/>
              <a:t>O</a:t>
            </a:r>
            <a:endParaRPr lang="en-US" sz="2200" dirty="0"/>
          </a:p>
        </p:txBody>
      </p:sp>
      <p:pic>
        <p:nvPicPr>
          <p:cNvPr id="18" name="Audio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43"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β3</a:t>
            </a:r>
            <a:endParaRPr lang="en-US" dirty="0"/>
          </a:p>
        </p:txBody>
      </p:sp>
      <p:sp>
        <p:nvSpPr>
          <p:cNvPr id="44"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Tree>
    <p:extLst>
      <p:ext uri="{BB962C8B-B14F-4D97-AF65-F5344CB8AC3E}">
        <p14:creationId xmlns:p14="http://schemas.microsoft.com/office/powerpoint/2010/main" val="4094621497"/>
      </p:ext>
    </p:extLst>
  </p:cSld>
  <p:clrMapOvr>
    <a:masterClrMapping/>
  </p:clrMapOvr>
  <mc:AlternateContent xmlns:mc="http://schemas.openxmlformats.org/markup-compatibility/2006" xmlns:p14="http://schemas.microsoft.com/office/powerpoint/2010/main">
    <mc:Choice Requires="p14">
      <p:transition spd="slow" p14:dur="2000" advTm="78143"/>
    </mc:Choice>
    <mc:Fallback xmlns="">
      <p:transition spd="slow" advTm="78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88" y="275846"/>
            <a:ext cx="11158072" cy="885981"/>
          </a:xfrm>
        </p:spPr>
        <p:txBody>
          <a:bodyPr>
            <a:normAutofit/>
          </a:bodyPr>
          <a:lstStyle/>
          <a:p>
            <a:r>
              <a:rPr lang="en-US" dirty="0" smtClean="0"/>
              <a:t>Characterization of Ozone Depletion Potential</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13</a:t>
            </a:fld>
            <a:endParaRPr lang="en-US" dirty="0"/>
          </a:p>
        </p:txBody>
      </p:sp>
      <p:sp>
        <p:nvSpPr>
          <p:cNvPr id="7" name="Content Placeholder 2"/>
          <p:cNvSpPr>
            <a:spLocks noGrp="1"/>
          </p:cNvSpPr>
          <p:nvPr>
            <p:ph idx="1"/>
          </p:nvPr>
        </p:nvSpPr>
        <p:spPr>
          <a:xfrm>
            <a:off x="564669" y="1830412"/>
            <a:ext cx="5579036" cy="4525963"/>
          </a:xfrm>
        </p:spPr>
        <p:txBody>
          <a:bodyPr>
            <a:normAutofit/>
          </a:bodyPr>
          <a:lstStyle/>
          <a:p>
            <a:pPr algn="ctr">
              <a:buNone/>
            </a:pPr>
            <a:r>
              <a:rPr lang="en-US" sz="3800" dirty="0" smtClean="0"/>
              <a:t>ODP= </a:t>
            </a:r>
            <a:r>
              <a:rPr lang="en-US" sz="3800" dirty="0" err="1" smtClean="0"/>
              <a:t>Σ</a:t>
            </a:r>
            <a:r>
              <a:rPr lang="en-US" sz="3800" baseline="-25000" dirty="0" err="1" smtClean="0"/>
              <a:t>i</a:t>
            </a:r>
            <a:r>
              <a:rPr lang="en-US" sz="3800" baseline="-25000" dirty="0" smtClean="0"/>
              <a:t> </a:t>
            </a:r>
            <a:r>
              <a:rPr lang="en-US" sz="3800" dirty="0" smtClean="0"/>
              <a:t>(m</a:t>
            </a:r>
            <a:r>
              <a:rPr lang="en-US" sz="3800" baseline="-25000" dirty="0" smtClean="0"/>
              <a:t>i </a:t>
            </a:r>
            <a:r>
              <a:rPr lang="en-US" sz="3800" dirty="0" smtClean="0"/>
              <a:t>x </a:t>
            </a:r>
            <a:r>
              <a:rPr lang="en-US" sz="3800" dirty="0" err="1" smtClean="0"/>
              <a:t>ODP</a:t>
            </a:r>
            <a:r>
              <a:rPr lang="en-US" sz="3800" baseline="-25000" dirty="0" err="1" smtClean="0"/>
              <a:t>i</a:t>
            </a:r>
            <a:r>
              <a:rPr lang="en-US" sz="3800" dirty="0" smtClean="0"/>
              <a:t>)</a:t>
            </a:r>
          </a:p>
          <a:p>
            <a:pPr>
              <a:buNone/>
            </a:pPr>
            <a:endParaRPr lang="en-US" dirty="0" smtClean="0"/>
          </a:p>
          <a:p>
            <a:pPr>
              <a:buNone/>
            </a:pPr>
            <a:r>
              <a:rPr lang="en-US" dirty="0" smtClean="0"/>
              <a:t>where</a:t>
            </a:r>
          </a:p>
          <a:p>
            <a:pPr>
              <a:buFont typeface="Arial" panose="020B0604020202020204" pitchFamily="34" charset="0"/>
              <a:buChar char="•"/>
            </a:pPr>
            <a:r>
              <a:rPr lang="en-US" dirty="0" smtClean="0"/>
              <a:t>ODP=ozone depletion potential of full inventory in kg CFC-11-eq</a:t>
            </a:r>
          </a:p>
          <a:p>
            <a:pPr>
              <a:buFont typeface="Arial" panose="020B0604020202020204" pitchFamily="34" charset="0"/>
              <a:buChar char="•"/>
            </a:pPr>
            <a:r>
              <a:rPr lang="en-US" dirty="0" smtClean="0"/>
              <a:t>m</a:t>
            </a:r>
            <a:r>
              <a:rPr lang="en-US" baseline="-25000" dirty="0" smtClean="0"/>
              <a:t>i </a:t>
            </a:r>
            <a:r>
              <a:rPr lang="en-US" dirty="0" smtClean="0"/>
              <a:t>= mass (in kg) of inventory flow </a:t>
            </a:r>
            <a:r>
              <a:rPr lang="en-US" dirty="0" err="1" smtClean="0"/>
              <a:t>i</a:t>
            </a:r>
            <a:r>
              <a:rPr lang="en-US" dirty="0" smtClean="0"/>
              <a:t>, </a:t>
            </a:r>
          </a:p>
          <a:p>
            <a:pPr>
              <a:buFont typeface="Arial" panose="020B0604020202020204" pitchFamily="34" charset="0"/>
              <a:buChar char="•"/>
            </a:pPr>
            <a:r>
              <a:rPr lang="en-US" dirty="0" err="1" smtClean="0"/>
              <a:t>ODP</a:t>
            </a:r>
            <a:r>
              <a:rPr lang="en-US" baseline="-25000" dirty="0" err="1" smtClean="0"/>
              <a:t>i</a:t>
            </a:r>
            <a:r>
              <a:rPr lang="en-US" dirty="0" smtClean="0"/>
              <a:t> = kg of CFC-11 with the same ozone depletion potential as one kg of inventory flow ‘</a:t>
            </a:r>
            <a:r>
              <a:rPr lang="en-US" dirty="0" err="1" smtClean="0"/>
              <a:t>i</a:t>
            </a:r>
            <a:r>
              <a:rPr lang="en-US" dirty="0" smtClean="0"/>
              <a:t>‘</a:t>
            </a:r>
          </a:p>
          <a:p>
            <a:pPr lvl="1">
              <a:buFont typeface="Arial" panose="020B0604020202020204" pitchFamily="34" charset="0"/>
              <a:buChar char="•"/>
            </a:pPr>
            <a:r>
              <a:rPr lang="en-US" dirty="0" smtClean="0"/>
              <a:t>Based on each substance’s reactivity and lifetime</a:t>
            </a:r>
          </a:p>
        </p:txBody>
      </p:sp>
      <p:cxnSp>
        <p:nvCxnSpPr>
          <p:cNvPr id="9" name="Straight Connector 8"/>
          <p:cNvCxnSpPr/>
          <p:nvPr/>
        </p:nvCxnSpPr>
        <p:spPr>
          <a:xfrm>
            <a:off x="6267524" y="1430302"/>
            <a:ext cx="0" cy="436089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610361347"/>
              </p:ext>
            </p:extLst>
          </p:nvPr>
        </p:nvGraphicFramePr>
        <p:xfrm>
          <a:off x="6578643" y="1898081"/>
          <a:ext cx="4902157" cy="3266440"/>
        </p:xfrm>
        <a:graphic>
          <a:graphicData uri="http://schemas.openxmlformats.org/drawingml/2006/table">
            <a:tbl>
              <a:tblPr firstRow="1" bandRow="1">
                <a:tableStyleId>{073A0DAA-6AF3-43AB-8588-CEC1D06C72B9}</a:tableStyleId>
              </a:tblPr>
              <a:tblGrid>
                <a:gridCol w="3441657"/>
                <a:gridCol w="1460500"/>
              </a:tblGrid>
              <a:tr h="370840">
                <a:tc>
                  <a:txBody>
                    <a:bodyPr/>
                    <a:lstStyle/>
                    <a:p>
                      <a:r>
                        <a:rPr lang="en-US" sz="2400" dirty="0" smtClean="0">
                          <a:solidFill>
                            <a:schemeClr val="tx1"/>
                          </a:solidFill>
                        </a:rPr>
                        <a:t>1 kg of substance</a:t>
                      </a:r>
                      <a:endParaRPr lang="en-US" sz="2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solidFill>
                            <a:schemeClr val="tx1"/>
                          </a:solidFill>
                        </a:rPr>
                        <a:t>ODP</a:t>
                      </a:r>
                      <a:r>
                        <a:rPr lang="en-US" sz="2200" baseline="-25000" dirty="0" err="1" smtClean="0">
                          <a:solidFill>
                            <a:schemeClr val="tx1"/>
                          </a:solidFill>
                        </a:rPr>
                        <a:t>i</a:t>
                      </a:r>
                      <a:r>
                        <a:rPr lang="en-US" sz="2200" baseline="-25000"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(kg CFC-11-eq)</a:t>
                      </a:r>
                      <a:endParaRPr lang="en-US" sz="1600" dirty="0" smtClean="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Carbon Tetrachloride (CCl</a:t>
                      </a:r>
                      <a:r>
                        <a:rPr lang="en-US" sz="1800" baseline="-25000" dirty="0" smtClean="0"/>
                        <a:t>4</a:t>
                      </a:r>
                      <a:r>
                        <a:rPr lang="en-US" sz="1800" dirty="0" smtClean="0"/>
                        <a:t>) </a:t>
                      </a:r>
                      <a:endParaRPr lang="en-US" dirty="0"/>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0.73</a:t>
                      </a:r>
                    </a:p>
                  </a:txBody>
                  <a:tcPr>
                    <a:lnT w="12700" cap="flat" cmpd="sng" algn="ctr">
                      <a:solidFill>
                        <a:schemeClr val="tx1"/>
                      </a:solidFill>
                      <a:prstDash val="solid"/>
                      <a:round/>
                      <a:headEnd type="none" w="med" len="med"/>
                      <a:tailEnd type="none" w="med" len="med"/>
                    </a:lnT>
                    <a:solidFill>
                      <a:schemeClr val="bg1">
                        <a:lumMod val="85000"/>
                      </a:schemeClr>
                    </a:solidFill>
                  </a:tcPr>
                </a:tc>
              </a:tr>
              <a:tr h="370840">
                <a:tc>
                  <a:txBody>
                    <a:bodyPr/>
                    <a:lstStyle/>
                    <a:p>
                      <a:r>
                        <a:rPr lang="en-US" sz="1800" dirty="0" smtClean="0"/>
                        <a:t>CFC-12 (CCl</a:t>
                      </a:r>
                      <a:r>
                        <a:rPr lang="en-US" sz="1800" baseline="-25000" dirty="0" smtClean="0"/>
                        <a:t>2</a:t>
                      </a:r>
                      <a:r>
                        <a:rPr lang="en-US" sz="1800" dirty="0" smtClean="0"/>
                        <a:t>F</a:t>
                      </a:r>
                      <a:r>
                        <a:rPr lang="en-US" sz="1800" baseline="-25000" dirty="0" smtClean="0"/>
                        <a:t>2</a:t>
                      </a:r>
                      <a:r>
                        <a:rPr lang="en-US" sz="1800" dirty="0" smtClean="0"/>
                        <a:t>)</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p>
                  </a:txBody>
                  <a:tcPr>
                    <a:solidFill>
                      <a:schemeClr val="bg1">
                        <a:lumMod val="85000"/>
                      </a:schemeClr>
                    </a:solidFill>
                  </a:tcPr>
                </a:tc>
              </a:tr>
              <a:tr h="370840">
                <a:tc>
                  <a:txBody>
                    <a:bodyPr/>
                    <a:lstStyle/>
                    <a:p>
                      <a:r>
                        <a:rPr lang="en-US" sz="1800" dirty="0" err="1" smtClean="0"/>
                        <a:t>Halon</a:t>
                      </a:r>
                      <a:r>
                        <a:rPr lang="en-US" sz="1800" dirty="0" smtClean="0"/>
                        <a:t> 1301 (CF</a:t>
                      </a:r>
                      <a:r>
                        <a:rPr lang="en-US" sz="1800" baseline="-25000" dirty="0" smtClean="0"/>
                        <a:t>3</a:t>
                      </a:r>
                      <a:r>
                        <a:rPr lang="en-US" sz="1800" dirty="0" smtClean="0"/>
                        <a:t>Br) </a:t>
                      </a:r>
                      <a:endParaRPr lang="en-US" baseline="0"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16.0</a:t>
                      </a:r>
                    </a:p>
                  </a:txBody>
                  <a:tcPr>
                    <a:solidFill>
                      <a:schemeClr val="bg1">
                        <a:lumMod val="85000"/>
                      </a:schemeClr>
                    </a:solidFill>
                  </a:tcPr>
                </a:tc>
              </a:tr>
              <a:tr h="370840">
                <a:tc>
                  <a:txBody>
                    <a:bodyPr/>
                    <a:lstStyle/>
                    <a:p>
                      <a:r>
                        <a:rPr lang="en-US" sz="1800" dirty="0" smtClean="0"/>
                        <a:t>HCFC-22 (CHF</a:t>
                      </a:r>
                      <a:r>
                        <a:rPr lang="en-US" sz="1800" baseline="-25000" dirty="0" smtClean="0"/>
                        <a:t>2</a:t>
                      </a:r>
                      <a:r>
                        <a:rPr lang="en-US" sz="1800" dirty="0" smtClean="0"/>
                        <a:t>Cl)</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0.05</a:t>
                      </a:r>
                    </a:p>
                  </a:txBody>
                  <a:tcPr>
                    <a:solidFill>
                      <a:schemeClr val="bg1">
                        <a:lumMod val="85000"/>
                      </a:schemeClr>
                    </a:solidFill>
                  </a:tcPr>
                </a:tc>
              </a:tr>
              <a:tr h="370840">
                <a:tc>
                  <a:txBody>
                    <a:bodyPr/>
                    <a:lstStyle/>
                    <a:p>
                      <a:r>
                        <a:rPr lang="en-US" sz="1800" dirty="0" smtClean="0"/>
                        <a:t>Methyl Bromide (CH</a:t>
                      </a:r>
                      <a:r>
                        <a:rPr lang="en-US" sz="1800" baseline="-25000" dirty="0" smtClean="0"/>
                        <a:t>3</a:t>
                      </a:r>
                      <a:r>
                        <a:rPr lang="en-US" sz="1800" dirty="0" smtClean="0"/>
                        <a:t>Br)</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0.51</a:t>
                      </a:r>
                    </a:p>
                  </a:txBody>
                  <a:tcPr>
                    <a:solidFill>
                      <a:schemeClr val="bg1">
                        <a:lumMod val="85000"/>
                      </a:schemeClr>
                    </a:solidFill>
                  </a:tcPr>
                </a:tc>
              </a:tr>
              <a:tr h="370840">
                <a:tc>
                  <a:txBody>
                    <a:bodyPr/>
                    <a:lstStyle/>
                    <a:p>
                      <a:r>
                        <a:rPr lang="en-US" sz="1800" dirty="0" err="1" smtClean="0"/>
                        <a:t>Trichloroethane</a:t>
                      </a:r>
                      <a:r>
                        <a:rPr lang="en-US" sz="1800" dirty="0" smtClean="0"/>
                        <a:t> (1,1,1-CH</a:t>
                      </a:r>
                      <a:r>
                        <a:rPr lang="en-US" sz="1800" baseline="-25000" dirty="0" smtClean="0"/>
                        <a:t>3</a:t>
                      </a:r>
                      <a:r>
                        <a:rPr lang="en-US" sz="1800" dirty="0" smtClean="0"/>
                        <a:t>CCl</a:t>
                      </a:r>
                      <a:r>
                        <a:rPr lang="en-US" sz="1800" baseline="-25000" dirty="0" smtClean="0"/>
                        <a:t>3</a:t>
                      </a:r>
                      <a:r>
                        <a:rPr lang="en-US" sz="1800" dirty="0" smtClean="0"/>
                        <a:t>)</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0.12</a:t>
                      </a:r>
                    </a:p>
                  </a:txBody>
                  <a:tcPr>
                    <a:solidFill>
                      <a:schemeClr val="bg1">
                        <a:lumMod val="85000"/>
                      </a:schemeClr>
                    </a:solidFill>
                  </a:tcPr>
                </a:tc>
              </a:tr>
              <a:tr h="370840">
                <a:tc>
                  <a:txBody>
                    <a:bodyPr/>
                    <a:lstStyle/>
                    <a:p>
                      <a:r>
                        <a:rPr lang="en-US" dirty="0" smtClean="0"/>
                        <a:t>Nitrous</a:t>
                      </a:r>
                      <a:r>
                        <a:rPr lang="en-US" baseline="0" dirty="0" smtClean="0"/>
                        <a:t> Oxide (N</a:t>
                      </a:r>
                      <a:r>
                        <a:rPr lang="en-US" baseline="-25000" dirty="0" smtClean="0"/>
                        <a:t>2</a:t>
                      </a:r>
                      <a:r>
                        <a:rPr lang="en-US" baseline="0" dirty="0" smtClean="0"/>
                        <a:t>O)*</a:t>
                      </a:r>
                      <a:endParaRPr lang="en-US" baseline="0" dirty="0"/>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0.017</a:t>
                      </a:r>
                    </a:p>
                  </a:txBody>
                  <a:tcPr>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2" name="TextBox 11"/>
          <p:cNvSpPr txBox="1"/>
          <p:nvPr/>
        </p:nvSpPr>
        <p:spPr>
          <a:xfrm>
            <a:off x="6839071" y="1430302"/>
            <a:ext cx="4423262" cy="400110"/>
          </a:xfrm>
          <a:prstGeom prst="rect">
            <a:avLst/>
          </a:prstGeom>
          <a:noFill/>
        </p:spPr>
        <p:txBody>
          <a:bodyPr wrap="none" rtlCol="0">
            <a:spAutoFit/>
          </a:bodyPr>
          <a:lstStyle/>
          <a:p>
            <a:r>
              <a:rPr lang="en-US" sz="2000" dirty="0" smtClean="0"/>
              <a:t>ODP Characterization Factors (TRACI 2.1)</a:t>
            </a:r>
            <a:endParaRPr lang="en-US" sz="2000" dirty="0"/>
          </a:p>
        </p:txBody>
      </p:sp>
      <p:sp>
        <p:nvSpPr>
          <p:cNvPr id="10" name="TextBox 9"/>
          <p:cNvSpPr txBox="1"/>
          <p:nvPr/>
        </p:nvSpPr>
        <p:spPr>
          <a:xfrm>
            <a:off x="6416744" y="5204023"/>
            <a:ext cx="5267917" cy="307777"/>
          </a:xfrm>
          <a:prstGeom prst="rect">
            <a:avLst/>
          </a:prstGeom>
          <a:noFill/>
        </p:spPr>
        <p:txBody>
          <a:bodyPr wrap="none" rtlCol="0">
            <a:spAutoFit/>
          </a:bodyPr>
          <a:lstStyle/>
          <a:p>
            <a:pPr marL="0" lvl="1"/>
            <a:r>
              <a:rPr lang="en-US" sz="1400" dirty="0" smtClean="0"/>
              <a:t>*Not characterized in TRACI 2.1, value </a:t>
            </a:r>
            <a:r>
              <a:rPr lang="en-US" sz="1400" dirty="0"/>
              <a:t>from </a:t>
            </a:r>
            <a:r>
              <a:rPr lang="en-US" sz="1400" dirty="0" err="1"/>
              <a:t>Ravishankara</a:t>
            </a:r>
            <a:r>
              <a:rPr lang="en-US" sz="1400" dirty="0"/>
              <a:t> et al. (2009)</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
        <p:nvSpPr>
          <p:cNvPr id="13"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β3</a:t>
            </a:r>
            <a:endParaRPr lang="en-US" dirty="0"/>
          </a:p>
        </p:txBody>
      </p:sp>
      <p:sp>
        <p:nvSpPr>
          <p:cNvPr id="14"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Tree>
    <p:extLst>
      <p:ext uri="{BB962C8B-B14F-4D97-AF65-F5344CB8AC3E}">
        <p14:creationId xmlns:p14="http://schemas.microsoft.com/office/powerpoint/2010/main" val="704646700"/>
      </p:ext>
    </p:extLst>
  </p:cSld>
  <p:clrMapOvr>
    <a:masterClrMapping/>
  </p:clrMapOvr>
  <mc:AlternateContent xmlns:mc="http://schemas.openxmlformats.org/markup-compatibility/2006" xmlns:p14="http://schemas.microsoft.com/office/powerpoint/2010/main">
    <mc:Choice Requires="p14">
      <p:transition spd="slow" p14:dur="2000" advTm="95595"/>
    </mc:Choice>
    <mc:Fallback xmlns="">
      <p:transition spd="slow" advTm="955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Ozone Hole</a:t>
            </a:r>
            <a:endParaRPr lang="en-US" dirty="0"/>
          </a:p>
        </p:txBody>
      </p:sp>
      <p:sp>
        <p:nvSpPr>
          <p:cNvPr id="3" name="Content Placeholder 2"/>
          <p:cNvSpPr>
            <a:spLocks noGrp="1"/>
          </p:cNvSpPr>
          <p:nvPr>
            <p:ph idx="1"/>
          </p:nvPr>
        </p:nvSpPr>
        <p:spPr>
          <a:xfrm>
            <a:off x="666974" y="1387737"/>
            <a:ext cx="5286786" cy="4653480"/>
          </a:xfrm>
        </p:spPr>
        <p:txBody>
          <a:bodyPr/>
          <a:lstStyle/>
          <a:p>
            <a:r>
              <a:rPr lang="en-US" dirty="0" smtClean="0"/>
              <a:t>Extensive localized losses</a:t>
            </a:r>
          </a:p>
          <a:p>
            <a:pPr lvl="1"/>
            <a:r>
              <a:rPr lang="en-US" dirty="0" smtClean="0"/>
              <a:t>Mostly at arctic and Antarctic</a:t>
            </a:r>
          </a:p>
          <a:p>
            <a:r>
              <a:rPr lang="en-US" dirty="0" smtClean="0"/>
              <a:t>Antarctic hole most severe</a:t>
            </a:r>
          </a:p>
          <a:p>
            <a:pPr lvl="1"/>
            <a:r>
              <a:rPr lang="en-US" dirty="0" smtClean="0"/>
              <a:t>Largest in springtime</a:t>
            </a:r>
          </a:p>
          <a:p>
            <a:r>
              <a:rPr lang="en-US" dirty="0" smtClean="0"/>
              <a:t>Polar holes due to presence of polar stratospheric clouds (PSCs - ice clouds) and due to relative isolation of air transport there in the winter</a:t>
            </a:r>
          </a:p>
          <a:p>
            <a:pPr lvl="1"/>
            <a:r>
              <a:rPr lang="en-US" dirty="0" smtClean="0"/>
              <a:t>Convert </a:t>
            </a:r>
            <a:r>
              <a:rPr lang="en-US" dirty="0" err="1" smtClean="0"/>
              <a:t>HCl</a:t>
            </a:r>
            <a:r>
              <a:rPr lang="en-US" dirty="0" smtClean="0"/>
              <a:t> and ClONO</a:t>
            </a:r>
            <a:r>
              <a:rPr lang="en-US" baseline="-25000" dirty="0" smtClean="0"/>
              <a:t>2</a:t>
            </a:r>
            <a:r>
              <a:rPr lang="en-US" dirty="0" smtClean="0"/>
              <a:t> into </a:t>
            </a:r>
            <a:r>
              <a:rPr lang="en-US" dirty="0" err="1" smtClean="0"/>
              <a:t>ClO</a:t>
            </a:r>
            <a:r>
              <a:rPr lang="en-US" dirty="0" smtClean="0"/>
              <a:t> (more reactive)</a:t>
            </a:r>
          </a:p>
          <a:p>
            <a:pPr lvl="1"/>
            <a:r>
              <a:rPr lang="en-US" dirty="0" smtClean="0"/>
              <a:t>Enhanced destruction of ozone</a:t>
            </a:r>
          </a:p>
          <a:p>
            <a:pPr lvl="1"/>
            <a:r>
              <a:rPr lang="en-US" dirty="0" smtClean="0"/>
              <a:t>Minimum temperature and sustained low temperature for PSC formation more common in Antarctic</a:t>
            </a:r>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14</a:t>
            </a:fld>
            <a:endParaRPr lang="en-US" dirty="0"/>
          </a:p>
        </p:txBody>
      </p:sp>
      <p:pic>
        <p:nvPicPr>
          <p:cNvPr id="7" name="Picture 2" descr="http://upload.wikimedia.org/wikipedia/commons/e/ea/NASA_and_NOAA_Announce_Ozone_Hole_is_a_Double_Record_Break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119" y="470394"/>
            <a:ext cx="2220001" cy="2220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47204" y="6119696"/>
            <a:ext cx="6157356" cy="261610"/>
          </a:xfrm>
          <a:prstGeom prst="rect">
            <a:avLst/>
          </a:prstGeom>
        </p:spPr>
        <p:txBody>
          <a:bodyPr wrap="square">
            <a:spAutoFit/>
          </a:bodyPr>
          <a:lstStyle/>
          <a:p>
            <a:r>
              <a:rPr lang="en-US" sz="1100" dirty="0" smtClean="0"/>
              <a:t>Hole: </a:t>
            </a:r>
            <a:r>
              <a:rPr lang="en-US" sz="1100" dirty="0"/>
              <a:t>Wikipedia.org </a:t>
            </a:r>
            <a:r>
              <a:rPr lang="en-US" sz="1100" dirty="0" smtClean="0"/>
              <a:t>     PSC and Formation Conditions: NOAA. (2006). </a:t>
            </a:r>
            <a:r>
              <a:rPr lang="en-US" sz="1100" dirty="0" smtClean="0"/>
              <a:t>“Twenty Questions: 2006 Update.”</a:t>
            </a:r>
            <a:endParaRPr lang="en-US" sz="1100" dirty="0"/>
          </a:p>
        </p:txBody>
      </p:sp>
      <p:pic>
        <p:nvPicPr>
          <p:cNvPr id="9" name="Picture 8"/>
          <p:cNvPicPr>
            <a:picLocks noChangeAspect="1"/>
          </p:cNvPicPr>
          <p:nvPr/>
        </p:nvPicPr>
        <p:blipFill>
          <a:blip r:embed="rId5"/>
          <a:stretch>
            <a:fillRect/>
          </a:stretch>
        </p:blipFill>
        <p:spPr>
          <a:xfrm>
            <a:off x="5747204" y="4224939"/>
            <a:ext cx="1504591" cy="1816277"/>
          </a:xfrm>
          <a:prstGeom prst="rect">
            <a:avLst/>
          </a:prstGeom>
        </p:spPr>
      </p:pic>
      <p:pic>
        <p:nvPicPr>
          <p:cNvPr id="10" name="Picture 9"/>
          <p:cNvPicPr>
            <a:picLocks noChangeAspect="1"/>
          </p:cNvPicPr>
          <p:nvPr/>
        </p:nvPicPr>
        <p:blipFill>
          <a:blip r:embed="rId6"/>
          <a:stretch>
            <a:fillRect/>
          </a:stretch>
        </p:blipFill>
        <p:spPr>
          <a:xfrm>
            <a:off x="7367537" y="374269"/>
            <a:ext cx="4362655" cy="4550971"/>
          </a:xfrm>
          <a:prstGeom prst="rect">
            <a:avLst/>
          </a:prstGeom>
        </p:spPr>
      </p:pic>
      <p:sp>
        <p:nvSpPr>
          <p:cNvPr id="11" name="TextBox 10"/>
          <p:cNvSpPr txBox="1"/>
          <p:nvPr/>
        </p:nvSpPr>
        <p:spPr>
          <a:xfrm>
            <a:off x="8030948" y="5292402"/>
            <a:ext cx="2921762" cy="400110"/>
          </a:xfrm>
          <a:prstGeom prst="rect">
            <a:avLst/>
          </a:prstGeom>
          <a:noFill/>
        </p:spPr>
        <p:txBody>
          <a:bodyPr wrap="none" rtlCol="0">
            <a:spAutoFit/>
          </a:bodyPr>
          <a:lstStyle/>
          <a:p>
            <a:r>
              <a:rPr lang="en-US" sz="2000" dirty="0" smtClean="0"/>
              <a:t>Polar Stratospheric Clouds</a:t>
            </a:r>
            <a:endParaRPr lang="en-US" sz="2000" dirty="0"/>
          </a:p>
        </p:txBody>
      </p:sp>
      <p:cxnSp>
        <p:nvCxnSpPr>
          <p:cNvPr id="13" name="Straight Arrow Connector 12"/>
          <p:cNvCxnSpPr/>
          <p:nvPr/>
        </p:nvCxnSpPr>
        <p:spPr>
          <a:xfrm flipH="1">
            <a:off x="7286257" y="5492457"/>
            <a:ext cx="744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Audio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
        <p:nvSpPr>
          <p:cNvPr id="14"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β3</a:t>
            </a:r>
            <a:endParaRPr lang="en-US" dirty="0"/>
          </a:p>
        </p:txBody>
      </p:sp>
      <p:sp>
        <p:nvSpPr>
          <p:cNvPr id="15"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Tree>
    <p:extLst>
      <p:ext uri="{BB962C8B-B14F-4D97-AF65-F5344CB8AC3E}">
        <p14:creationId xmlns:p14="http://schemas.microsoft.com/office/powerpoint/2010/main" val="433979690"/>
      </p:ext>
    </p:extLst>
  </p:cSld>
  <p:clrMapOvr>
    <a:masterClrMapping/>
  </p:clrMapOvr>
  <mc:AlternateContent xmlns:mc="http://schemas.openxmlformats.org/markup-compatibility/2006" xmlns:p14="http://schemas.microsoft.com/office/powerpoint/2010/main">
    <mc:Choice Requires="p14">
      <p:transition spd="slow" p14:dur="2000" advTm="64895"/>
    </mc:Choice>
    <mc:Fallback xmlns="">
      <p:transition spd="slow" advTm="648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Montreal Protocol</a:t>
            </a:r>
            <a:endParaRPr lang="en-US" dirty="0"/>
          </a:p>
        </p:txBody>
      </p:sp>
      <p:sp>
        <p:nvSpPr>
          <p:cNvPr id="3" name="Content Placeholder 2"/>
          <p:cNvSpPr>
            <a:spLocks noGrp="1"/>
          </p:cNvSpPr>
          <p:nvPr>
            <p:ph idx="1"/>
          </p:nvPr>
        </p:nvSpPr>
        <p:spPr>
          <a:xfrm>
            <a:off x="666974" y="1387737"/>
            <a:ext cx="9045986" cy="4653480"/>
          </a:xfrm>
        </p:spPr>
        <p:txBody>
          <a:bodyPr/>
          <a:lstStyle/>
          <a:p>
            <a:r>
              <a:rPr lang="en-US" dirty="0" smtClean="0"/>
              <a:t>International treaty to limit the production and use of ozone depleting substances</a:t>
            </a:r>
          </a:p>
          <a:p>
            <a:r>
              <a:rPr lang="en-US" dirty="0" smtClean="0"/>
              <a:t>Agreed upon in 1987, and enforced starting in 1989</a:t>
            </a:r>
          </a:p>
          <a:p>
            <a:r>
              <a:rPr lang="en-US" dirty="0" smtClean="0"/>
              <a:t>Universally ratified by the United Nations members</a:t>
            </a:r>
          </a:p>
          <a:p>
            <a:r>
              <a:rPr lang="en-US" dirty="0" smtClean="0"/>
              <a:t>Phase out of harmful substances, phase in of less harmful replacements</a:t>
            </a:r>
          </a:p>
          <a:p>
            <a:pPr lvl="1"/>
            <a:r>
              <a:rPr lang="en-US" dirty="0" smtClean="0"/>
              <a:t>First phase out CFCs (high ODP)</a:t>
            </a:r>
          </a:p>
          <a:p>
            <a:pPr lvl="1"/>
            <a:r>
              <a:rPr lang="en-US" dirty="0" smtClean="0"/>
              <a:t>Then phase out HCFCs (moderate ODP)</a:t>
            </a:r>
          </a:p>
          <a:p>
            <a:pPr lvl="1"/>
            <a:r>
              <a:rPr lang="en-US" dirty="0" smtClean="0"/>
              <a:t>Various others: </a:t>
            </a:r>
            <a:r>
              <a:rPr lang="en-US" dirty="0" err="1" smtClean="0"/>
              <a:t>halons</a:t>
            </a:r>
            <a:r>
              <a:rPr lang="en-US" dirty="0" smtClean="0"/>
              <a:t>, carbon </a:t>
            </a:r>
            <a:r>
              <a:rPr lang="en-US" dirty="0" err="1" smtClean="0"/>
              <a:t>tet</a:t>
            </a:r>
            <a:r>
              <a:rPr lang="en-US" dirty="0" smtClean="0"/>
              <a:t>, etc.</a:t>
            </a:r>
          </a:p>
          <a:p>
            <a:pPr lvl="1"/>
            <a:r>
              <a:rPr lang="en-US" dirty="0" smtClean="0"/>
              <a:t>Replace mostly by HFCs (no ODP)</a:t>
            </a:r>
            <a:endParaRPr lang="en-US" dirty="0"/>
          </a:p>
          <a:p>
            <a:r>
              <a:rPr lang="en-US" dirty="0" smtClean="0"/>
              <a:t>Significant reduction in ODP emissions</a:t>
            </a:r>
          </a:p>
          <a:p>
            <a:r>
              <a:rPr lang="en-US" dirty="0" smtClean="0"/>
              <a:t>Recovery of ozone hole expected within</a:t>
            </a:r>
            <a:br>
              <a:rPr lang="en-US" dirty="0" smtClean="0"/>
            </a:br>
            <a:r>
              <a:rPr lang="en-US" dirty="0" smtClean="0"/>
              <a:t>about 50 years (EPA 2010)</a:t>
            </a:r>
            <a:endParaRPr lang="en-US" dirty="0"/>
          </a:p>
          <a:p>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15</a:t>
            </a:fld>
            <a:endParaRPr lang="en-US" dirty="0"/>
          </a:p>
        </p:txBody>
      </p:sp>
      <p:sp>
        <p:nvSpPr>
          <p:cNvPr id="7" name="TextBox 6"/>
          <p:cNvSpPr txBox="1"/>
          <p:nvPr/>
        </p:nvSpPr>
        <p:spPr>
          <a:xfrm>
            <a:off x="292097" y="6115709"/>
            <a:ext cx="6752169" cy="261610"/>
          </a:xfrm>
          <a:prstGeom prst="rect">
            <a:avLst/>
          </a:prstGeom>
          <a:noFill/>
        </p:spPr>
        <p:txBody>
          <a:bodyPr wrap="none" rtlCol="0">
            <a:spAutoFit/>
          </a:bodyPr>
          <a:lstStyle/>
          <a:p>
            <a:r>
              <a:rPr lang="en-US" sz="1100" dirty="0" smtClean="0"/>
              <a:t>EPA. </a:t>
            </a:r>
            <a:r>
              <a:rPr lang="en-US" sz="1100" smtClean="0"/>
              <a:t>(</a:t>
            </a:r>
            <a:r>
              <a:rPr lang="en-US" sz="1100" smtClean="0"/>
              <a:t>2010). </a:t>
            </a:r>
            <a:r>
              <a:rPr lang="en-US" sz="1100" dirty="0" smtClean="0"/>
              <a:t>“Ozone Science: The Facts Behind the </a:t>
            </a:r>
            <a:r>
              <a:rPr lang="en-US" sz="1100" dirty="0" err="1" smtClean="0"/>
              <a:t>Phaseout</a:t>
            </a:r>
            <a:r>
              <a:rPr lang="en-US" sz="1100" dirty="0"/>
              <a:t>” </a:t>
            </a:r>
            <a:r>
              <a:rPr lang="en-US" sz="1100" dirty="0" smtClean="0"/>
              <a:t>&lt;http</a:t>
            </a:r>
            <a:r>
              <a:rPr lang="en-US" sz="1100" dirty="0"/>
              <a:t>://</a:t>
            </a:r>
            <a:r>
              <a:rPr lang="en-US" sz="1100" dirty="0" smtClean="0"/>
              <a:t>www.epa.gov/ozone/science/sc_fact.html&gt;).</a:t>
            </a:r>
            <a:endParaRPr lang="en-US" sz="1100" dirty="0"/>
          </a:p>
        </p:txBody>
      </p:sp>
      <p:pic>
        <p:nvPicPr>
          <p:cNvPr id="8" name="Picture 7"/>
          <p:cNvPicPr/>
          <p:nvPr/>
        </p:nvPicPr>
        <p:blipFill>
          <a:blip r:embed="rId4"/>
          <a:stretch>
            <a:fillRect/>
          </a:stretch>
        </p:blipFill>
        <p:spPr>
          <a:xfrm>
            <a:off x="4919669" y="3129280"/>
            <a:ext cx="6802581" cy="2949965"/>
          </a:xfrm>
          <a:prstGeom prst="rect">
            <a:avLst/>
          </a:prstGeom>
          <a:ln>
            <a:solidFill>
              <a:schemeClr val="tx1"/>
            </a:solidFill>
          </a:ln>
        </p:spPr>
      </p:pic>
      <p:sp>
        <p:nvSpPr>
          <p:cNvPr id="9" name="TextBox 8"/>
          <p:cNvSpPr txBox="1"/>
          <p:nvPr/>
        </p:nvSpPr>
        <p:spPr>
          <a:xfrm>
            <a:off x="7678419" y="6109169"/>
            <a:ext cx="5184140" cy="261610"/>
          </a:xfrm>
          <a:prstGeom prst="rect">
            <a:avLst/>
          </a:prstGeom>
          <a:noFill/>
        </p:spPr>
        <p:txBody>
          <a:bodyPr wrap="square" rtlCol="0">
            <a:spAutoFit/>
          </a:bodyPr>
          <a:lstStyle/>
          <a:p>
            <a:r>
              <a:rPr lang="en-US" sz="1100" dirty="0" smtClean="0"/>
              <a:t>Fig: Fahey and </a:t>
            </a:r>
            <a:r>
              <a:rPr lang="en-US" sz="1100" dirty="0" err="1" smtClean="0"/>
              <a:t>Hegglin</a:t>
            </a:r>
            <a:r>
              <a:rPr lang="en-US" sz="1100" dirty="0" smtClean="0"/>
              <a:t>. (2010). “20 Q’s and A’s </a:t>
            </a:r>
            <a:r>
              <a:rPr lang="en-US" sz="1100" dirty="0"/>
              <a:t>A</a:t>
            </a:r>
            <a:r>
              <a:rPr lang="en-US" sz="1100" dirty="0" smtClean="0"/>
              <a:t>bout the Ozone </a:t>
            </a:r>
            <a:r>
              <a:rPr lang="en-US" sz="1100" dirty="0"/>
              <a:t>L</a:t>
            </a:r>
            <a:r>
              <a:rPr lang="en-US" sz="1100" dirty="0" smtClean="0"/>
              <a:t>ayer.”</a:t>
            </a:r>
            <a:endParaRPr lang="en-US" sz="1100" dirty="0"/>
          </a:p>
        </p:txBody>
      </p:sp>
      <p:sp>
        <p:nvSpPr>
          <p:cNvPr id="12"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β3</a:t>
            </a:r>
            <a:endParaRPr lang="en-US" dirty="0"/>
          </a:p>
        </p:txBody>
      </p:sp>
      <p:sp>
        <p:nvSpPr>
          <p:cNvPr id="13"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69706956"/>
      </p:ext>
    </p:extLst>
  </p:cSld>
  <p:clrMapOvr>
    <a:masterClrMapping/>
  </p:clrMapOvr>
  <mc:AlternateContent xmlns:mc="http://schemas.openxmlformats.org/markup-compatibility/2006" xmlns:p14="http://schemas.microsoft.com/office/powerpoint/2010/main">
    <mc:Choice Requires="p14">
      <p:transition spd="slow" p14:dur="2000" advTm="69255"/>
    </mc:Choice>
    <mc:Fallback xmlns="">
      <p:transition spd="slow" advTm="692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 Depletion Potential (ODP)</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16</a:t>
            </a:fld>
            <a:endParaRPr lang="en-US" dirty="0"/>
          </a:p>
        </p:txBody>
      </p:sp>
      <p:sp>
        <p:nvSpPr>
          <p:cNvPr id="14" name="Rounded Rectangle 13"/>
          <p:cNvSpPr/>
          <p:nvPr/>
        </p:nvSpPr>
        <p:spPr>
          <a:xfrm>
            <a:off x="1098348" y="5315963"/>
            <a:ext cx="920952"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Skin cancer</a:t>
            </a:r>
            <a:endParaRPr lang="en-US" dirty="0"/>
          </a:p>
        </p:txBody>
      </p:sp>
      <p:sp>
        <p:nvSpPr>
          <p:cNvPr id="15" name="Rounded Rectangle 14"/>
          <p:cNvSpPr/>
          <p:nvPr/>
        </p:nvSpPr>
        <p:spPr>
          <a:xfrm>
            <a:off x="1097280" y="2834603"/>
            <a:ext cx="1414537"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err="1" smtClean="0"/>
              <a:t>Halon</a:t>
            </a:r>
            <a:r>
              <a:rPr lang="en-US" dirty="0" smtClean="0"/>
              <a:t> 1301</a:t>
            </a:r>
            <a:endParaRPr lang="en-US" dirty="0"/>
          </a:p>
        </p:txBody>
      </p:sp>
      <p:sp>
        <p:nvSpPr>
          <p:cNvPr id="17" name="TextBox 16"/>
          <p:cNvSpPr txBox="1"/>
          <p:nvPr/>
        </p:nvSpPr>
        <p:spPr>
          <a:xfrm>
            <a:off x="902632" y="2439768"/>
            <a:ext cx="1516954" cy="307777"/>
          </a:xfrm>
          <a:prstGeom prst="rect">
            <a:avLst/>
          </a:prstGeom>
          <a:noFill/>
        </p:spPr>
        <p:txBody>
          <a:bodyPr wrap="none" rtlCol="0">
            <a:spAutoFit/>
          </a:bodyPr>
          <a:lstStyle/>
          <a:p>
            <a:r>
              <a:rPr lang="en-US" sz="1400" b="1" dirty="0" smtClean="0"/>
              <a:t>Main substances*</a:t>
            </a:r>
            <a:endParaRPr lang="en-US" sz="1400" b="1" dirty="0"/>
          </a:p>
        </p:txBody>
      </p:sp>
      <p:sp>
        <p:nvSpPr>
          <p:cNvPr id="27" name="Rounded Rectangle 26"/>
          <p:cNvSpPr/>
          <p:nvPr/>
        </p:nvSpPr>
        <p:spPr>
          <a:xfrm>
            <a:off x="1085654" y="4056160"/>
            <a:ext cx="3088983"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Decrease in stratospheric ozone concentration</a:t>
            </a:r>
            <a:endParaRPr lang="en-US" dirty="0"/>
          </a:p>
        </p:txBody>
      </p:sp>
      <p:sp>
        <p:nvSpPr>
          <p:cNvPr id="29" name="Rounded Rectangle 28"/>
          <p:cNvSpPr/>
          <p:nvPr/>
        </p:nvSpPr>
        <p:spPr>
          <a:xfrm>
            <a:off x="954129" y="3936461"/>
            <a:ext cx="3317007"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02632" y="3660894"/>
            <a:ext cx="877100" cy="307777"/>
          </a:xfrm>
          <a:prstGeom prst="rect">
            <a:avLst/>
          </a:prstGeom>
          <a:noFill/>
        </p:spPr>
        <p:txBody>
          <a:bodyPr wrap="none" rtlCol="0">
            <a:spAutoFit/>
          </a:bodyPr>
          <a:lstStyle/>
          <a:p>
            <a:r>
              <a:rPr lang="en-US" sz="1400" b="1" dirty="0" smtClean="0"/>
              <a:t>Midpoint</a:t>
            </a:r>
            <a:endParaRPr lang="en-US" sz="1400" b="1" dirty="0"/>
          </a:p>
        </p:txBody>
      </p:sp>
      <p:sp>
        <p:nvSpPr>
          <p:cNvPr id="32" name="Rounded Rectangle 31"/>
          <p:cNvSpPr/>
          <p:nvPr/>
        </p:nvSpPr>
        <p:spPr>
          <a:xfrm>
            <a:off x="1099752" y="1593577"/>
            <a:ext cx="2148364"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Manufacturing (polymers, aerosols)</a:t>
            </a:r>
            <a:endParaRPr lang="en-US" dirty="0"/>
          </a:p>
        </p:txBody>
      </p:sp>
      <p:sp>
        <p:nvSpPr>
          <p:cNvPr id="34" name="Rounded Rectangle 33"/>
          <p:cNvSpPr/>
          <p:nvPr/>
        </p:nvSpPr>
        <p:spPr>
          <a:xfrm>
            <a:off x="952236" y="1486696"/>
            <a:ext cx="5696214"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52236" y="1226299"/>
            <a:ext cx="1240083" cy="307777"/>
          </a:xfrm>
          <a:prstGeom prst="rect">
            <a:avLst/>
          </a:prstGeom>
          <a:noFill/>
        </p:spPr>
        <p:txBody>
          <a:bodyPr wrap="none" rtlCol="0">
            <a:spAutoFit/>
          </a:bodyPr>
          <a:lstStyle/>
          <a:p>
            <a:r>
              <a:rPr lang="en-US" sz="1400" b="1" dirty="0" smtClean="0"/>
              <a:t>Major sources</a:t>
            </a:r>
            <a:endParaRPr lang="en-US" sz="1400" b="1" dirty="0"/>
          </a:p>
        </p:txBody>
      </p:sp>
      <p:sp>
        <p:nvSpPr>
          <p:cNvPr id="36" name="Rounded Rectangle 35"/>
          <p:cNvSpPr/>
          <p:nvPr/>
        </p:nvSpPr>
        <p:spPr>
          <a:xfrm>
            <a:off x="5101158" y="1592951"/>
            <a:ext cx="141140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Refrigerant systems</a:t>
            </a:r>
            <a:endParaRPr lang="en-US" dirty="0"/>
          </a:p>
        </p:txBody>
      </p:sp>
      <p:sp>
        <p:nvSpPr>
          <p:cNvPr id="38" name="Rounded Rectangle 37"/>
          <p:cNvSpPr/>
          <p:nvPr/>
        </p:nvSpPr>
        <p:spPr>
          <a:xfrm>
            <a:off x="2166394" y="2837597"/>
            <a:ext cx="345422" cy="195907"/>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121702" y="2793149"/>
            <a:ext cx="452368" cy="276999"/>
          </a:xfrm>
          <a:prstGeom prst="rect">
            <a:avLst/>
          </a:prstGeom>
          <a:noFill/>
        </p:spPr>
        <p:txBody>
          <a:bodyPr wrap="none" rtlCol="0">
            <a:spAutoFit/>
          </a:bodyPr>
          <a:lstStyle/>
          <a:p>
            <a:r>
              <a:rPr lang="en-US" sz="1200" dirty="0" smtClean="0">
                <a:solidFill>
                  <a:schemeClr val="bg1"/>
                </a:solidFill>
              </a:rPr>
              <a:t>29%</a:t>
            </a:r>
            <a:endParaRPr lang="en-US" sz="1200" dirty="0">
              <a:solidFill>
                <a:schemeClr val="bg1"/>
              </a:solidFill>
            </a:endParaRPr>
          </a:p>
        </p:txBody>
      </p:sp>
      <p:sp>
        <p:nvSpPr>
          <p:cNvPr id="41" name="Rounded Rectangle 40"/>
          <p:cNvSpPr/>
          <p:nvPr/>
        </p:nvSpPr>
        <p:spPr>
          <a:xfrm>
            <a:off x="2647950" y="2833229"/>
            <a:ext cx="999120"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CFC-11</a:t>
            </a:r>
            <a:endParaRPr lang="en-US" dirty="0"/>
          </a:p>
        </p:txBody>
      </p:sp>
      <p:sp>
        <p:nvSpPr>
          <p:cNvPr id="42" name="Rounded Rectangle 41"/>
          <p:cNvSpPr/>
          <p:nvPr/>
        </p:nvSpPr>
        <p:spPr>
          <a:xfrm>
            <a:off x="3301648" y="2833229"/>
            <a:ext cx="345422" cy="211500"/>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248116" y="2800308"/>
            <a:ext cx="452368" cy="276999"/>
          </a:xfrm>
          <a:prstGeom prst="rect">
            <a:avLst/>
          </a:prstGeom>
          <a:noFill/>
        </p:spPr>
        <p:txBody>
          <a:bodyPr wrap="none" rtlCol="0">
            <a:spAutoFit/>
          </a:bodyPr>
          <a:lstStyle/>
          <a:p>
            <a:r>
              <a:rPr lang="en-US" sz="1200" dirty="0" smtClean="0">
                <a:solidFill>
                  <a:schemeClr val="bg1"/>
                </a:solidFill>
              </a:rPr>
              <a:t>22%</a:t>
            </a:r>
            <a:endParaRPr lang="en-US" sz="1200" dirty="0">
              <a:solidFill>
                <a:schemeClr val="bg1"/>
              </a:solidFill>
            </a:endParaRPr>
          </a:p>
        </p:txBody>
      </p:sp>
      <p:sp>
        <p:nvSpPr>
          <p:cNvPr id="19" name="TextBox 18"/>
          <p:cNvSpPr txBox="1"/>
          <p:nvPr/>
        </p:nvSpPr>
        <p:spPr>
          <a:xfrm>
            <a:off x="5250180" y="2458715"/>
            <a:ext cx="946969" cy="276999"/>
          </a:xfrm>
          <a:prstGeom prst="rect">
            <a:avLst/>
          </a:prstGeom>
          <a:noFill/>
        </p:spPr>
        <p:txBody>
          <a:bodyPr wrap="square" rtlCol="0">
            <a:spAutoFit/>
          </a:bodyPr>
          <a:lstStyle/>
          <a:p>
            <a:r>
              <a:rPr lang="en-US" sz="1200" dirty="0" smtClean="0"/>
              <a:t>Others: 26%</a:t>
            </a:r>
            <a:endParaRPr lang="en-US" sz="1200" dirty="0"/>
          </a:p>
        </p:txBody>
      </p:sp>
      <p:sp>
        <p:nvSpPr>
          <p:cNvPr id="47" name="Rounded Rectangle 46"/>
          <p:cNvSpPr/>
          <p:nvPr/>
        </p:nvSpPr>
        <p:spPr>
          <a:xfrm>
            <a:off x="952235" y="5210767"/>
            <a:ext cx="5277115"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900737" y="4935200"/>
            <a:ext cx="4665695" cy="307777"/>
          </a:xfrm>
          <a:prstGeom prst="rect">
            <a:avLst/>
          </a:prstGeom>
          <a:noFill/>
        </p:spPr>
        <p:txBody>
          <a:bodyPr wrap="square" rtlCol="0">
            <a:spAutoFit/>
          </a:bodyPr>
          <a:lstStyle/>
          <a:p>
            <a:r>
              <a:rPr lang="en-US" sz="1400" b="1" dirty="0" smtClean="0"/>
              <a:t>Possible Endpoints (Due to increased UV-B radiation)</a:t>
            </a:r>
            <a:endParaRPr lang="en-US" sz="1400" b="1" dirty="0"/>
          </a:p>
        </p:txBody>
      </p:sp>
      <p:sp>
        <p:nvSpPr>
          <p:cNvPr id="37" name="Rounded Rectangle 36"/>
          <p:cNvSpPr/>
          <p:nvPr/>
        </p:nvSpPr>
        <p:spPr>
          <a:xfrm>
            <a:off x="3389883" y="1590931"/>
            <a:ext cx="1569508"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Fire extinguishers</a:t>
            </a:r>
            <a:endParaRPr lang="en-US" dirty="0"/>
          </a:p>
        </p:txBody>
      </p:sp>
      <p:sp>
        <p:nvSpPr>
          <p:cNvPr id="58" name="Rounded Rectangle 57"/>
          <p:cNvSpPr/>
          <p:nvPr/>
        </p:nvSpPr>
        <p:spPr>
          <a:xfrm>
            <a:off x="2165413" y="5315963"/>
            <a:ext cx="1001671"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Crop damage</a:t>
            </a:r>
            <a:endParaRPr lang="en-US" sz="1400" dirty="0"/>
          </a:p>
        </p:txBody>
      </p:sp>
      <p:sp>
        <p:nvSpPr>
          <p:cNvPr id="33" name="Rectangle 32"/>
          <p:cNvSpPr/>
          <p:nvPr/>
        </p:nvSpPr>
        <p:spPr>
          <a:xfrm>
            <a:off x="10672300" y="6116320"/>
            <a:ext cx="1288823" cy="348813"/>
          </a:xfrm>
          <a:prstGeom prst="rect">
            <a:avLst/>
          </a:prstGeom>
        </p:spPr>
        <p:txBody>
          <a:bodyPr wrap="square">
            <a:spAutoFit/>
          </a:bodyPr>
          <a:lstStyle/>
          <a:p>
            <a:r>
              <a:rPr lang="en-US" sz="1000" dirty="0"/>
              <a:t>*</a:t>
            </a:r>
            <a:r>
              <a:rPr lang="en-US" sz="1000" dirty="0" err="1"/>
              <a:t>Ryberg</a:t>
            </a:r>
            <a:r>
              <a:rPr lang="en-US" sz="1000" dirty="0"/>
              <a:t> et al. </a:t>
            </a:r>
            <a:r>
              <a:rPr lang="en-US" sz="1000" dirty="0" smtClean="0"/>
              <a:t>2014</a:t>
            </a:r>
            <a:endParaRPr lang="en-US" sz="1000" dirty="0"/>
          </a:p>
          <a:p>
            <a:endParaRPr lang="en-US" sz="1000" baseline="30000" dirty="0"/>
          </a:p>
        </p:txBody>
      </p:sp>
      <p:sp>
        <p:nvSpPr>
          <p:cNvPr id="40" name="Rounded Rectangle 39"/>
          <p:cNvSpPr/>
          <p:nvPr/>
        </p:nvSpPr>
        <p:spPr>
          <a:xfrm>
            <a:off x="3307321" y="5340755"/>
            <a:ext cx="1284997"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Materials damage</a:t>
            </a:r>
            <a:endParaRPr lang="en-US" sz="1400" dirty="0"/>
          </a:p>
        </p:txBody>
      </p:sp>
      <p:sp>
        <p:nvSpPr>
          <p:cNvPr id="45" name="Rounded Rectangle 44"/>
          <p:cNvSpPr/>
          <p:nvPr/>
        </p:nvSpPr>
        <p:spPr>
          <a:xfrm>
            <a:off x="4671247" y="5340755"/>
            <a:ext cx="1424753"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Marine life damage</a:t>
            </a:r>
            <a:endParaRPr lang="en-US" sz="1400" dirty="0"/>
          </a:p>
        </p:txBody>
      </p:sp>
      <p:sp>
        <p:nvSpPr>
          <p:cNvPr id="46" name="Rounded Rectangle 45"/>
          <p:cNvSpPr/>
          <p:nvPr/>
        </p:nvSpPr>
        <p:spPr>
          <a:xfrm>
            <a:off x="3771576" y="2833229"/>
            <a:ext cx="999120"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CFC-12</a:t>
            </a:r>
            <a:endParaRPr lang="en-US" dirty="0"/>
          </a:p>
        </p:txBody>
      </p:sp>
      <p:sp>
        <p:nvSpPr>
          <p:cNvPr id="49" name="Rounded Rectangle 48"/>
          <p:cNvSpPr/>
          <p:nvPr/>
        </p:nvSpPr>
        <p:spPr>
          <a:xfrm>
            <a:off x="4425274" y="2833229"/>
            <a:ext cx="345422" cy="211500"/>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371742" y="2800308"/>
            <a:ext cx="452368" cy="276999"/>
          </a:xfrm>
          <a:prstGeom prst="rect">
            <a:avLst/>
          </a:prstGeom>
          <a:noFill/>
        </p:spPr>
        <p:txBody>
          <a:bodyPr wrap="none" rtlCol="0">
            <a:spAutoFit/>
          </a:bodyPr>
          <a:lstStyle/>
          <a:p>
            <a:r>
              <a:rPr lang="en-US" sz="1200" dirty="0" smtClean="0">
                <a:solidFill>
                  <a:schemeClr val="bg1"/>
                </a:solidFill>
              </a:rPr>
              <a:t>14%</a:t>
            </a:r>
            <a:endParaRPr lang="en-US" sz="1200" dirty="0">
              <a:solidFill>
                <a:schemeClr val="bg1"/>
              </a:solidFill>
            </a:endParaRPr>
          </a:p>
        </p:txBody>
      </p:sp>
      <p:sp>
        <p:nvSpPr>
          <p:cNvPr id="51" name="Rounded Rectangle 50"/>
          <p:cNvSpPr/>
          <p:nvPr/>
        </p:nvSpPr>
        <p:spPr>
          <a:xfrm>
            <a:off x="4911429" y="2852800"/>
            <a:ext cx="1081844"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HCFC-22</a:t>
            </a:r>
            <a:endParaRPr lang="en-US" dirty="0"/>
          </a:p>
        </p:txBody>
      </p:sp>
      <p:sp>
        <p:nvSpPr>
          <p:cNvPr id="52" name="Rounded Rectangle 51"/>
          <p:cNvSpPr/>
          <p:nvPr/>
        </p:nvSpPr>
        <p:spPr>
          <a:xfrm>
            <a:off x="5647851" y="2852800"/>
            <a:ext cx="345422" cy="211500"/>
          </a:xfrm>
          <a:prstGeom prst="roundRect">
            <a:avLst>
              <a:gd name="adj" fmla="val 391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623347" y="2834393"/>
            <a:ext cx="373820" cy="276999"/>
          </a:xfrm>
          <a:prstGeom prst="rect">
            <a:avLst/>
          </a:prstGeom>
          <a:noFill/>
        </p:spPr>
        <p:txBody>
          <a:bodyPr wrap="none" rtlCol="0">
            <a:spAutoFit/>
          </a:bodyPr>
          <a:lstStyle/>
          <a:p>
            <a:r>
              <a:rPr lang="en-US" sz="1200" dirty="0">
                <a:solidFill>
                  <a:schemeClr val="bg1"/>
                </a:solidFill>
              </a:rPr>
              <a:t>9</a:t>
            </a:r>
            <a:r>
              <a:rPr lang="en-US" sz="1200" dirty="0" smtClean="0">
                <a:solidFill>
                  <a:schemeClr val="bg1"/>
                </a:solidFill>
              </a:rPr>
              <a:t>%</a:t>
            </a:r>
            <a:endParaRPr lang="en-US" sz="1200" dirty="0">
              <a:solidFill>
                <a:schemeClr val="bg1"/>
              </a:solidFill>
            </a:endParaRPr>
          </a:p>
        </p:txBody>
      </p:sp>
      <p:sp>
        <p:nvSpPr>
          <p:cNvPr id="12" name="Rounded Rectangle 11"/>
          <p:cNvSpPr/>
          <p:nvPr/>
        </p:nvSpPr>
        <p:spPr>
          <a:xfrm>
            <a:off x="954130" y="2715335"/>
            <a:ext cx="5202830" cy="786547"/>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61948" y="6131004"/>
            <a:ext cx="3338535" cy="246221"/>
          </a:xfrm>
          <a:prstGeom prst="rect">
            <a:avLst/>
          </a:prstGeom>
          <a:noFill/>
        </p:spPr>
        <p:txBody>
          <a:bodyPr wrap="square" rtlCol="0">
            <a:spAutoFit/>
          </a:bodyPr>
          <a:lstStyle/>
          <a:p>
            <a:r>
              <a:rPr lang="en-US" sz="1000" dirty="0" smtClean="0"/>
              <a:t>CFC: chlorofluorocarbon       HCFC:</a:t>
            </a:r>
            <a:r>
              <a:rPr lang="en-US" sz="1000" dirty="0"/>
              <a:t> </a:t>
            </a:r>
            <a:r>
              <a:rPr lang="en-US" sz="1000" dirty="0" err="1" smtClean="0"/>
              <a:t>hydrochlorofluorocarbon</a:t>
            </a:r>
            <a:r>
              <a:rPr lang="en-US" sz="1000" dirty="0" smtClean="0"/>
              <a:t>     </a:t>
            </a:r>
            <a:endParaRPr lang="en-US" sz="1000" dirty="0"/>
          </a:p>
        </p:txBody>
      </p:sp>
      <p:pic>
        <p:nvPicPr>
          <p:cNvPr id="4" name="Picture 3" descr="twentyquestionsposter.pdf - Adobe Reader"/>
          <p:cNvPicPr>
            <a:picLocks noChangeAspect="1"/>
          </p:cNvPicPr>
          <p:nvPr/>
        </p:nvPicPr>
        <p:blipFill rotWithShape="1">
          <a:blip r:embed="rId5" cstate="print">
            <a:extLst>
              <a:ext uri="{28A0092B-C50C-407E-A947-70E740481C1C}">
                <a14:useLocalDpi xmlns:a14="http://schemas.microsoft.com/office/drawing/2010/main" val="0"/>
              </a:ext>
            </a:extLst>
          </a:blip>
          <a:srcRect l="11980" t="10335" r="10293"/>
          <a:stretch/>
        </p:blipFill>
        <p:spPr>
          <a:xfrm>
            <a:off x="6590854" y="2715335"/>
            <a:ext cx="5054780" cy="3160932"/>
          </a:xfrm>
          <a:prstGeom prst="rect">
            <a:avLst/>
          </a:prstGeom>
        </p:spPr>
      </p:pic>
      <p:sp>
        <p:nvSpPr>
          <p:cNvPr id="7" name="Rectangle 6"/>
          <p:cNvSpPr/>
          <p:nvPr/>
        </p:nvSpPr>
        <p:spPr>
          <a:xfrm>
            <a:off x="7564188" y="2131189"/>
            <a:ext cx="3108112" cy="584775"/>
          </a:xfrm>
          <a:prstGeom prst="rect">
            <a:avLst/>
          </a:prstGeom>
        </p:spPr>
        <p:txBody>
          <a:bodyPr wrap="square">
            <a:spAutoFit/>
          </a:bodyPr>
          <a:lstStyle/>
          <a:p>
            <a:pPr algn="ctr"/>
            <a:r>
              <a:rPr lang="en-US" sz="1400" dirty="0" smtClean="0">
                <a:hlinkClick r:id="rId6"/>
              </a:rPr>
              <a:t>www.esrl.noaa.gov/csd/assessments/ozone/2006/twentyquestionsposter.pdf</a:t>
            </a:r>
            <a:r>
              <a:rPr lang="en-US" dirty="0" smtClean="0"/>
              <a:t> </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
        <p:nvSpPr>
          <p:cNvPr id="55"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β3</a:t>
            </a:r>
            <a:endParaRPr lang="en-US" dirty="0"/>
          </a:p>
        </p:txBody>
      </p:sp>
      <p:sp>
        <p:nvSpPr>
          <p:cNvPr id="56"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Tree>
    <p:extLst>
      <p:ext uri="{BB962C8B-B14F-4D97-AF65-F5344CB8AC3E}">
        <p14:creationId xmlns:p14="http://schemas.microsoft.com/office/powerpoint/2010/main" val="1804278159"/>
      </p:ext>
    </p:extLst>
  </p:cSld>
  <p:clrMapOvr>
    <a:masterClrMapping/>
  </p:clrMapOvr>
  <mc:AlternateContent xmlns:mc="http://schemas.openxmlformats.org/markup-compatibility/2006" xmlns:p14="http://schemas.microsoft.com/office/powerpoint/2010/main">
    <mc:Choice Requires="p14">
      <p:transition spd="slow" p14:dur="2000" advTm="59636"/>
    </mc:Choice>
    <mc:Fallback xmlns="">
      <p:transition spd="slow" advTm="59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completing Module </a:t>
            </a:r>
            <a:r>
              <a:rPr lang="el-GR" dirty="0" smtClean="0">
                <a:latin typeface="Calibri" panose="020F0502020204030204" pitchFamily="34" charset="0"/>
              </a:rPr>
              <a:t>β</a:t>
            </a:r>
            <a:r>
              <a:rPr lang="en-US" dirty="0"/>
              <a:t>3</a:t>
            </a:r>
            <a:r>
              <a:rPr lang="en-US" dirty="0" smtClean="0"/>
              <a:t>!</a:t>
            </a:r>
            <a:endParaRPr lang="en-US" dirty="0"/>
          </a:p>
        </p:txBody>
      </p:sp>
      <p:sp>
        <p:nvSpPr>
          <p:cNvPr id="3" name="Content Placeholder 2"/>
          <p:cNvSpPr>
            <a:spLocks noGrp="1"/>
          </p:cNvSpPr>
          <p:nvPr>
            <p:ph idx="1"/>
          </p:nvPr>
        </p:nvSpPr>
        <p:spPr>
          <a:xfrm>
            <a:off x="637761" y="1476086"/>
            <a:ext cx="10916478" cy="4683414"/>
          </a:xfrm>
        </p:spPr>
        <p:txBody>
          <a:bodyPr>
            <a:normAutofit/>
          </a:bodyPr>
          <a:lstStyle/>
          <a:p>
            <a:pPr marL="0" indent="0">
              <a:buNone/>
            </a:pPr>
            <a:r>
              <a:rPr lang="en-US" dirty="0" smtClean="0"/>
              <a:t>Group </a:t>
            </a:r>
            <a:r>
              <a:rPr lang="en-US" dirty="0"/>
              <a:t>A</a:t>
            </a:r>
            <a:r>
              <a:rPr lang="en-US" dirty="0" smtClean="0"/>
              <a:t>: ISO Compliant LCA Overview Modules</a:t>
            </a:r>
          </a:p>
          <a:p>
            <a:pPr marL="0" indent="0">
              <a:spcAft>
                <a:spcPts val="1200"/>
              </a:spcAft>
              <a:buNone/>
            </a:pPr>
            <a:r>
              <a:rPr lang="en-US" dirty="0"/>
              <a:t>Group </a:t>
            </a:r>
            <a:r>
              <a:rPr lang="en-US" dirty="0">
                <a:latin typeface="Calibri" panose="020F0502020204030204" pitchFamily="34" charset="0"/>
              </a:rPr>
              <a:t>α</a:t>
            </a:r>
            <a:r>
              <a:rPr lang="en-US" dirty="0" smtClean="0"/>
              <a:t>: </a:t>
            </a:r>
            <a:r>
              <a:rPr lang="en-US" dirty="0"/>
              <a:t>ISO Compliant LCA </a:t>
            </a:r>
            <a:r>
              <a:rPr lang="en-US" dirty="0" smtClean="0"/>
              <a:t>Detailed Modules</a:t>
            </a:r>
            <a:endParaRPr lang="en-US" dirty="0"/>
          </a:p>
          <a:p>
            <a:pPr marL="0" indent="0">
              <a:buNone/>
            </a:pPr>
            <a:r>
              <a:rPr lang="en-US" dirty="0"/>
              <a:t>Group B</a:t>
            </a:r>
            <a:r>
              <a:rPr lang="en-US" dirty="0" smtClean="0"/>
              <a:t>: Environmental Impact Categories </a:t>
            </a:r>
            <a:r>
              <a:rPr lang="en-US" dirty="0"/>
              <a:t>Overview Modules</a:t>
            </a:r>
          </a:p>
          <a:p>
            <a:pPr marL="0" indent="0">
              <a:spcAft>
                <a:spcPts val="1200"/>
              </a:spcAft>
              <a:buNone/>
            </a:pPr>
            <a:r>
              <a:rPr lang="en-US" dirty="0"/>
              <a:t>Group </a:t>
            </a:r>
            <a:r>
              <a:rPr lang="en-US" dirty="0">
                <a:latin typeface="Calibri" panose="020F0502020204030204" pitchFamily="34" charset="0"/>
              </a:rPr>
              <a:t>β</a:t>
            </a:r>
            <a:r>
              <a:rPr lang="en-US" dirty="0" smtClean="0"/>
              <a:t>: Environmental Impact Categories Detailed Modules</a:t>
            </a:r>
            <a:endParaRPr lang="en-US" dirty="0"/>
          </a:p>
          <a:p>
            <a:pPr marL="0" indent="0">
              <a:buNone/>
            </a:pPr>
            <a:r>
              <a:rPr lang="en-US" dirty="0" smtClean="0"/>
              <a:t>Group </a:t>
            </a:r>
            <a:r>
              <a:rPr lang="en-US" dirty="0"/>
              <a:t>G</a:t>
            </a:r>
            <a:r>
              <a:rPr lang="en-US" dirty="0" smtClean="0"/>
              <a:t>: General LCA Tools </a:t>
            </a:r>
            <a:r>
              <a:rPr lang="en-US" dirty="0"/>
              <a:t>Overview Modules</a:t>
            </a:r>
          </a:p>
          <a:p>
            <a:pPr marL="0" indent="0">
              <a:spcAft>
                <a:spcPts val="1200"/>
              </a:spcAft>
              <a:buNone/>
            </a:pPr>
            <a:r>
              <a:rPr lang="en-US" dirty="0"/>
              <a:t>Group </a:t>
            </a:r>
            <a:r>
              <a:rPr lang="en-US" dirty="0">
                <a:latin typeface="Calibri" panose="020F0502020204030204" pitchFamily="34" charset="0"/>
              </a:rPr>
              <a:t>γ</a:t>
            </a:r>
            <a:r>
              <a:rPr lang="en-US" dirty="0" smtClean="0"/>
              <a:t>: General LCA Tools </a:t>
            </a:r>
            <a:r>
              <a:rPr lang="en-US" dirty="0"/>
              <a:t>Detailed </a:t>
            </a:r>
            <a:r>
              <a:rPr lang="en-US" dirty="0" smtClean="0"/>
              <a:t>Modules</a:t>
            </a:r>
          </a:p>
          <a:p>
            <a:pPr marL="0" indent="0">
              <a:buNone/>
            </a:pPr>
            <a:r>
              <a:rPr lang="en-US" dirty="0"/>
              <a:t>Group T</a:t>
            </a:r>
            <a:r>
              <a:rPr lang="en-US" dirty="0" smtClean="0"/>
              <a:t>: Transportation-Related LCA Overview </a:t>
            </a:r>
            <a:r>
              <a:rPr lang="en-US" dirty="0"/>
              <a:t>Modules</a:t>
            </a:r>
          </a:p>
          <a:p>
            <a:pPr marL="0" indent="0">
              <a:buNone/>
            </a:pPr>
            <a:r>
              <a:rPr lang="en-US" dirty="0"/>
              <a:t>Group </a:t>
            </a:r>
            <a:r>
              <a:rPr lang="en-US" dirty="0">
                <a:latin typeface="Calibri" panose="020F0502020204030204" pitchFamily="34" charset="0"/>
              </a:rPr>
              <a:t>τ</a:t>
            </a:r>
            <a:r>
              <a:rPr lang="en-US" dirty="0" smtClean="0"/>
              <a:t>: </a:t>
            </a:r>
            <a:r>
              <a:rPr lang="en-US" dirty="0"/>
              <a:t>Transportation-Related LCA </a:t>
            </a:r>
            <a:r>
              <a:rPr lang="en-US" dirty="0" smtClean="0"/>
              <a:t>Detailed Modules</a:t>
            </a:r>
            <a:endParaRPr lang="en-US"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17</a:t>
            </a:fld>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9"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β3</a:t>
            </a:r>
            <a:endParaRPr lang="en-US" dirty="0"/>
          </a:p>
        </p:txBody>
      </p:sp>
      <p:sp>
        <p:nvSpPr>
          <p:cNvPr id="10"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Tree>
    <p:extLst>
      <p:ext uri="{BB962C8B-B14F-4D97-AF65-F5344CB8AC3E}">
        <p14:creationId xmlns:p14="http://schemas.microsoft.com/office/powerpoint/2010/main" val="2827966933"/>
      </p:ext>
    </p:extLst>
  </p:cSld>
  <p:clrMapOvr>
    <a:masterClrMapping/>
  </p:clrMapOvr>
  <mc:AlternateContent xmlns:mc="http://schemas.openxmlformats.org/markup-compatibility/2006" xmlns:p14="http://schemas.microsoft.com/office/powerpoint/2010/main">
    <mc:Choice Requires="p14">
      <p:transition spd="slow" p14:dur="2000" advTm="7888"/>
    </mc:Choice>
    <mc:Fallback xmlns="">
      <p:transition spd="slow" advTm="78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637761" y="1476086"/>
            <a:ext cx="10916478" cy="4683414"/>
          </a:xfrm>
        </p:spPr>
        <p:txBody>
          <a:bodyPr>
            <a:normAutofit/>
          </a:bodyPr>
          <a:lstStyle/>
          <a:p>
            <a:pPr marL="457200" indent="-457200">
              <a:buFont typeface="+mj-lt"/>
              <a:buAutoNum type="arabicPeriod"/>
            </a:pPr>
            <a:r>
              <a:rPr lang="en-US" dirty="0" smtClean="0"/>
              <a:t>Look around your home, school, or office building and identify potential sources of gases that might contribute to ozone depletion.</a:t>
            </a:r>
          </a:p>
          <a:p>
            <a:pPr marL="457200" indent="-457200">
              <a:buFont typeface="+mj-lt"/>
              <a:buAutoNum type="arabicPeriod"/>
            </a:pPr>
            <a:r>
              <a:rPr lang="en-US" dirty="0" smtClean="0"/>
              <a:t>Follow the link on Slide 16 to the full size poster. From those topics covered on the poster, choose one not covered in this module that interests you and explain what the poster says about it in your own words.</a:t>
            </a:r>
          </a:p>
          <a:p>
            <a:pPr marL="457200" indent="-457200">
              <a:buFont typeface="+mj-lt"/>
              <a:buAutoNum type="arabicPeriod"/>
            </a:pPr>
            <a:r>
              <a:rPr lang="en-US" dirty="0"/>
              <a:t>Research what your country or state has done to reduce ozone depletion. Briefly summarize (a few sentences) one piece of legislation or one program that has been enacted to reduce ozone </a:t>
            </a:r>
            <a:r>
              <a:rPr lang="en-US" dirty="0" smtClean="0"/>
              <a:t>depletion.</a:t>
            </a:r>
            <a:endParaRPr lang="en-US"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18</a:t>
            </a:fld>
            <a:endParaRPr lang="en-US"/>
          </a:p>
        </p:txBody>
      </p:sp>
      <p:sp>
        <p:nvSpPr>
          <p:cNvPr id="9"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β3</a:t>
            </a:r>
            <a:endParaRPr lang="en-US" dirty="0"/>
          </a:p>
        </p:txBody>
      </p:sp>
      <p:sp>
        <p:nvSpPr>
          <p:cNvPr id="10"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Tree>
    <p:extLst>
      <p:ext uri="{BB962C8B-B14F-4D97-AF65-F5344CB8AC3E}">
        <p14:creationId xmlns:p14="http://schemas.microsoft.com/office/powerpoint/2010/main" val="150103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LCA Module Series Groups</a:t>
            </a:r>
            <a:endParaRPr lang="en-US" dirty="0"/>
          </a:p>
        </p:txBody>
      </p:sp>
      <p:sp>
        <p:nvSpPr>
          <p:cNvPr id="3" name="Content Placeholder 2"/>
          <p:cNvSpPr>
            <a:spLocks noGrp="1"/>
          </p:cNvSpPr>
          <p:nvPr>
            <p:ph idx="1"/>
          </p:nvPr>
        </p:nvSpPr>
        <p:spPr>
          <a:xfrm>
            <a:off x="637761" y="1476086"/>
            <a:ext cx="10916478" cy="4683414"/>
          </a:xfrm>
        </p:spPr>
        <p:txBody>
          <a:bodyPr>
            <a:normAutofit/>
          </a:bodyPr>
          <a:lstStyle/>
          <a:p>
            <a:pPr marL="0" indent="0">
              <a:buNone/>
            </a:pPr>
            <a:r>
              <a:rPr lang="en-US" dirty="0" smtClean="0"/>
              <a:t>Group </a:t>
            </a:r>
            <a:r>
              <a:rPr lang="en-US" dirty="0"/>
              <a:t>A</a:t>
            </a:r>
            <a:r>
              <a:rPr lang="en-US" dirty="0" smtClean="0"/>
              <a:t>: ISO Compliant LCA Overview Modules</a:t>
            </a:r>
          </a:p>
          <a:p>
            <a:pPr marL="0" indent="0">
              <a:spcAft>
                <a:spcPts val="1200"/>
              </a:spcAft>
              <a:buNone/>
            </a:pPr>
            <a:r>
              <a:rPr lang="en-US" dirty="0"/>
              <a:t>Group </a:t>
            </a:r>
            <a:r>
              <a:rPr lang="en-US" dirty="0">
                <a:latin typeface="Calibri" panose="020F0502020204030204" pitchFamily="34" charset="0"/>
              </a:rPr>
              <a:t>α</a:t>
            </a:r>
            <a:r>
              <a:rPr lang="en-US" dirty="0" smtClean="0"/>
              <a:t>: </a:t>
            </a:r>
            <a:r>
              <a:rPr lang="en-US" dirty="0"/>
              <a:t>ISO Compliant LCA </a:t>
            </a:r>
            <a:r>
              <a:rPr lang="en-US" dirty="0" smtClean="0"/>
              <a:t>Detailed Modules</a:t>
            </a:r>
            <a:endParaRPr lang="en-US" dirty="0"/>
          </a:p>
          <a:p>
            <a:pPr marL="0" indent="0">
              <a:buNone/>
            </a:pPr>
            <a:r>
              <a:rPr lang="en-US" dirty="0"/>
              <a:t>Group B</a:t>
            </a:r>
            <a:r>
              <a:rPr lang="en-US" dirty="0" smtClean="0"/>
              <a:t>: Environmental Impact Categories </a:t>
            </a:r>
            <a:r>
              <a:rPr lang="en-US" dirty="0"/>
              <a:t>Overview Modules</a:t>
            </a:r>
          </a:p>
          <a:p>
            <a:pPr marL="0" indent="0">
              <a:spcAft>
                <a:spcPts val="1200"/>
              </a:spcAft>
              <a:buNone/>
            </a:pPr>
            <a:r>
              <a:rPr lang="en-US" dirty="0"/>
              <a:t>Group </a:t>
            </a:r>
            <a:r>
              <a:rPr lang="en-US" dirty="0">
                <a:latin typeface="Calibri" panose="020F0502020204030204" pitchFamily="34" charset="0"/>
              </a:rPr>
              <a:t>β</a:t>
            </a:r>
            <a:r>
              <a:rPr lang="en-US" dirty="0" smtClean="0"/>
              <a:t>: Environmental Impact Categories Detailed Modules</a:t>
            </a:r>
            <a:endParaRPr lang="en-US" dirty="0"/>
          </a:p>
          <a:p>
            <a:pPr marL="0" indent="0">
              <a:buNone/>
            </a:pPr>
            <a:r>
              <a:rPr lang="en-US" dirty="0" smtClean="0"/>
              <a:t>Group </a:t>
            </a:r>
            <a:r>
              <a:rPr lang="en-US" dirty="0"/>
              <a:t>G</a:t>
            </a:r>
            <a:r>
              <a:rPr lang="en-US" dirty="0" smtClean="0"/>
              <a:t>: General LCA Tools </a:t>
            </a:r>
            <a:r>
              <a:rPr lang="en-US" dirty="0"/>
              <a:t>Overview Modules</a:t>
            </a:r>
          </a:p>
          <a:p>
            <a:pPr marL="0" indent="0">
              <a:spcAft>
                <a:spcPts val="1200"/>
              </a:spcAft>
              <a:buNone/>
            </a:pPr>
            <a:r>
              <a:rPr lang="en-US" dirty="0"/>
              <a:t>Group </a:t>
            </a:r>
            <a:r>
              <a:rPr lang="en-US" dirty="0">
                <a:latin typeface="Calibri" panose="020F0502020204030204" pitchFamily="34" charset="0"/>
              </a:rPr>
              <a:t>γ</a:t>
            </a:r>
            <a:r>
              <a:rPr lang="en-US" dirty="0" smtClean="0"/>
              <a:t>: General LCA Tools </a:t>
            </a:r>
            <a:r>
              <a:rPr lang="en-US" dirty="0"/>
              <a:t>Detailed </a:t>
            </a:r>
            <a:r>
              <a:rPr lang="en-US" dirty="0" smtClean="0"/>
              <a:t>Modules</a:t>
            </a:r>
          </a:p>
          <a:p>
            <a:pPr marL="0" indent="0">
              <a:buNone/>
            </a:pPr>
            <a:r>
              <a:rPr lang="en-US" dirty="0"/>
              <a:t>Group T</a:t>
            </a:r>
            <a:r>
              <a:rPr lang="en-US" dirty="0" smtClean="0"/>
              <a:t>: Transportation-Related LCA Overview </a:t>
            </a:r>
            <a:r>
              <a:rPr lang="en-US" dirty="0"/>
              <a:t>Modules</a:t>
            </a:r>
          </a:p>
          <a:p>
            <a:pPr marL="0" indent="0">
              <a:buNone/>
            </a:pPr>
            <a:r>
              <a:rPr lang="en-US" dirty="0"/>
              <a:t>Group </a:t>
            </a:r>
            <a:r>
              <a:rPr lang="en-US" dirty="0">
                <a:latin typeface="Calibri" panose="020F0502020204030204" pitchFamily="34" charset="0"/>
              </a:rPr>
              <a:t>τ</a:t>
            </a:r>
            <a:r>
              <a:rPr lang="en-US" dirty="0" smtClean="0"/>
              <a:t>: </a:t>
            </a:r>
            <a:r>
              <a:rPr lang="en-US" dirty="0"/>
              <a:t>Transportation-Related LCA </a:t>
            </a:r>
            <a:r>
              <a:rPr lang="en-US" dirty="0" smtClean="0"/>
              <a:t>Detailed Modules</a:t>
            </a:r>
            <a:endParaRPr lang="en-US"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2</a:t>
            </a:fld>
            <a:endParaRPr 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r:embed="rId2">
                  <p14:trim st="1083"/>
                </p14:media>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82956874"/>
      </p:ext>
    </p:extLst>
  </p:cSld>
  <p:clrMapOvr>
    <a:masterClrMapping/>
  </p:clrMapOvr>
  <mc:AlternateContent xmlns:mc="http://schemas.openxmlformats.org/markup-compatibility/2006" xmlns:p14="http://schemas.microsoft.com/office/powerpoint/2010/main">
    <mc:Choice Requires="p14">
      <p:transition spd="slow" p14:dur="2000" advTm="23000"/>
    </mc:Choice>
    <mc:Fallback xmlns="">
      <p:transition spd="slow"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359257"/>
            <a:ext cx="10789920" cy="2387600"/>
          </a:xfrm>
        </p:spPr>
        <p:txBody>
          <a:bodyPr>
            <a:normAutofit/>
          </a:bodyPr>
          <a:lstStyle/>
          <a:p>
            <a:r>
              <a:rPr lang="en-US" dirty="0" smtClean="0"/>
              <a:t>Ozone Depletion Potential</a:t>
            </a:r>
            <a:endParaRPr lang="en-US" dirty="0"/>
          </a:p>
        </p:txBody>
      </p:sp>
      <p:sp>
        <p:nvSpPr>
          <p:cNvPr id="3" name="Subtitle 2"/>
          <p:cNvSpPr>
            <a:spLocks noGrp="1"/>
          </p:cNvSpPr>
          <p:nvPr>
            <p:ph type="subTitle" idx="1"/>
          </p:nvPr>
        </p:nvSpPr>
        <p:spPr/>
        <p:txBody>
          <a:bodyPr>
            <a:normAutofit/>
          </a:bodyPr>
          <a:lstStyle/>
          <a:p>
            <a:r>
              <a:rPr lang="en-US" sz="3200" dirty="0" smtClean="0"/>
              <a:t>Module </a:t>
            </a:r>
            <a:r>
              <a:rPr lang="en-US" sz="3200" cap="none" dirty="0" smtClean="0">
                <a:latin typeface="Calibri" panose="020F0502020204030204" pitchFamily="34" charset="0"/>
              </a:rPr>
              <a:t>β3</a:t>
            </a:r>
            <a:endParaRPr lang="en-US" sz="3200" dirty="0"/>
          </a:p>
        </p:txBody>
      </p:sp>
      <p:sp>
        <p:nvSpPr>
          <p:cNvPr id="5" name="Footer Placeholder 4"/>
          <p:cNvSpPr>
            <a:spLocks noGrp="1"/>
          </p:cNvSpPr>
          <p:nvPr>
            <p:ph type="ftr" sz="quarter" idx="11"/>
          </p:nvPr>
        </p:nvSpPr>
        <p:spPr/>
        <p:txBody>
          <a:bodyPr/>
          <a:lstStyle/>
          <a:p>
            <a:r>
              <a:rPr lang="en-US" dirty="0" smtClean="0"/>
              <a:t>LCA Module </a:t>
            </a:r>
            <a:r>
              <a:rPr lang="en-US" cap="none" dirty="0">
                <a:latin typeface="Calibri" panose="020F0502020204030204" pitchFamily="34" charset="0"/>
              </a:rPr>
              <a:t>β3</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t>3</a:t>
            </a:fld>
            <a:endParaRPr lang="en-US"/>
          </a:p>
        </p:txBody>
      </p:sp>
      <p:sp>
        <p:nvSpPr>
          <p:cNvPr id="8"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
        <p:nvSpPr>
          <p:cNvPr id="10" name="Rectangle 9"/>
          <p:cNvSpPr/>
          <p:nvPr/>
        </p:nvSpPr>
        <p:spPr>
          <a:xfrm>
            <a:off x="4595842" y="4287937"/>
            <a:ext cx="6974076" cy="764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It is suggested to review Modules B1 and B2 prior to this module</a:t>
            </a:r>
            <a:endParaRPr lang="en-US" sz="2000" dirty="0">
              <a:solidFill>
                <a:schemeClr val="tx1"/>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65310617"/>
      </p:ext>
    </p:extLst>
  </p:cSld>
  <p:clrMapOvr>
    <a:masterClrMapping/>
  </p:clrMapOvr>
  <mc:AlternateContent xmlns:mc="http://schemas.openxmlformats.org/markup-compatibility/2006" xmlns:p14="http://schemas.microsoft.com/office/powerpoint/2010/main">
    <mc:Choice Requires="p14">
      <p:transition spd="slow" p14:dur="2000" advTm="10629"/>
    </mc:Choice>
    <mc:Fallback xmlns="">
      <p:transition spd="slow" advTm="10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88488" y="275846"/>
            <a:ext cx="10284311" cy="885981"/>
          </a:xfrm>
        </p:spPr>
        <p:txBody>
          <a:bodyPr/>
          <a:lstStyle/>
          <a:p>
            <a:r>
              <a:rPr lang="en-US" dirty="0" smtClean="0"/>
              <a:t>Summary of Module B1 and Other Points</a:t>
            </a:r>
            <a:endParaRPr lang="en-US" dirty="0"/>
          </a:p>
        </p:txBody>
      </p:sp>
      <p:sp>
        <p:nvSpPr>
          <p:cNvPr id="15" name="Content Placeholder 14"/>
          <p:cNvSpPr>
            <a:spLocks noGrp="1"/>
          </p:cNvSpPr>
          <p:nvPr>
            <p:ph idx="1"/>
          </p:nvPr>
        </p:nvSpPr>
        <p:spPr>
          <a:xfrm>
            <a:off x="666974" y="1387737"/>
            <a:ext cx="10058400" cy="2708013"/>
          </a:xfrm>
        </p:spPr>
        <p:txBody>
          <a:bodyPr>
            <a:normAutofit/>
          </a:bodyPr>
          <a:lstStyle/>
          <a:p>
            <a:r>
              <a:rPr lang="en-US" dirty="0" smtClean="0"/>
              <a:t>All impacts are “potential”</a:t>
            </a:r>
          </a:p>
          <a:p>
            <a:r>
              <a:rPr lang="en-US" dirty="0" smtClean="0"/>
              <a:t>Only anthropogenic sources are included</a:t>
            </a:r>
          </a:p>
          <a:p>
            <a:r>
              <a:rPr lang="en-US" dirty="0" smtClean="0"/>
              <a:t>Different substances have different relative amounts of forcing</a:t>
            </a:r>
          </a:p>
          <a:p>
            <a:pPr lvl="1"/>
            <a:r>
              <a:rPr lang="en-US" dirty="0" smtClean="0"/>
              <a:t>Usually </a:t>
            </a:r>
            <a:r>
              <a:rPr lang="en-US" dirty="0"/>
              <a:t>results are related to the equivalent release of a </a:t>
            </a:r>
            <a:r>
              <a:rPr lang="en-US" dirty="0" smtClean="0"/>
              <a:t>particular substance</a:t>
            </a:r>
          </a:p>
          <a:p>
            <a:r>
              <a:rPr lang="en-US" dirty="0" smtClean="0"/>
              <a:t>Different impact categories have different scales of impacts</a:t>
            </a:r>
          </a:p>
          <a:p>
            <a:pPr lvl="1"/>
            <a:r>
              <a:rPr lang="en-US" dirty="0" smtClean="0"/>
              <a:t>Global, regional, local</a:t>
            </a:r>
          </a:p>
        </p:txBody>
      </p:sp>
      <p:sp>
        <p:nvSpPr>
          <p:cNvPr id="7" name="Slide Number Placeholder 6"/>
          <p:cNvSpPr>
            <a:spLocks noGrp="1"/>
          </p:cNvSpPr>
          <p:nvPr>
            <p:ph type="sldNum" sz="quarter" idx="12"/>
          </p:nvPr>
        </p:nvSpPr>
        <p:spPr/>
        <p:txBody>
          <a:bodyPr/>
          <a:lstStyle/>
          <a:p>
            <a:fld id="{0A514951-337F-4C55-96DD-3945EF272A02}" type="slidenum">
              <a:rPr lang="en-US" smtClean="0"/>
              <a:pPr/>
              <a:t>4</a:t>
            </a:fld>
            <a:endParaRPr lang="en-US"/>
          </a:p>
        </p:txBody>
      </p:sp>
      <p:sp>
        <p:nvSpPr>
          <p:cNvPr id="2" name="TextBox 1"/>
          <p:cNvSpPr txBox="1"/>
          <p:nvPr/>
        </p:nvSpPr>
        <p:spPr>
          <a:xfrm>
            <a:off x="840888" y="4893047"/>
            <a:ext cx="7780598" cy="769441"/>
          </a:xfrm>
          <a:prstGeom prst="rect">
            <a:avLst/>
          </a:prstGeom>
          <a:noFill/>
          <a:ln>
            <a:solidFill>
              <a:schemeClr val="tx1"/>
            </a:solidFill>
          </a:ln>
        </p:spPr>
        <p:txBody>
          <a:bodyPr wrap="square" rtlCol="0">
            <a:spAutoFit/>
          </a:bodyPr>
          <a:lstStyle/>
          <a:p>
            <a:r>
              <a:rPr lang="en-US" sz="2200" dirty="0"/>
              <a:t>Watch Module B1 for </a:t>
            </a:r>
            <a:r>
              <a:rPr lang="en-US" sz="2200" dirty="0" smtClean="0"/>
              <a:t>background</a:t>
            </a:r>
          </a:p>
          <a:p>
            <a:r>
              <a:rPr lang="en-US" sz="2200" dirty="0" smtClean="0">
                <a:latin typeface="Calibri" panose="020F0502020204030204" pitchFamily="34" charset="0"/>
              </a:rPr>
              <a:t>Module B2 includes a brief overview of ozone depletion potential</a:t>
            </a:r>
            <a:endParaRPr lang="en-US" sz="2200" dirty="0">
              <a:latin typeface="Calibri" panose="020F0502020204030204" pitchFamily="34" charset="0"/>
            </a:endParaRPr>
          </a:p>
        </p:txBody>
      </p:sp>
      <p:sp>
        <p:nvSpPr>
          <p:cNvPr id="12"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10"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β3</a:t>
            </a:r>
            <a:endParaRPr lang="en-US" dirty="0"/>
          </a:p>
        </p:txBody>
      </p:sp>
    </p:spTree>
    <p:extLst>
      <p:ext uri="{BB962C8B-B14F-4D97-AF65-F5344CB8AC3E}">
        <p14:creationId xmlns:p14="http://schemas.microsoft.com/office/powerpoint/2010/main" val="3396635500"/>
      </p:ext>
    </p:extLst>
  </p:cSld>
  <p:clrMapOvr>
    <a:masterClrMapping/>
  </p:clrMapOvr>
  <mc:AlternateContent xmlns:mc="http://schemas.openxmlformats.org/markup-compatibility/2006" xmlns:p14="http://schemas.microsoft.com/office/powerpoint/2010/main">
    <mc:Choice Requires="p14">
      <p:transition spd="slow" p14:dur="2000" advTm="66690"/>
    </mc:Choice>
    <mc:Fallback xmlns="">
      <p:transition spd="slow" advTm="66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A514951-337F-4C55-96DD-3945EF272A02}" type="slidenum">
              <a:rPr lang="en-US" smtClean="0"/>
              <a:t>5</a:t>
            </a:fld>
            <a:endParaRPr lang="en-US"/>
          </a:p>
        </p:txBody>
      </p:sp>
      <p:sp>
        <p:nvSpPr>
          <p:cNvPr id="11" name="Title 10"/>
          <p:cNvSpPr>
            <a:spLocks noGrp="1"/>
          </p:cNvSpPr>
          <p:nvPr>
            <p:ph type="title"/>
          </p:nvPr>
        </p:nvSpPr>
        <p:spPr/>
        <p:txBody>
          <a:bodyPr/>
          <a:lstStyle/>
          <a:p>
            <a:r>
              <a:rPr lang="en-US" dirty="0" smtClean="0"/>
              <a:t>Common </a:t>
            </a:r>
            <a:r>
              <a:rPr lang="en-US" dirty="0"/>
              <a:t>I</a:t>
            </a:r>
            <a:r>
              <a:rPr lang="en-US" dirty="0" smtClean="0"/>
              <a:t>mpact </a:t>
            </a:r>
            <a:r>
              <a:rPr lang="en-US" dirty="0"/>
              <a:t>C</a:t>
            </a:r>
            <a:r>
              <a:rPr lang="en-US" dirty="0" smtClean="0"/>
              <a:t>ategories</a:t>
            </a:r>
            <a:endParaRPr lang="en-US" dirty="0"/>
          </a:p>
        </p:txBody>
      </p:sp>
      <p:sp>
        <p:nvSpPr>
          <p:cNvPr id="10" name="Content Placeholder 12"/>
          <p:cNvSpPr txBox="1">
            <a:spLocks/>
          </p:cNvSpPr>
          <p:nvPr/>
        </p:nvSpPr>
        <p:spPr>
          <a:xfrm>
            <a:off x="848941" y="1350738"/>
            <a:ext cx="8844373" cy="46534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2200" dirty="0" smtClean="0"/>
              <a:t>Acidification Potential (AP)</a:t>
            </a:r>
          </a:p>
          <a:p>
            <a:pPr>
              <a:buFont typeface="Wingdings" panose="05000000000000000000" pitchFamily="2" charset="2"/>
              <a:buChar char="Ø"/>
            </a:pPr>
            <a:r>
              <a:rPr lang="en-US" sz="2200" dirty="0" smtClean="0"/>
              <a:t>Global Warming/Climate Change Potential (GWP)</a:t>
            </a:r>
          </a:p>
          <a:p>
            <a:pPr>
              <a:buFont typeface="Wingdings" panose="05000000000000000000" pitchFamily="2" charset="2"/>
              <a:buChar char="Ø"/>
            </a:pPr>
            <a:r>
              <a:rPr lang="en-US" sz="2200" b="1" dirty="0" smtClean="0"/>
              <a:t>Stratospheric Ozone Depletion Potential (ODP)</a:t>
            </a:r>
          </a:p>
          <a:p>
            <a:pPr>
              <a:buFont typeface="Wingdings" panose="05000000000000000000" pitchFamily="2" charset="2"/>
              <a:buChar char="Ø"/>
            </a:pPr>
            <a:r>
              <a:rPr lang="en-US" sz="2200" dirty="0" smtClean="0"/>
              <a:t>Smog/Ozone/Photochemical Oxidants/Creation Potential (SCP)</a:t>
            </a:r>
          </a:p>
          <a:p>
            <a:pPr>
              <a:buFont typeface="Wingdings" panose="05000000000000000000" pitchFamily="2" charset="2"/>
              <a:buChar char="Ø"/>
            </a:pPr>
            <a:r>
              <a:rPr lang="en-US" sz="2200" dirty="0" smtClean="0"/>
              <a:t>Human Health Particulates/Criteria Air Potential (HHCAP)</a:t>
            </a:r>
          </a:p>
          <a:p>
            <a:pPr>
              <a:buFont typeface="Wingdings" panose="05000000000000000000" pitchFamily="2" charset="2"/>
              <a:buChar char="Ø"/>
            </a:pPr>
            <a:r>
              <a:rPr lang="en-US" sz="2200" dirty="0" smtClean="0"/>
              <a:t>Human Health/Toxicity Cancer/Non-Cancer Potential (HTP)</a:t>
            </a:r>
          </a:p>
          <a:p>
            <a:pPr>
              <a:buFont typeface="Wingdings" panose="05000000000000000000" pitchFamily="2" charset="2"/>
              <a:buChar char="Ø"/>
            </a:pPr>
            <a:r>
              <a:rPr lang="en-US" sz="2200" dirty="0" smtClean="0"/>
              <a:t>Ecotoxicity Potential (ETP)</a:t>
            </a:r>
          </a:p>
          <a:p>
            <a:pPr>
              <a:buFont typeface="Wingdings" panose="05000000000000000000" pitchFamily="2" charset="2"/>
              <a:buChar char="Ø"/>
            </a:pPr>
            <a:r>
              <a:rPr lang="en-US" sz="2200" dirty="0" smtClean="0"/>
              <a:t>Eutrophication Potential (EP)</a:t>
            </a:r>
          </a:p>
          <a:p>
            <a:endParaRPr lang="en-US" dirty="0"/>
          </a:p>
        </p:txBody>
      </p:sp>
      <p:sp>
        <p:nvSpPr>
          <p:cNvPr id="2" name="Right Brace 1"/>
          <p:cNvSpPr/>
          <p:nvPr/>
        </p:nvSpPr>
        <p:spPr>
          <a:xfrm>
            <a:off x="7489069" y="1322855"/>
            <a:ext cx="1868556" cy="23546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9431659" y="2216107"/>
            <a:ext cx="874005" cy="523220"/>
          </a:xfrm>
          <a:prstGeom prst="rect">
            <a:avLst/>
          </a:prstGeom>
          <a:noFill/>
        </p:spPr>
        <p:txBody>
          <a:bodyPr wrap="square" rtlCol="0">
            <a:spAutoFit/>
          </a:bodyPr>
          <a:lstStyle/>
          <a:p>
            <a:r>
              <a:rPr lang="en-US" sz="2800" dirty="0" smtClean="0"/>
              <a:t>Air</a:t>
            </a:r>
            <a:endParaRPr lang="en-US" sz="2800" dirty="0"/>
          </a:p>
        </p:txBody>
      </p:sp>
      <p:sp>
        <p:nvSpPr>
          <p:cNvPr id="12" name="Right Brace 11"/>
          <p:cNvSpPr/>
          <p:nvPr/>
        </p:nvSpPr>
        <p:spPr>
          <a:xfrm>
            <a:off x="7489069" y="3677478"/>
            <a:ext cx="1868556" cy="14113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9445420" y="3703840"/>
            <a:ext cx="1901175" cy="1384995"/>
          </a:xfrm>
          <a:prstGeom prst="rect">
            <a:avLst/>
          </a:prstGeom>
          <a:noFill/>
        </p:spPr>
        <p:txBody>
          <a:bodyPr wrap="square" rtlCol="0">
            <a:spAutoFit/>
          </a:bodyPr>
          <a:lstStyle/>
          <a:p>
            <a:r>
              <a:rPr lang="en-US" sz="2800" dirty="0" smtClean="0"/>
              <a:t>Air </a:t>
            </a:r>
          </a:p>
          <a:p>
            <a:r>
              <a:rPr lang="en-US" sz="2800" dirty="0"/>
              <a:t>W</a:t>
            </a:r>
            <a:r>
              <a:rPr lang="en-US" sz="2800" dirty="0" smtClean="0"/>
              <a:t>ater</a:t>
            </a:r>
          </a:p>
          <a:p>
            <a:r>
              <a:rPr lang="en-US" sz="2800" dirty="0"/>
              <a:t>S</a:t>
            </a:r>
            <a:r>
              <a:rPr lang="en-US" sz="2800" dirty="0" smtClean="0"/>
              <a:t>oil</a:t>
            </a:r>
            <a:endParaRPr lang="en-US" sz="2800" dirty="0"/>
          </a:p>
        </p:txBody>
      </p:sp>
      <p:sp>
        <p:nvSpPr>
          <p:cNvPr id="15" name="Rectangle 14"/>
          <p:cNvSpPr/>
          <p:nvPr/>
        </p:nvSpPr>
        <p:spPr>
          <a:xfrm>
            <a:off x="542066" y="5385770"/>
            <a:ext cx="6054969" cy="646331"/>
          </a:xfrm>
          <a:prstGeom prst="rect">
            <a:avLst/>
          </a:prstGeom>
          <a:ln>
            <a:solidFill>
              <a:schemeClr val="tx1"/>
            </a:solidFill>
          </a:ln>
        </p:spPr>
        <p:txBody>
          <a:bodyPr wrap="square">
            <a:spAutoFit/>
          </a:bodyPr>
          <a:lstStyle/>
          <a:p>
            <a:r>
              <a:rPr lang="en-US" dirty="0" smtClean="0"/>
              <a:t>Bolded impact categories are those covered in this module</a:t>
            </a:r>
          </a:p>
          <a:p>
            <a:r>
              <a:rPr lang="en-US" dirty="0" smtClean="0"/>
              <a:t>These are only some of the possible impact categories in LCA</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16"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β3</a:t>
            </a:r>
            <a:endParaRPr lang="en-US" dirty="0"/>
          </a:p>
        </p:txBody>
      </p:sp>
      <p:sp>
        <p:nvSpPr>
          <p:cNvPr id="17"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Tree>
    <p:extLst>
      <p:ext uri="{BB962C8B-B14F-4D97-AF65-F5344CB8AC3E}">
        <p14:creationId xmlns:p14="http://schemas.microsoft.com/office/powerpoint/2010/main" val="468787319"/>
      </p:ext>
    </p:extLst>
  </p:cSld>
  <p:clrMapOvr>
    <a:masterClrMapping/>
  </p:clrMapOvr>
  <mc:AlternateContent xmlns:mc="http://schemas.openxmlformats.org/markup-compatibility/2006" xmlns:p14="http://schemas.microsoft.com/office/powerpoint/2010/main">
    <mc:Choice Requires="p14">
      <p:transition spd="slow" p14:dur="2000" advTm="22791"/>
    </mc:Choice>
    <mc:Fallback xmlns="">
      <p:transition spd="slow" advTm="22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6</a:t>
            </a:fld>
            <a:endParaRPr lang="en-US" dirty="0"/>
          </a:p>
        </p:txBody>
      </p:sp>
      <p:sp>
        <p:nvSpPr>
          <p:cNvPr id="8" name="Rectangle 7"/>
          <p:cNvSpPr/>
          <p:nvPr/>
        </p:nvSpPr>
        <p:spPr>
          <a:xfrm>
            <a:off x="8197850" y="6150086"/>
            <a:ext cx="3742143" cy="348813"/>
          </a:xfrm>
          <a:prstGeom prst="rect">
            <a:avLst/>
          </a:prstGeom>
        </p:spPr>
        <p:txBody>
          <a:bodyPr wrap="square">
            <a:spAutoFit/>
          </a:bodyPr>
          <a:lstStyle/>
          <a:p>
            <a:r>
              <a:rPr lang="en-US" sz="1000" dirty="0" smtClean="0"/>
              <a:t>Ozone molecule: naturallythebest.com      Good/bad ozone: epa.gov</a:t>
            </a:r>
            <a:endParaRPr lang="en-US" sz="1000" dirty="0"/>
          </a:p>
          <a:p>
            <a:r>
              <a:rPr lang="en-US" sz="1000" baseline="30000" dirty="0" smtClean="0"/>
              <a:t> </a:t>
            </a:r>
            <a:endParaRPr lang="en-US" sz="1000" baseline="30000" dirty="0"/>
          </a:p>
        </p:txBody>
      </p:sp>
      <p:pic>
        <p:nvPicPr>
          <p:cNvPr id="1026" name="Picture 2" descr="http://naturallythebest.com/wp-content/uploads/2012/10/ozone-molecu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7339" y="3668497"/>
            <a:ext cx="1943696" cy="216062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688489" y="1341757"/>
            <a:ext cx="10058400" cy="4653480"/>
          </a:xfrm>
        </p:spPr>
        <p:txBody>
          <a:bodyPr/>
          <a:lstStyle/>
          <a:p>
            <a:r>
              <a:rPr lang="en-US" dirty="0" smtClean="0"/>
              <a:t>Molecule composed of three oxygen atoms</a:t>
            </a:r>
          </a:p>
          <a:p>
            <a:r>
              <a:rPr lang="en-US" dirty="0" smtClean="0"/>
              <a:t>Colorless, odorless gas</a:t>
            </a:r>
          </a:p>
          <a:p>
            <a:r>
              <a:rPr lang="en-US" dirty="0"/>
              <a:t>T</a:t>
            </a:r>
            <a:r>
              <a:rPr lang="en-US" dirty="0" smtClean="0"/>
              <a:t>he focus of two very different impact categories</a:t>
            </a:r>
          </a:p>
          <a:p>
            <a:pPr lvl="1"/>
            <a:r>
              <a:rPr lang="en-US" dirty="0" smtClean="0"/>
              <a:t>Ozone depletion potential – “Good” ozone</a:t>
            </a:r>
          </a:p>
          <a:p>
            <a:pPr lvl="1"/>
            <a:r>
              <a:rPr lang="en-US" dirty="0" smtClean="0"/>
              <a:t>Smog creation potential – “Bad” ozone</a:t>
            </a:r>
          </a:p>
        </p:txBody>
      </p:sp>
      <p:pic>
        <p:nvPicPr>
          <p:cNvPr id="1028" name="Picture 4" descr="Ozone - Too  Much Here Too Little The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1700" y="582935"/>
            <a:ext cx="5774951" cy="5240851"/>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
        <p:nvSpPr>
          <p:cNvPr id="11"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β3</a:t>
            </a:r>
            <a:endParaRPr lang="en-US" dirty="0"/>
          </a:p>
        </p:txBody>
      </p:sp>
      <p:sp>
        <p:nvSpPr>
          <p:cNvPr id="12"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Tree>
    <p:extLst>
      <p:ext uri="{BB962C8B-B14F-4D97-AF65-F5344CB8AC3E}">
        <p14:creationId xmlns:p14="http://schemas.microsoft.com/office/powerpoint/2010/main" val="3346989323"/>
      </p:ext>
    </p:extLst>
  </p:cSld>
  <p:clrMapOvr>
    <a:masterClrMapping/>
  </p:clrMapOvr>
  <mc:AlternateContent xmlns:mc="http://schemas.openxmlformats.org/markup-compatibility/2006" xmlns:p14="http://schemas.microsoft.com/office/powerpoint/2010/main">
    <mc:Choice Requires="p14">
      <p:transition spd="slow" p14:dur="2000" advTm="58753"/>
    </mc:Choice>
    <mc:Fallback xmlns="">
      <p:transition spd="slow" advTm="587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89" y="275846"/>
            <a:ext cx="10058400" cy="1113567"/>
          </a:xfrm>
        </p:spPr>
        <p:txBody>
          <a:bodyPr>
            <a:normAutofit/>
          </a:bodyPr>
          <a:lstStyle/>
          <a:p>
            <a:r>
              <a:rPr lang="en-US" dirty="0" smtClean="0"/>
              <a:t>Ozone Profile</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7</a:t>
            </a:fld>
            <a:endParaRPr lang="en-US" dirty="0"/>
          </a:p>
        </p:txBody>
      </p:sp>
      <p:pic>
        <p:nvPicPr>
          <p:cNvPr id="8" name="Picture 7"/>
          <p:cNvPicPr>
            <a:picLocks noChangeAspect="1"/>
          </p:cNvPicPr>
          <p:nvPr/>
        </p:nvPicPr>
        <p:blipFill>
          <a:blip r:embed="rId4"/>
          <a:stretch>
            <a:fillRect/>
          </a:stretch>
        </p:blipFill>
        <p:spPr>
          <a:xfrm>
            <a:off x="4315410" y="464312"/>
            <a:ext cx="6241060" cy="5627729"/>
          </a:xfrm>
          <a:prstGeom prst="rect">
            <a:avLst/>
          </a:prstGeom>
        </p:spPr>
      </p:pic>
      <p:sp>
        <p:nvSpPr>
          <p:cNvPr id="9" name="TextBox 8"/>
          <p:cNvSpPr txBox="1"/>
          <p:nvPr/>
        </p:nvSpPr>
        <p:spPr>
          <a:xfrm>
            <a:off x="1945952" y="2535975"/>
            <a:ext cx="1534587" cy="369332"/>
          </a:xfrm>
          <a:prstGeom prst="rect">
            <a:avLst/>
          </a:prstGeom>
          <a:noFill/>
        </p:spPr>
        <p:txBody>
          <a:bodyPr wrap="none" rtlCol="0">
            <a:spAutoFit/>
          </a:bodyPr>
          <a:lstStyle/>
          <a:p>
            <a:r>
              <a:rPr lang="en-US" dirty="0" smtClean="0"/>
              <a:t>“Good” Ozone</a:t>
            </a:r>
            <a:endParaRPr lang="en-US" dirty="0"/>
          </a:p>
        </p:txBody>
      </p:sp>
      <p:sp>
        <p:nvSpPr>
          <p:cNvPr id="10" name="TextBox 9"/>
          <p:cNvSpPr txBox="1"/>
          <p:nvPr/>
        </p:nvSpPr>
        <p:spPr>
          <a:xfrm>
            <a:off x="2096634" y="5234233"/>
            <a:ext cx="1383905" cy="369332"/>
          </a:xfrm>
          <a:prstGeom prst="rect">
            <a:avLst/>
          </a:prstGeom>
          <a:noFill/>
        </p:spPr>
        <p:txBody>
          <a:bodyPr wrap="none" rtlCol="0">
            <a:spAutoFit/>
          </a:bodyPr>
          <a:lstStyle/>
          <a:p>
            <a:r>
              <a:rPr lang="en-US" dirty="0" smtClean="0"/>
              <a:t>“Bad” Ozone</a:t>
            </a:r>
            <a:endParaRPr lang="en-US" dirty="0"/>
          </a:p>
        </p:txBody>
      </p:sp>
      <p:cxnSp>
        <p:nvCxnSpPr>
          <p:cNvPr id="12" name="Straight Arrow Connector 11"/>
          <p:cNvCxnSpPr>
            <a:stCxn id="9" idx="3"/>
          </p:cNvCxnSpPr>
          <p:nvPr/>
        </p:nvCxnSpPr>
        <p:spPr>
          <a:xfrm>
            <a:off x="3480539" y="2720641"/>
            <a:ext cx="42027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480539" y="5442649"/>
            <a:ext cx="18871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480540" y="6121358"/>
            <a:ext cx="8436418" cy="261610"/>
          </a:xfrm>
          <a:prstGeom prst="rect">
            <a:avLst/>
          </a:prstGeom>
        </p:spPr>
        <p:txBody>
          <a:bodyPr wrap="square">
            <a:spAutoFit/>
          </a:bodyPr>
          <a:lstStyle/>
          <a:p>
            <a:r>
              <a:rPr lang="en-US" sz="1100" dirty="0" smtClean="0"/>
              <a:t>Image source: NOAA. (2006). “The Science of Ozone Depletion” &lt;www.esrl.noaa.gov/csd/assessments/ozone/2006/twentyquestionsposter.pdf&gt;</a:t>
            </a:r>
            <a:endParaRPr lang="en-US" sz="1100"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15"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β3</a:t>
            </a:r>
            <a:endParaRPr lang="en-US" dirty="0"/>
          </a:p>
        </p:txBody>
      </p:sp>
      <p:sp>
        <p:nvSpPr>
          <p:cNvPr id="17"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Tree>
    <p:extLst>
      <p:ext uri="{BB962C8B-B14F-4D97-AF65-F5344CB8AC3E}">
        <p14:creationId xmlns:p14="http://schemas.microsoft.com/office/powerpoint/2010/main" val="2471859898"/>
      </p:ext>
    </p:extLst>
  </p:cSld>
  <p:clrMapOvr>
    <a:masterClrMapping/>
  </p:clrMapOvr>
  <mc:AlternateContent xmlns:mc="http://schemas.openxmlformats.org/markup-compatibility/2006" xmlns:p14="http://schemas.microsoft.com/office/powerpoint/2010/main">
    <mc:Choice Requires="p14">
      <p:transition spd="slow" p14:dur="2000" advTm="38585"/>
    </mc:Choice>
    <mc:Fallback xmlns="">
      <p:transition spd="slow" advTm="385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 Depletion Potential (ODP)</a:t>
            </a:r>
            <a:endParaRPr lang="en-US" dirty="0"/>
          </a:p>
        </p:txBody>
      </p:sp>
      <p:sp>
        <p:nvSpPr>
          <p:cNvPr id="3" name="Content Placeholder 2"/>
          <p:cNvSpPr>
            <a:spLocks noGrp="1"/>
          </p:cNvSpPr>
          <p:nvPr>
            <p:ph idx="1"/>
          </p:nvPr>
        </p:nvSpPr>
        <p:spPr>
          <a:xfrm>
            <a:off x="666972" y="1161827"/>
            <a:ext cx="8085141" cy="4923308"/>
          </a:xfrm>
        </p:spPr>
        <p:txBody>
          <a:bodyPr>
            <a:normAutofit/>
          </a:bodyPr>
          <a:lstStyle/>
          <a:p>
            <a:r>
              <a:rPr lang="en-US" b="1" dirty="0" smtClean="0"/>
              <a:t>Reduction of ozone concentration in the stratosphere</a:t>
            </a:r>
          </a:p>
          <a:p>
            <a:r>
              <a:rPr lang="en-US" dirty="0" smtClean="0"/>
              <a:t>This is “good” ozone which filters out UV-B radiation</a:t>
            </a:r>
          </a:p>
          <a:p>
            <a:r>
              <a:rPr lang="en-US" dirty="0" smtClean="0"/>
              <a:t>Additional UV can cause negative effects on humans, crops, and the built environment</a:t>
            </a:r>
          </a:p>
          <a:p>
            <a:r>
              <a:rPr lang="en-US" dirty="0" smtClean="0"/>
              <a:t>Occurs when ozone depleting substances catalyze ozone destroying reactions</a:t>
            </a:r>
          </a:p>
          <a:p>
            <a:r>
              <a:rPr lang="en-US" dirty="0" smtClean="0"/>
              <a:t>First noticed by scientists in 1970s</a:t>
            </a:r>
          </a:p>
          <a:p>
            <a:r>
              <a:rPr lang="en-US" dirty="0"/>
              <a:t>Two phenomena covered by this impact category</a:t>
            </a:r>
          </a:p>
          <a:p>
            <a:pPr lvl="1"/>
            <a:r>
              <a:rPr lang="en-US" dirty="0"/>
              <a:t>Decreased overall ozone </a:t>
            </a:r>
            <a:r>
              <a:rPr lang="en-US" dirty="0" smtClean="0"/>
              <a:t>concentration in the stratosphere</a:t>
            </a:r>
            <a:endParaRPr lang="en-US" dirty="0"/>
          </a:p>
          <a:p>
            <a:pPr lvl="1"/>
            <a:r>
              <a:rPr lang="en-US" dirty="0"/>
              <a:t>More severe depletion in localized holes (e.g.</a:t>
            </a:r>
            <a:r>
              <a:rPr lang="en-US" b="1" dirty="0"/>
              <a:t> </a:t>
            </a:r>
            <a:r>
              <a:rPr lang="en-US" dirty="0"/>
              <a:t>the ozone hole)</a:t>
            </a:r>
          </a:p>
          <a:p>
            <a:r>
              <a:rPr lang="en-US" dirty="0" smtClean="0"/>
              <a:t>Not a major cause of global warming/climate change</a:t>
            </a:r>
          </a:p>
          <a:p>
            <a:r>
              <a:rPr lang="en-US" dirty="0" smtClean="0"/>
              <a:t>Some time dependence, but usually not accounted for in LCA</a:t>
            </a:r>
          </a:p>
          <a:p>
            <a:pPr marL="201168" lvl="1" indent="0">
              <a:buNone/>
            </a:pPr>
            <a:endParaRPr lang="en-US" dirty="0"/>
          </a:p>
          <a:p>
            <a:pPr lvl="1"/>
            <a:endParaRPr lang="en-US" dirty="0" smtClean="0"/>
          </a:p>
        </p:txBody>
      </p:sp>
      <p:sp>
        <p:nvSpPr>
          <p:cNvPr id="6" name="Slide Number Placeholder 5"/>
          <p:cNvSpPr>
            <a:spLocks noGrp="1"/>
          </p:cNvSpPr>
          <p:nvPr>
            <p:ph type="sldNum" sz="quarter" idx="12"/>
          </p:nvPr>
        </p:nvSpPr>
        <p:spPr/>
        <p:txBody>
          <a:bodyPr/>
          <a:lstStyle/>
          <a:p>
            <a:fld id="{0A514951-337F-4C55-96DD-3945EF272A02}" type="slidenum">
              <a:rPr lang="en-US" smtClean="0"/>
              <a:pPr/>
              <a:t>8</a:t>
            </a:fld>
            <a:endParaRPr lang="en-US" dirty="0"/>
          </a:p>
        </p:txBody>
      </p:sp>
      <p:sp>
        <p:nvSpPr>
          <p:cNvPr id="12" name="TextBox 11"/>
          <p:cNvSpPr txBox="1"/>
          <p:nvPr/>
        </p:nvSpPr>
        <p:spPr>
          <a:xfrm>
            <a:off x="9688285" y="3895051"/>
            <a:ext cx="1199540" cy="369332"/>
          </a:xfrm>
          <a:prstGeom prst="rect">
            <a:avLst/>
          </a:prstGeom>
          <a:noFill/>
        </p:spPr>
        <p:txBody>
          <a:bodyPr wrap="square" rtlCol="0">
            <a:spAutoFit/>
          </a:bodyPr>
          <a:lstStyle/>
          <a:p>
            <a:pPr algn="ctr"/>
            <a:r>
              <a:rPr lang="en-US" dirty="0" smtClean="0"/>
              <a:t>Global</a:t>
            </a:r>
            <a:endParaRPr lang="en-US" dirty="0"/>
          </a:p>
        </p:txBody>
      </p:sp>
      <p:sp>
        <p:nvSpPr>
          <p:cNvPr id="14" name="Oval 13"/>
          <p:cNvSpPr/>
          <p:nvPr/>
        </p:nvSpPr>
        <p:spPr>
          <a:xfrm>
            <a:off x="9664804" y="2634659"/>
            <a:ext cx="1244126" cy="1244126"/>
          </a:xfrm>
          <a:prstGeom prst="ellipse">
            <a:avLst/>
          </a:prstGeom>
          <a:blipFill rotWithShape="0">
            <a:blip r:embed="rId5"/>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6" name="TextBox 15"/>
          <p:cNvSpPr txBox="1"/>
          <p:nvPr/>
        </p:nvSpPr>
        <p:spPr>
          <a:xfrm>
            <a:off x="9452386" y="2243915"/>
            <a:ext cx="1760097" cy="369332"/>
          </a:xfrm>
          <a:prstGeom prst="rect">
            <a:avLst/>
          </a:prstGeom>
          <a:noFill/>
        </p:spPr>
        <p:txBody>
          <a:bodyPr wrap="none" rtlCol="0">
            <a:spAutoFit/>
          </a:bodyPr>
          <a:lstStyle/>
          <a:p>
            <a:r>
              <a:rPr lang="en-US" dirty="0" smtClean="0"/>
              <a:t>Scale of impacts:</a:t>
            </a:r>
            <a:endParaRPr lang="en-US" dirty="0"/>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
        <p:nvSpPr>
          <p:cNvPr id="15"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β3</a:t>
            </a:r>
            <a:endParaRPr lang="en-US" dirty="0"/>
          </a:p>
        </p:txBody>
      </p:sp>
      <p:sp>
        <p:nvSpPr>
          <p:cNvPr id="17"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Tree>
    <p:extLst>
      <p:ext uri="{BB962C8B-B14F-4D97-AF65-F5344CB8AC3E}">
        <p14:creationId xmlns:p14="http://schemas.microsoft.com/office/powerpoint/2010/main" val="1584591209"/>
      </p:ext>
    </p:extLst>
  </p:cSld>
  <p:clrMapOvr>
    <a:masterClrMapping/>
  </p:clrMapOvr>
  <mc:AlternateContent xmlns:mc="http://schemas.openxmlformats.org/markup-compatibility/2006" xmlns:p14="http://schemas.microsoft.com/office/powerpoint/2010/main">
    <mc:Choice Requires="p14">
      <p:transition spd="slow" p14:dur="2000" advTm="92000"/>
    </mc:Choice>
    <mc:Fallback xmlns="">
      <p:transition spd="slow" advTm="9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and Effects of Ozone Depletion</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9</a:t>
            </a:fld>
            <a:endParaRPr lang="en-US" dirty="0"/>
          </a:p>
        </p:txBody>
      </p:sp>
      <p:sp>
        <p:nvSpPr>
          <p:cNvPr id="8" name="TextBox 7"/>
          <p:cNvSpPr txBox="1"/>
          <p:nvPr/>
        </p:nvSpPr>
        <p:spPr>
          <a:xfrm>
            <a:off x="486127" y="1963752"/>
            <a:ext cx="1208127" cy="1200329"/>
          </a:xfrm>
          <a:prstGeom prst="rect">
            <a:avLst/>
          </a:prstGeom>
          <a:noFill/>
          <a:ln>
            <a:solidFill>
              <a:schemeClr val="tx1"/>
            </a:solidFill>
          </a:ln>
        </p:spPr>
        <p:txBody>
          <a:bodyPr wrap="square" rtlCol="0">
            <a:spAutoFit/>
          </a:bodyPr>
          <a:lstStyle/>
          <a:p>
            <a:pPr algn="ctr"/>
            <a:r>
              <a:rPr lang="en-US" dirty="0" smtClean="0"/>
              <a:t>Emissions of ozone depleting substances</a:t>
            </a:r>
            <a:endParaRPr lang="en-US" dirty="0"/>
          </a:p>
        </p:txBody>
      </p:sp>
      <p:cxnSp>
        <p:nvCxnSpPr>
          <p:cNvPr id="9" name="Straight Arrow Connector 8"/>
          <p:cNvCxnSpPr/>
          <p:nvPr/>
        </p:nvCxnSpPr>
        <p:spPr>
          <a:xfrm>
            <a:off x="1755214" y="2555363"/>
            <a:ext cx="4275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41954" y="1955199"/>
            <a:ext cx="2012411" cy="1200329"/>
          </a:xfrm>
          <a:prstGeom prst="rect">
            <a:avLst/>
          </a:prstGeom>
          <a:noFill/>
          <a:ln>
            <a:solidFill>
              <a:schemeClr val="tx1"/>
            </a:solidFill>
          </a:ln>
        </p:spPr>
        <p:txBody>
          <a:bodyPr wrap="square" rtlCol="0">
            <a:spAutoFit/>
          </a:bodyPr>
          <a:lstStyle/>
          <a:p>
            <a:pPr algn="ctr"/>
            <a:r>
              <a:rPr lang="en-US" dirty="0" smtClean="0"/>
              <a:t>Substances are transported to stratosphere where Cl</a:t>
            </a:r>
            <a:r>
              <a:rPr lang="en-US" baseline="30000" dirty="0" smtClean="0"/>
              <a:t>-</a:t>
            </a:r>
            <a:r>
              <a:rPr lang="en-US" dirty="0" smtClean="0"/>
              <a:t> </a:t>
            </a:r>
            <a:r>
              <a:rPr lang="en-US" dirty="0"/>
              <a:t>and Br</a:t>
            </a:r>
            <a:r>
              <a:rPr lang="en-US" baseline="30000" dirty="0"/>
              <a:t>-</a:t>
            </a:r>
            <a:r>
              <a:rPr lang="en-US" dirty="0"/>
              <a:t> </a:t>
            </a:r>
            <a:r>
              <a:rPr lang="en-US" dirty="0" smtClean="0"/>
              <a:t>detach</a:t>
            </a:r>
            <a:endParaRPr lang="en-US" dirty="0"/>
          </a:p>
        </p:txBody>
      </p:sp>
      <p:sp>
        <p:nvSpPr>
          <p:cNvPr id="11" name="TextBox 10"/>
          <p:cNvSpPr txBox="1"/>
          <p:nvPr/>
        </p:nvSpPr>
        <p:spPr>
          <a:xfrm>
            <a:off x="4809641" y="2024616"/>
            <a:ext cx="1932957" cy="1200329"/>
          </a:xfrm>
          <a:prstGeom prst="rect">
            <a:avLst/>
          </a:prstGeom>
          <a:noFill/>
          <a:ln>
            <a:solidFill>
              <a:schemeClr val="tx1"/>
            </a:solidFill>
          </a:ln>
        </p:spPr>
        <p:txBody>
          <a:bodyPr wrap="square" rtlCol="0">
            <a:spAutoFit/>
          </a:bodyPr>
          <a:lstStyle/>
          <a:p>
            <a:pPr algn="ctr"/>
            <a:r>
              <a:rPr lang="en-US" dirty="0" smtClean="0"/>
              <a:t>Ozone depleted based on substance’s reactivity/lifetime</a:t>
            </a:r>
            <a:endParaRPr lang="en-US" dirty="0"/>
          </a:p>
        </p:txBody>
      </p:sp>
      <p:cxnSp>
        <p:nvCxnSpPr>
          <p:cNvPr id="12" name="Straight Arrow Connector 11"/>
          <p:cNvCxnSpPr/>
          <p:nvPr/>
        </p:nvCxnSpPr>
        <p:spPr>
          <a:xfrm>
            <a:off x="4291584" y="2591675"/>
            <a:ext cx="4454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797802" y="2611889"/>
            <a:ext cx="571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49551" y="2009883"/>
            <a:ext cx="1564019" cy="1200329"/>
          </a:xfrm>
          <a:prstGeom prst="rect">
            <a:avLst/>
          </a:prstGeom>
          <a:noFill/>
          <a:ln>
            <a:solidFill>
              <a:schemeClr val="tx1"/>
            </a:solidFill>
          </a:ln>
        </p:spPr>
        <p:txBody>
          <a:bodyPr wrap="square" rtlCol="0">
            <a:spAutoFit/>
          </a:bodyPr>
          <a:lstStyle/>
          <a:p>
            <a:pPr algn="ctr"/>
            <a:r>
              <a:rPr lang="en-US" dirty="0" smtClean="0"/>
              <a:t>Reduced ozone allows increased UVB penetration</a:t>
            </a:r>
            <a:endParaRPr lang="en-US" dirty="0"/>
          </a:p>
        </p:txBody>
      </p:sp>
      <p:sp>
        <p:nvSpPr>
          <p:cNvPr id="15" name="TextBox 14"/>
          <p:cNvSpPr txBox="1"/>
          <p:nvPr/>
        </p:nvSpPr>
        <p:spPr>
          <a:xfrm>
            <a:off x="9724928" y="2009883"/>
            <a:ext cx="1910478" cy="2308324"/>
          </a:xfrm>
          <a:prstGeom prst="rect">
            <a:avLst/>
          </a:prstGeom>
          <a:noFill/>
          <a:ln>
            <a:solidFill>
              <a:schemeClr val="tx1"/>
            </a:solidFill>
          </a:ln>
        </p:spPr>
        <p:txBody>
          <a:bodyPr wrap="square" rtlCol="0">
            <a:spAutoFit/>
          </a:bodyPr>
          <a:lstStyle/>
          <a:p>
            <a:r>
              <a:rPr lang="en-US" dirty="0" smtClean="0"/>
              <a:t>Effects of increased UV:</a:t>
            </a:r>
          </a:p>
          <a:p>
            <a:pPr marL="109538" indent="-109538">
              <a:buFont typeface="Arial" panose="020B0604020202020204" pitchFamily="34" charset="0"/>
              <a:buChar char="•"/>
            </a:pPr>
            <a:r>
              <a:rPr lang="en-US" dirty="0"/>
              <a:t>Skin cancer</a:t>
            </a:r>
          </a:p>
          <a:p>
            <a:pPr marL="109538" indent="-109538">
              <a:buFont typeface="Arial" panose="020B0604020202020204" pitchFamily="34" charset="0"/>
              <a:buChar char="•"/>
            </a:pPr>
            <a:r>
              <a:rPr lang="en-US" dirty="0" smtClean="0"/>
              <a:t>Cataracts</a:t>
            </a:r>
            <a:endParaRPr lang="en-US" dirty="0"/>
          </a:p>
          <a:p>
            <a:pPr marL="109538" indent="-109538">
              <a:buFont typeface="Arial" panose="020B0604020202020204" pitchFamily="34" charset="0"/>
              <a:buChar char="•"/>
            </a:pPr>
            <a:r>
              <a:rPr lang="en-US" dirty="0"/>
              <a:t>Damage to:</a:t>
            </a:r>
          </a:p>
          <a:p>
            <a:pPr marL="280988" indent="-114300">
              <a:buFont typeface="Wingdings" panose="05000000000000000000" pitchFamily="2" charset="2"/>
              <a:buChar char="§"/>
            </a:pPr>
            <a:r>
              <a:rPr lang="en-US" dirty="0"/>
              <a:t>Crops</a:t>
            </a:r>
          </a:p>
          <a:p>
            <a:pPr marL="280988" indent="-114300">
              <a:buFont typeface="Wingdings" panose="05000000000000000000" pitchFamily="2" charset="2"/>
              <a:buChar char="§"/>
            </a:pPr>
            <a:r>
              <a:rPr lang="en-US" dirty="0"/>
              <a:t>Materials</a:t>
            </a:r>
          </a:p>
          <a:p>
            <a:pPr marL="280988" indent="-114300">
              <a:buFont typeface="Wingdings" panose="05000000000000000000" pitchFamily="2" charset="2"/>
              <a:buChar char="§"/>
            </a:pPr>
            <a:r>
              <a:rPr lang="en-US" dirty="0"/>
              <a:t>Marine </a:t>
            </a:r>
            <a:r>
              <a:rPr lang="en-US" dirty="0" smtClean="0"/>
              <a:t>life</a:t>
            </a:r>
            <a:endParaRPr lang="en-US" dirty="0"/>
          </a:p>
        </p:txBody>
      </p:sp>
      <p:cxnSp>
        <p:nvCxnSpPr>
          <p:cNvPr id="16" name="Straight Arrow Connector 15"/>
          <p:cNvCxnSpPr/>
          <p:nvPr/>
        </p:nvCxnSpPr>
        <p:spPr>
          <a:xfrm>
            <a:off x="9108740" y="2611889"/>
            <a:ext cx="571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515455" y="1747520"/>
            <a:ext cx="2504432" cy="1760524"/>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0"/>
          <p:cNvSpPr txBox="1">
            <a:spLocks/>
          </p:cNvSpPr>
          <p:nvPr/>
        </p:nvSpPr>
        <p:spPr>
          <a:xfrm>
            <a:off x="4801084" y="862484"/>
            <a:ext cx="1933174" cy="919168"/>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en-US" sz="2600" b="1" u="sng" dirty="0" smtClean="0"/>
          </a:p>
          <a:p>
            <a:pPr marL="0" indent="0" algn="ctr"/>
            <a:r>
              <a:rPr lang="en-US" sz="2200" b="1" u="sng" dirty="0" smtClean="0"/>
              <a:t>Midpoint</a:t>
            </a:r>
          </a:p>
        </p:txBody>
      </p:sp>
      <p:sp>
        <p:nvSpPr>
          <p:cNvPr id="19" name="Content Placeholder 20"/>
          <p:cNvSpPr txBox="1">
            <a:spLocks/>
          </p:cNvSpPr>
          <p:nvPr/>
        </p:nvSpPr>
        <p:spPr>
          <a:xfrm>
            <a:off x="9680240" y="794878"/>
            <a:ext cx="1933174" cy="113364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en-US" sz="2600" b="1" u="sng" dirty="0" smtClean="0"/>
          </a:p>
          <a:p>
            <a:pPr marL="0" indent="0" algn="ctr"/>
            <a:r>
              <a:rPr lang="en-US" sz="2200" b="1" u="sng" dirty="0" smtClean="0"/>
              <a:t>Endpoint</a:t>
            </a:r>
          </a:p>
        </p:txBody>
      </p:sp>
      <p:sp>
        <p:nvSpPr>
          <p:cNvPr id="20" name="Rectangle 19"/>
          <p:cNvSpPr/>
          <p:nvPr/>
        </p:nvSpPr>
        <p:spPr>
          <a:xfrm>
            <a:off x="9404051" y="1747520"/>
            <a:ext cx="2330749" cy="2808530"/>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http://www.epa.gov/ozone/science/images/proces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89" y="3054382"/>
            <a:ext cx="4037295" cy="302797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2890575" y="6135572"/>
            <a:ext cx="8744831" cy="246221"/>
          </a:xfrm>
          <a:prstGeom prst="rect">
            <a:avLst/>
          </a:prstGeom>
        </p:spPr>
        <p:txBody>
          <a:bodyPr wrap="square">
            <a:spAutoFit/>
          </a:bodyPr>
          <a:lstStyle/>
          <a:p>
            <a:r>
              <a:rPr lang="en-US" sz="1000" dirty="0" smtClean="0"/>
              <a:t>Flow diagram adapted from: Bare</a:t>
            </a:r>
            <a:r>
              <a:rPr lang="en-US" sz="1000" dirty="0"/>
              <a:t>, J</a:t>
            </a:r>
            <a:r>
              <a:rPr lang="en-US" sz="1000" dirty="0" smtClean="0"/>
              <a:t>., Norris, G., Pennington, D., and </a:t>
            </a:r>
            <a:r>
              <a:rPr lang="en-US" sz="1000" dirty="0" err="1" smtClean="0"/>
              <a:t>McKone</a:t>
            </a:r>
            <a:r>
              <a:rPr lang="en-US" sz="1000" dirty="0" smtClean="0"/>
              <a:t>, T.  </a:t>
            </a:r>
            <a:r>
              <a:rPr lang="en-US" sz="1000" dirty="0"/>
              <a:t>(2002). </a:t>
            </a:r>
            <a:r>
              <a:rPr lang="en-US" sz="1000" dirty="0" smtClean="0"/>
              <a:t>“Traci.”</a:t>
            </a:r>
            <a:r>
              <a:rPr lang="en-US" sz="1000" dirty="0"/>
              <a:t> </a:t>
            </a:r>
            <a:r>
              <a:rPr lang="en-US" sz="1000" i="1" dirty="0"/>
              <a:t>Journal of Industrial Ecology</a:t>
            </a:r>
            <a:r>
              <a:rPr lang="en-US" sz="1000" dirty="0"/>
              <a:t>, </a:t>
            </a:r>
            <a:r>
              <a:rPr lang="en-US" sz="1000" i="1" dirty="0"/>
              <a:t>6</a:t>
            </a:r>
            <a:r>
              <a:rPr lang="en-US" sz="1000" dirty="0"/>
              <a:t>(3‐4), 49-78.</a:t>
            </a:r>
            <a:endParaRPr lang="en-US" sz="1000" baseline="30000" dirty="0"/>
          </a:p>
        </p:txBody>
      </p:sp>
      <p:sp>
        <p:nvSpPr>
          <p:cNvPr id="26" name="Rectangle 25"/>
          <p:cNvSpPr/>
          <p:nvPr/>
        </p:nvSpPr>
        <p:spPr>
          <a:xfrm>
            <a:off x="10522836" y="6135572"/>
            <a:ext cx="1439772" cy="348813"/>
          </a:xfrm>
          <a:prstGeom prst="rect">
            <a:avLst/>
          </a:prstGeom>
        </p:spPr>
        <p:txBody>
          <a:bodyPr wrap="square">
            <a:spAutoFit/>
          </a:bodyPr>
          <a:lstStyle/>
          <a:p>
            <a:r>
              <a:rPr lang="en-US" sz="1000" dirty="0" smtClean="0"/>
              <a:t>Image source: epa.gov</a:t>
            </a:r>
            <a:endParaRPr lang="en-US" sz="1000" dirty="0"/>
          </a:p>
          <a:p>
            <a:endParaRPr lang="en-US" sz="1000" baseline="30000"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23"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β3</a:t>
            </a:r>
            <a:endParaRPr lang="en-US" dirty="0"/>
          </a:p>
        </p:txBody>
      </p:sp>
      <p:sp>
        <p:nvSpPr>
          <p:cNvPr id="27" name="Date Placeholder 5"/>
          <p:cNvSpPr>
            <a:spLocks noGrp="1"/>
          </p:cNvSpPr>
          <p:nvPr>
            <p:ph type="dt" sz="half" idx="10"/>
          </p:nvPr>
        </p:nvSpPr>
        <p:spPr>
          <a:xfrm>
            <a:off x="1097280" y="6459785"/>
            <a:ext cx="2472271" cy="365125"/>
          </a:xfrm>
        </p:spPr>
        <p:txBody>
          <a:bodyPr/>
          <a:lstStyle/>
          <a:p>
            <a:r>
              <a:rPr lang="en-US" dirty="0" smtClean="0"/>
              <a:t>09/2015</a:t>
            </a:r>
            <a:endParaRPr lang="en-US" dirty="0"/>
          </a:p>
        </p:txBody>
      </p:sp>
    </p:spTree>
    <p:extLst>
      <p:ext uri="{BB962C8B-B14F-4D97-AF65-F5344CB8AC3E}">
        <p14:creationId xmlns:p14="http://schemas.microsoft.com/office/powerpoint/2010/main" val="2421418469"/>
      </p:ext>
    </p:extLst>
  </p:cSld>
  <p:clrMapOvr>
    <a:masterClrMapping/>
  </p:clrMapOvr>
  <mc:AlternateContent xmlns:mc="http://schemas.openxmlformats.org/markup-compatibility/2006" xmlns:p14="http://schemas.microsoft.com/office/powerpoint/2010/main">
    <mc:Choice Requires="p14">
      <p:transition spd="slow" p14:dur="2000" advTm="54363"/>
    </mc:Choice>
    <mc:Fallback xmlns="">
      <p:transition spd="slow" advTm="543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55F51"/>
      </a:dk2>
      <a:lt2>
        <a:srgbClr val="E2DFCC"/>
      </a:lt2>
      <a:accent1>
        <a:srgbClr val="739A28"/>
      </a:accent1>
      <a:accent2>
        <a:srgbClr val="C1DF8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8213</TotalTime>
  <Words>1469</Words>
  <Application>Microsoft Office PowerPoint</Application>
  <PresentationFormat>Widescreen</PresentationFormat>
  <Paragraphs>302</Paragraphs>
  <Slides>18</Slides>
  <Notes>10</Notes>
  <HiddenSlides>0</HiddenSlides>
  <MMClips>17</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18</vt:i4>
      </vt:variant>
      <vt:variant>
        <vt:lpstr>Custom Shows</vt:lpstr>
      </vt:variant>
      <vt:variant>
        <vt:i4>1</vt:i4>
      </vt:variant>
    </vt:vector>
  </HeadingPairs>
  <TitlesOfParts>
    <vt:vector size="24" baseType="lpstr">
      <vt:lpstr>Arial</vt:lpstr>
      <vt:lpstr>Calibri</vt:lpstr>
      <vt:lpstr>Calibri Light</vt:lpstr>
      <vt:lpstr>Wingdings</vt:lpstr>
      <vt:lpstr>Retrospect</vt:lpstr>
      <vt:lpstr>Welcome to the Life Cycle Assessment (LCA) Learning Module Series</vt:lpstr>
      <vt:lpstr>LCA Module Series Groups</vt:lpstr>
      <vt:lpstr>Ozone Depletion Potential</vt:lpstr>
      <vt:lpstr>Summary of Module B1 and Other Points</vt:lpstr>
      <vt:lpstr>Common Impact Categories</vt:lpstr>
      <vt:lpstr>Ozone</vt:lpstr>
      <vt:lpstr>Ozone Profile</vt:lpstr>
      <vt:lpstr>Ozone Depletion Potential (ODP)</vt:lpstr>
      <vt:lpstr>Process and Effects of Ozone Depletion</vt:lpstr>
      <vt:lpstr>Substances</vt:lpstr>
      <vt:lpstr>Stratospheric Ozone Chemistry</vt:lpstr>
      <vt:lpstr>Chlorine/Bromine Catalyzed Reaction</vt:lpstr>
      <vt:lpstr>Characterization of Ozone Depletion Potential</vt:lpstr>
      <vt:lpstr>Ozone Hole</vt:lpstr>
      <vt:lpstr>Montreal Protocol</vt:lpstr>
      <vt:lpstr>Ozone Depletion Potential (ODP)</vt:lpstr>
      <vt:lpstr>Thank you for completing Module β3!</vt:lpstr>
      <vt:lpstr>Homework</vt:lpstr>
      <vt:lpstr>Wrong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Langfitt</dc:creator>
  <cp:lastModifiedBy>Quinn Langfitt</cp:lastModifiedBy>
  <cp:revision>564</cp:revision>
  <dcterms:created xsi:type="dcterms:W3CDTF">2014-11-14T22:25:32Z</dcterms:created>
  <dcterms:modified xsi:type="dcterms:W3CDTF">2015-11-14T17:15:54Z</dcterms:modified>
</cp:coreProperties>
</file>