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60" r:id="rId2"/>
    <p:sldId id="361" r:id="rId3"/>
    <p:sldId id="276" r:id="rId4"/>
    <p:sldId id="362" r:id="rId5"/>
    <p:sldId id="309" r:id="rId6"/>
    <p:sldId id="341" r:id="rId7"/>
    <p:sldId id="345" r:id="rId8"/>
    <p:sldId id="357" r:id="rId9"/>
    <p:sldId id="355" r:id="rId10"/>
    <p:sldId id="350" r:id="rId11"/>
    <p:sldId id="356" r:id="rId12"/>
    <p:sldId id="358" r:id="rId13"/>
    <p:sldId id="342" r:id="rId14"/>
    <p:sldId id="340" r:id="rId15"/>
    <p:sldId id="363" r:id="rId16"/>
  </p:sldIdLst>
  <p:sldSz cx="12192000" cy="6858000"/>
  <p:notesSz cx="6858000" cy="9144000"/>
  <p:custShowLst>
    <p:custShow name="Wrong"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Langfitt" initials="QL" lastIdx="23" clrIdx="0">
    <p:extLst>
      <p:ext uri="{19B8F6BF-5375-455C-9EA6-DF929625EA0E}">
        <p15:presenceInfo xmlns:p15="http://schemas.microsoft.com/office/powerpoint/2012/main" userId="fd30b36df98d15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F87"/>
    <a:srgbClr val="739A28"/>
    <a:srgbClr val="DAC0A6"/>
    <a:srgbClr val="8D5E30"/>
    <a:srgbClr val="996633"/>
    <a:srgbClr val="A9B1BC"/>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7427" autoAdjust="0"/>
  </p:normalViewPr>
  <p:slideViewPr>
    <p:cSldViewPr snapToGrid="0">
      <p:cViewPr varScale="1">
        <p:scale>
          <a:sx n="77" d="100"/>
          <a:sy n="77" d="100"/>
        </p:scale>
        <p:origin x="768" y="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EB65-7773-4AE4-A4AD-FDBFD823D46F}" type="datetimeFigureOut">
              <a:rPr lang="en-US" smtClean="0"/>
              <a:t>9/30/2015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8908-2088-48AB-8E5E-AF12DB1244BC}" type="slidenum">
              <a:rPr lang="en-US" smtClean="0"/>
              <a:t>‹#›</a:t>
            </a:fld>
            <a:endParaRPr lang="en-US"/>
          </a:p>
        </p:txBody>
      </p:sp>
    </p:spTree>
    <p:extLst>
      <p:ext uri="{BB962C8B-B14F-4D97-AF65-F5344CB8AC3E}">
        <p14:creationId xmlns:p14="http://schemas.microsoft.com/office/powerpoint/2010/main" val="42578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a:t>
            </a:fld>
            <a:endParaRPr lang="en-US"/>
          </a:p>
        </p:txBody>
      </p:sp>
    </p:spTree>
    <p:extLst>
      <p:ext uri="{BB962C8B-B14F-4D97-AF65-F5344CB8AC3E}">
        <p14:creationId xmlns:p14="http://schemas.microsoft.com/office/powerpoint/2010/main" val="356566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4</a:t>
            </a:fld>
            <a:endParaRPr lang="en-US"/>
          </a:p>
        </p:txBody>
      </p:sp>
    </p:spTree>
    <p:extLst>
      <p:ext uri="{BB962C8B-B14F-4D97-AF65-F5344CB8AC3E}">
        <p14:creationId xmlns:p14="http://schemas.microsoft.com/office/powerpoint/2010/main" val="363713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5</a:t>
            </a:fld>
            <a:endParaRPr lang="en-US"/>
          </a:p>
        </p:txBody>
      </p:sp>
    </p:spTree>
    <p:extLst>
      <p:ext uri="{BB962C8B-B14F-4D97-AF65-F5344CB8AC3E}">
        <p14:creationId xmlns:p14="http://schemas.microsoft.com/office/powerpoint/2010/main" val="28784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6</a:t>
            </a:fld>
            <a:endParaRPr lang="en-US"/>
          </a:p>
        </p:txBody>
      </p:sp>
    </p:spTree>
    <p:extLst>
      <p:ext uri="{BB962C8B-B14F-4D97-AF65-F5344CB8AC3E}">
        <p14:creationId xmlns:p14="http://schemas.microsoft.com/office/powerpoint/2010/main" val="377754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14</a:t>
            </a:fld>
            <a:endParaRPr lang="en-US"/>
          </a:p>
        </p:txBody>
      </p:sp>
    </p:spTree>
    <p:extLst>
      <p:ext uri="{BB962C8B-B14F-4D97-AF65-F5344CB8AC3E}">
        <p14:creationId xmlns:p14="http://schemas.microsoft.com/office/powerpoint/2010/main" val="276679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15</a:t>
            </a:fld>
            <a:endParaRPr lang="en-US"/>
          </a:p>
        </p:txBody>
      </p:sp>
    </p:spTree>
    <p:extLst>
      <p:ext uri="{BB962C8B-B14F-4D97-AF65-F5344CB8AC3E}">
        <p14:creationId xmlns:p14="http://schemas.microsoft.com/office/powerpoint/2010/main" val="424091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67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823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957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097280" y="1624405"/>
            <a:ext cx="10115203"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489" y="275846"/>
            <a:ext cx="10058400" cy="8859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66974" y="1387737"/>
            <a:ext cx="10058400" cy="465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sp>
        <p:nvSpPr>
          <p:cNvPr id="7" name="Rectangle 6"/>
          <p:cNvSpPr/>
          <p:nvPr userDrawn="1"/>
        </p:nvSpPr>
        <p:spPr>
          <a:xfrm>
            <a:off x="390655" y="286603"/>
            <a:ext cx="11413863" cy="5877837"/>
          </a:xfrm>
          <a:prstGeom prst="rect">
            <a:avLst/>
          </a:prstGeom>
          <a:noFill/>
          <a:ln w="317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75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82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7038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067807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12/2014</a:t>
            </a:r>
            <a:endParaRPr lang="en-US"/>
          </a:p>
        </p:txBody>
      </p:sp>
      <p:sp>
        <p:nvSpPr>
          <p:cNvPr id="4" name="Footer Placeholder 3"/>
          <p:cNvSpPr>
            <a:spLocks noGrp="1"/>
          </p:cNvSpPr>
          <p:nvPr>
            <p:ph type="ftr" sz="quarter" idx="11"/>
          </p:nvPr>
        </p:nvSpPr>
        <p:spPr/>
        <p:txBody>
          <a:bodyPr/>
          <a:lstStyle/>
          <a:p>
            <a:r>
              <a:rPr lang="en-US" smtClean="0"/>
              <a:t>LCA Module A1</a:t>
            </a:r>
            <a:endParaRPr lang="en-US"/>
          </a:p>
        </p:txBody>
      </p:sp>
      <p:sp>
        <p:nvSpPr>
          <p:cNvPr id="5" name="Slide Number Placeholder 4"/>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810231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5060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12/2014</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LCA Module A1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514951-337F-4C55-96DD-3945EF272A02}" type="slidenum">
              <a:rPr lang="en-US" smtClean="0"/>
              <a:t>‹#›</a:t>
            </a:fld>
            <a:endParaRPr lang="en-US"/>
          </a:p>
        </p:txBody>
      </p:sp>
    </p:spTree>
    <p:extLst>
      <p:ext uri="{BB962C8B-B14F-4D97-AF65-F5344CB8AC3E}">
        <p14:creationId xmlns:p14="http://schemas.microsoft.com/office/powerpoint/2010/main" val="40853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81299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12/2014</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LCA Module A1</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14951-337F-4C55-96DD-3945EF272A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98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67867"/>
            <a:ext cx="11938000" cy="2171700"/>
          </a:xfrm>
        </p:spPr>
        <p:txBody>
          <a:bodyPr>
            <a:noAutofit/>
          </a:bodyPr>
          <a:lstStyle/>
          <a:p>
            <a:pPr algn="ctr"/>
            <a:r>
              <a:rPr lang="en-US" sz="5800" dirty="0" smtClean="0"/>
              <a:t>Welcome to the Life Cycle Assessment (LCA) Learning Module Series</a:t>
            </a:r>
            <a:endParaRPr lang="en-US" sz="5800" dirty="0"/>
          </a:p>
        </p:txBody>
      </p:sp>
      <p:sp>
        <p:nvSpPr>
          <p:cNvPr id="3" name="Subtitle 2"/>
          <p:cNvSpPr>
            <a:spLocks noGrp="1"/>
          </p:cNvSpPr>
          <p:nvPr>
            <p:ph type="subTitle" idx="1"/>
          </p:nvPr>
        </p:nvSpPr>
        <p:spPr>
          <a:xfrm>
            <a:off x="0" y="5329238"/>
            <a:ext cx="12192000" cy="1173162"/>
          </a:xfrm>
        </p:spPr>
        <p:txBody>
          <a:bodyPr>
            <a:normAutofit/>
          </a:bodyPr>
          <a:lstStyle/>
          <a:p>
            <a:pPr algn="ctr"/>
            <a:r>
              <a:rPr lang="en-US" dirty="0" smtClean="0"/>
              <a:t>Acknowledgements:</a:t>
            </a:r>
          </a:p>
          <a:p>
            <a:pPr algn="ctr"/>
            <a:r>
              <a:rPr lang="en-US" dirty="0" err="1" smtClean="0"/>
              <a:t>CEST</a:t>
            </a:r>
            <a:r>
              <a:rPr lang="en-US" cap="none" dirty="0" err="1" smtClean="0"/>
              <a:t>i</a:t>
            </a:r>
            <a:r>
              <a:rPr lang="en-US" dirty="0" err="1" smtClean="0"/>
              <a:t>CC</a:t>
            </a:r>
            <a:r>
              <a:rPr lang="en-US" dirty="0" smtClean="0"/>
              <a:t>	Washington State University     Fulbright</a:t>
            </a:r>
          </a:p>
        </p:txBody>
      </p:sp>
      <p:sp>
        <p:nvSpPr>
          <p:cNvPr id="4" name="Subtitle 2"/>
          <p:cNvSpPr txBox="1">
            <a:spLocks/>
          </p:cNvSpPr>
          <p:nvPr/>
        </p:nvSpPr>
        <p:spPr>
          <a:xfrm>
            <a:off x="1663700" y="2700338"/>
            <a:ext cx="9144000" cy="550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t>Liv Haselbach	Quinn Langfitt</a:t>
            </a:r>
          </a:p>
          <a:p>
            <a:endParaRPr lang="en-US" sz="3200" dirty="0" smtClean="0"/>
          </a:p>
        </p:txBody>
      </p:sp>
      <p:sp>
        <p:nvSpPr>
          <p:cNvPr id="5" name="Subtitle 2"/>
          <p:cNvSpPr txBox="1">
            <a:spLocks/>
          </p:cNvSpPr>
          <p:nvPr/>
        </p:nvSpPr>
        <p:spPr>
          <a:xfrm>
            <a:off x="0" y="3993357"/>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For current modules email </a:t>
            </a:r>
            <a:r>
              <a:rPr lang="en-US" dirty="0"/>
              <a:t>h</a:t>
            </a:r>
            <a:r>
              <a:rPr lang="en-US" dirty="0" smtClean="0"/>
              <a:t>aselbach@wsu.edu or visit cem.uaf.edu/</a:t>
            </a:r>
            <a:r>
              <a:rPr lang="en-US" dirty="0" err="1" smtClean="0"/>
              <a:t>CESTiCC</a:t>
            </a:r>
            <a:r>
              <a:rPr lang="en-US" dirty="0" smtClean="0"/>
              <a:t>   </a:t>
            </a:r>
          </a:p>
        </p:txBody>
      </p:sp>
      <p:pic>
        <p:nvPicPr>
          <p:cNvPr id="9" name="Audio 8">
            <a:hlinkClick r:id="" action="ppaction://media"/>
          </p:cNvPr>
          <p:cNvPicPr>
            <a:picLocks noChangeAspect="1"/>
          </p:cNvPicPr>
          <p:nvPr>
            <a:audioFile r:link="rId1"/>
            <p:extLst>
              <p:ext uri="{DAA4B4D4-6D71-4841-9C94-3DE7FCFB9230}">
                <p14:media xmlns:p14="http://schemas.microsoft.com/office/powerpoint/2010/main" r:embed="rId2">
                  <p14:trim st="2328"/>
                </p14:media>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2309352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a:t>
            </a:r>
            <a:r>
              <a:rPr lang="en-US" baseline="-25000" dirty="0" smtClean="0"/>
              <a:t>x</a:t>
            </a:r>
            <a:r>
              <a:rPr lang="en-US" dirty="0" smtClean="0"/>
              <a:t>?</a:t>
            </a:r>
            <a:endParaRPr lang="en-US" baseline="-25000" dirty="0"/>
          </a:p>
        </p:txBody>
      </p:sp>
      <p:sp>
        <p:nvSpPr>
          <p:cNvPr id="3" name="Content Placeholder 2"/>
          <p:cNvSpPr>
            <a:spLocks noGrp="1"/>
          </p:cNvSpPr>
          <p:nvPr>
            <p:ph idx="1"/>
          </p:nvPr>
        </p:nvSpPr>
        <p:spPr>
          <a:xfrm>
            <a:off x="666974" y="1403991"/>
            <a:ext cx="5347746" cy="4206005"/>
          </a:xfrm>
        </p:spPr>
        <p:txBody>
          <a:bodyPr>
            <a:normAutofit/>
          </a:bodyPr>
          <a:lstStyle/>
          <a:p>
            <a:r>
              <a:rPr lang="en-US" sz="2400" b="1" dirty="0" smtClean="0"/>
              <a:t>NO</a:t>
            </a:r>
            <a:r>
              <a:rPr lang="en-US" sz="2400" b="1" baseline="-25000" dirty="0" smtClean="0"/>
              <a:t>x </a:t>
            </a:r>
            <a:r>
              <a:rPr lang="en-US" sz="2400" b="1" dirty="0" smtClean="0"/>
              <a:t>= Nitrogen Oxides</a:t>
            </a:r>
          </a:p>
          <a:p>
            <a:r>
              <a:rPr lang="en-US" sz="2400" dirty="0" smtClean="0"/>
              <a:t>Includes:</a:t>
            </a:r>
          </a:p>
          <a:p>
            <a:pPr lvl="1"/>
            <a:r>
              <a:rPr lang="en-US" sz="2200" dirty="0" smtClean="0"/>
              <a:t>Nitrogen monoxide (NO)</a:t>
            </a:r>
          </a:p>
          <a:p>
            <a:pPr lvl="1"/>
            <a:r>
              <a:rPr lang="en-US" sz="2200" dirty="0" smtClean="0"/>
              <a:t>Nitrogen dioxide (NO</a:t>
            </a:r>
            <a:r>
              <a:rPr lang="en-US" sz="2200" baseline="-25000" dirty="0" smtClean="0"/>
              <a:t>2</a:t>
            </a:r>
            <a:r>
              <a:rPr lang="en-US" sz="2200" dirty="0" smtClean="0"/>
              <a:t>)</a:t>
            </a:r>
          </a:p>
          <a:p>
            <a:pPr lvl="1"/>
            <a:r>
              <a:rPr lang="en-US" sz="2200" dirty="0" smtClean="0"/>
              <a:t>Nitrous oxide (N</a:t>
            </a:r>
            <a:r>
              <a:rPr lang="en-US" sz="2200" baseline="-25000" dirty="0" smtClean="0"/>
              <a:t>2</a:t>
            </a:r>
            <a:r>
              <a:rPr lang="en-US" sz="2200" dirty="0" smtClean="0"/>
              <a:t>O) – Sometimes omitted</a:t>
            </a:r>
          </a:p>
          <a:p>
            <a:r>
              <a:rPr lang="en-US" sz="2200" dirty="0" smtClean="0"/>
              <a:t>NO</a:t>
            </a:r>
            <a:r>
              <a:rPr lang="en-US" sz="2200" baseline="-25000" dirty="0" smtClean="0"/>
              <a:t>2</a:t>
            </a:r>
            <a:r>
              <a:rPr lang="en-US" sz="2200" dirty="0" smtClean="0"/>
              <a:t> emitted directly</a:t>
            </a:r>
          </a:p>
          <a:p>
            <a:pPr lvl="1"/>
            <a:r>
              <a:rPr lang="en-US" sz="2200" dirty="0" smtClean="0"/>
              <a:t>NO also converts to NO</a:t>
            </a:r>
            <a:r>
              <a:rPr lang="en-US" sz="2200" baseline="-25000" dirty="0" smtClean="0"/>
              <a:t>2</a:t>
            </a:r>
            <a:r>
              <a:rPr lang="en-US" sz="2200" dirty="0" smtClean="0"/>
              <a:t> in the atmosphere</a:t>
            </a:r>
          </a:p>
          <a:p>
            <a:r>
              <a:rPr lang="en-US" sz="2200" dirty="0" smtClean="0"/>
              <a:t>When NO</a:t>
            </a:r>
            <a:r>
              <a:rPr lang="en-US" sz="2200" baseline="-25000" dirty="0" smtClean="0"/>
              <a:t>2</a:t>
            </a:r>
            <a:r>
              <a:rPr lang="en-US" sz="2200" dirty="0" smtClean="0"/>
              <a:t> dissolves in atmospheric water it is converted to nitric acid (</a:t>
            </a:r>
            <a:r>
              <a:rPr lang="en-US" sz="2200" dirty="0" smtClean="0"/>
              <a:t>HNO</a:t>
            </a:r>
            <a:r>
              <a:rPr lang="en-US" sz="2200" baseline="-25000" dirty="0" smtClean="0"/>
              <a:t>3</a:t>
            </a:r>
            <a:r>
              <a:rPr lang="en-US" sz="2200" dirty="0" smtClean="0"/>
              <a:t>)</a:t>
            </a:r>
          </a:p>
          <a:p>
            <a:pPr lvl="1"/>
            <a:endParaRPr lang="en-US" sz="2200"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10</a:t>
            </a:fld>
            <a:endParaRPr lang="en-US" dirty="0"/>
          </a:p>
        </p:txBody>
      </p:sp>
      <p:cxnSp>
        <p:nvCxnSpPr>
          <p:cNvPr id="8" name="Straight Connector 7"/>
          <p:cNvCxnSpPr/>
          <p:nvPr/>
        </p:nvCxnSpPr>
        <p:spPr>
          <a:xfrm>
            <a:off x="6014720" y="1161827"/>
            <a:ext cx="0" cy="4690333"/>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6201780" y="898426"/>
            <a:ext cx="5347746" cy="46534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smtClean="0"/>
              <a:t>Major source is combustion of fuels</a:t>
            </a:r>
          </a:p>
          <a:p>
            <a:pPr lvl="1"/>
            <a:r>
              <a:rPr lang="en-US" sz="2000" dirty="0" smtClean="0"/>
              <a:t>Air is mostly nitrogen</a:t>
            </a:r>
          </a:p>
          <a:p>
            <a:pPr lvl="1"/>
            <a:r>
              <a:rPr lang="en-US" sz="2000" dirty="0" smtClean="0"/>
              <a:t>Most passes through combustion unchanged (i.e. N</a:t>
            </a:r>
            <a:r>
              <a:rPr lang="en-US" sz="2000" baseline="-25000" dirty="0" smtClean="0"/>
              <a:t>2</a:t>
            </a:r>
            <a:r>
              <a:rPr lang="en-US" sz="2000" dirty="0" smtClean="0"/>
              <a:t> in, N</a:t>
            </a:r>
            <a:r>
              <a:rPr lang="en-US" sz="2000" baseline="-25000" dirty="0" smtClean="0"/>
              <a:t>2</a:t>
            </a:r>
            <a:r>
              <a:rPr lang="en-US" sz="2000" dirty="0" smtClean="0"/>
              <a:t> out)</a:t>
            </a:r>
          </a:p>
          <a:p>
            <a:pPr lvl="1"/>
            <a:r>
              <a:rPr lang="en-US" sz="2000" dirty="0" smtClean="0"/>
              <a:t>Some combines with oxygen at </a:t>
            </a:r>
            <a:r>
              <a:rPr lang="en-US" sz="2000" b="1" dirty="0" smtClean="0"/>
              <a:t>high temperature</a:t>
            </a:r>
            <a:r>
              <a:rPr lang="en-US" sz="2000" dirty="0" smtClean="0"/>
              <a:t> to form NO</a:t>
            </a:r>
            <a:r>
              <a:rPr lang="en-US" sz="2000" baseline="-25000" dirty="0" smtClean="0"/>
              <a:t>x</a:t>
            </a:r>
            <a:endParaRPr lang="en-US" sz="2200" dirty="0" smtClean="0"/>
          </a:p>
          <a:p>
            <a:r>
              <a:rPr lang="en-US" sz="2200" dirty="0" smtClean="0"/>
              <a:t>Combustion from:</a:t>
            </a:r>
          </a:p>
          <a:p>
            <a:pPr lvl="1"/>
            <a:r>
              <a:rPr lang="en-US" sz="2000" dirty="0" smtClean="0"/>
              <a:t>Stationary power generation</a:t>
            </a:r>
          </a:p>
          <a:p>
            <a:pPr lvl="1"/>
            <a:r>
              <a:rPr lang="en-US" sz="2000" dirty="0" smtClean="0"/>
              <a:t>Cars, trucks, and buses</a:t>
            </a:r>
          </a:p>
          <a:p>
            <a:pPr lvl="1"/>
            <a:r>
              <a:rPr lang="en-US" sz="2000" dirty="0" smtClean="0"/>
              <a:t>Off-road vehicles/equipment</a:t>
            </a:r>
            <a:endParaRPr lang="en-US" sz="2000" dirty="0"/>
          </a:p>
        </p:txBody>
      </p:sp>
      <p:pic>
        <p:nvPicPr>
          <p:cNvPr id="4098" name="Picture 2" descr="http://media.noria.com/sites/archive_images/articles_200611_Lube-Selection---Tru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093" y="4648550"/>
            <a:ext cx="2018120" cy="13576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962707" y="6135061"/>
            <a:ext cx="5045012" cy="261610"/>
          </a:xfrm>
          <a:prstGeom prst="rect">
            <a:avLst/>
          </a:prstGeom>
        </p:spPr>
        <p:txBody>
          <a:bodyPr wrap="square">
            <a:spAutoFit/>
          </a:bodyPr>
          <a:lstStyle/>
          <a:p>
            <a:r>
              <a:rPr lang="en-US" sz="1100" dirty="0" smtClean="0"/>
              <a:t>Power plant: earthmagazine.org    Road: nytimes.com    Off road: media.noria.com</a:t>
            </a:r>
            <a:endParaRPr lang="en-US" sz="1100" dirty="0"/>
          </a:p>
        </p:txBody>
      </p:sp>
      <p:pic>
        <p:nvPicPr>
          <p:cNvPr id="4100" name="Picture 4" descr="http://www.earthmagazine.org/sites/earthmagazine.org/files/1324689376/i-19c-7d9-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6961" y="3139799"/>
            <a:ext cx="2038984" cy="13570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atic01.nyt.com/images/2010/10/10/us/10google2/10google2-popu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6960" y="4648550"/>
            <a:ext cx="2038985" cy="1355141"/>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6"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94357028"/>
      </p:ext>
    </p:extLst>
  </p:cSld>
  <p:clrMapOvr>
    <a:masterClrMapping/>
  </p:clrMapOvr>
  <mc:AlternateContent xmlns:mc="http://schemas.openxmlformats.org/markup-compatibility/2006" xmlns:p14="http://schemas.microsoft.com/office/powerpoint/2010/main">
    <mc:Choice Requires="p14">
      <p:transition spd="slow" p14:dur="2000" advTm="66615"/>
    </mc:Choice>
    <mc:Fallback xmlns="">
      <p:transition spd="slow" advTm="666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variation</a:t>
            </a:r>
            <a:endParaRPr lang="en-US" dirty="0"/>
          </a:p>
        </p:txBody>
      </p:sp>
      <p:sp>
        <p:nvSpPr>
          <p:cNvPr id="3" name="Content Placeholder 2"/>
          <p:cNvSpPr>
            <a:spLocks noGrp="1"/>
          </p:cNvSpPr>
          <p:nvPr>
            <p:ph idx="1"/>
          </p:nvPr>
        </p:nvSpPr>
        <p:spPr>
          <a:xfrm>
            <a:off x="666974" y="1387737"/>
            <a:ext cx="7036533" cy="4436866"/>
          </a:xfrm>
        </p:spPr>
        <p:txBody>
          <a:bodyPr/>
          <a:lstStyle/>
          <a:p>
            <a:r>
              <a:rPr lang="en-US" dirty="0" smtClean="0"/>
              <a:t>Regional variations can be quite important</a:t>
            </a:r>
          </a:p>
          <a:p>
            <a:pPr lvl="1"/>
            <a:r>
              <a:rPr lang="en-US" dirty="0" smtClean="0"/>
              <a:t>Different local plant and animal species</a:t>
            </a:r>
          </a:p>
          <a:p>
            <a:pPr lvl="1"/>
            <a:r>
              <a:rPr lang="en-US" dirty="0" smtClean="0"/>
              <a:t>Different levels of current pH balance (proximity to critical loads)</a:t>
            </a:r>
          </a:p>
          <a:p>
            <a:pPr lvl="1"/>
            <a:r>
              <a:rPr lang="en-US" dirty="0" smtClean="0"/>
              <a:t>Different buffering capacities</a:t>
            </a:r>
          </a:p>
          <a:p>
            <a:pPr lvl="1"/>
            <a:r>
              <a:rPr lang="en-US" dirty="0" smtClean="0"/>
              <a:t>Different pollutant transport properties</a:t>
            </a:r>
          </a:p>
          <a:p>
            <a:r>
              <a:rPr lang="en-US" dirty="0" smtClean="0"/>
              <a:t>Some effort has gone into quantifying these differences</a:t>
            </a:r>
          </a:p>
          <a:p>
            <a:pPr lvl="1"/>
            <a:r>
              <a:rPr lang="en-US" dirty="0" smtClean="0"/>
              <a:t>Regional characterization factors and non-linear assessment methods</a:t>
            </a:r>
          </a:p>
          <a:p>
            <a:pPr lvl="1"/>
            <a:r>
              <a:rPr lang="en-US" dirty="0" smtClean="0"/>
              <a:t>State-by-state characterization factors available in TRACI</a:t>
            </a:r>
          </a:p>
          <a:p>
            <a:pPr lvl="1"/>
            <a:r>
              <a:rPr lang="en-US" dirty="0" smtClean="0"/>
              <a:t>State factors vary from 20% to 160% of overall US average</a:t>
            </a:r>
          </a:p>
          <a:p>
            <a:pPr marL="0" indent="0">
              <a:buNone/>
            </a:pP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11</a:t>
            </a:fld>
            <a:endParaRPr lang="en-US" dirty="0"/>
          </a:p>
        </p:txBody>
      </p:sp>
      <p:pic>
        <p:nvPicPr>
          <p:cNvPr id="2050" name="Picture 2" descr="http://www.eea.europa.eu/data-and-maps/figures/exceedance-of-the-critical-loads-for-acidification-in-europe-as-average-accumulated-exceedances-2004/csi-005_fig_05_2007.eps/image_large"/>
          <p:cNvPicPr>
            <a:picLocks noChangeAspect="1" noChangeArrowheads="1"/>
          </p:cNvPicPr>
          <p:nvPr/>
        </p:nvPicPr>
        <p:blipFill rotWithShape="1">
          <a:blip r:embed="rId4">
            <a:extLst>
              <a:ext uri="{28A0092B-C50C-407E-A947-70E740481C1C}">
                <a14:useLocalDpi xmlns:a14="http://schemas.microsoft.com/office/drawing/2010/main" val="0"/>
              </a:ext>
            </a:extLst>
          </a:blip>
          <a:srcRect l="1442" t="1640" r="26694" b="3378"/>
          <a:stretch/>
        </p:blipFill>
        <p:spPr bwMode="auto">
          <a:xfrm>
            <a:off x="7659712" y="414036"/>
            <a:ext cx="4028699" cy="39865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_large (768×575)"/>
          <p:cNvPicPr>
            <a:picLocks noChangeAspect="1" noChangeArrowheads="1"/>
          </p:cNvPicPr>
          <p:nvPr/>
        </p:nvPicPr>
        <p:blipFill rotWithShape="1">
          <a:blip r:embed="rId4">
            <a:extLst>
              <a:ext uri="{28A0092B-C50C-407E-A947-70E740481C1C}">
                <a14:useLocalDpi xmlns:a14="http://schemas.microsoft.com/office/drawing/2010/main" val="0"/>
              </a:ext>
            </a:extLst>
          </a:blip>
          <a:srcRect l="76780" b="54435"/>
          <a:stretch/>
        </p:blipFill>
        <p:spPr bwMode="auto">
          <a:xfrm>
            <a:off x="6519062" y="3785867"/>
            <a:ext cx="1596238" cy="23451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014758" y="6130994"/>
            <a:ext cx="1856598" cy="261610"/>
          </a:xfrm>
          <a:prstGeom prst="rect">
            <a:avLst/>
          </a:prstGeom>
        </p:spPr>
        <p:txBody>
          <a:bodyPr wrap="none">
            <a:spAutoFit/>
          </a:bodyPr>
          <a:lstStyle/>
          <a:p>
            <a:r>
              <a:rPr lang="en-US" sz="1100" dirty="0" smtClean="0"/>
              <a:t>Figure source: eea.europa.eu</a:t>
            </a:r>
            <a:endParaRPr lang="en-US" sz="1100"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2"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1773505280"/>
      </p:ext>
    </p:extLst>
  </p:cSld>
  <p:clrMapOvr>
    <a:masterClrMapping/>
  </p:clrMapOvr>
  <mc:AlternateContent xmlns:mc="http://schemas.openxmlformats.org/markup-compatibility/2006" xmlns:p14="http://schemas.microsoft.com/office/powerpoint/2010/main">
    <mc:Choice Requires="p14">
      <p:transition spd="slow" p14:dur="2000" advTm="114716"/>
    </mc:Choice>
    <mc:Fallback xmlns="">
      <p:transition spd="slow" advTm="114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Acidification of Oceans</a:t>
            </a:r>
            <a:endParaRPr lang="en-US" dirty="0"/>
          </a:p>
        </p:txBody>
      </p:sp>
      <p:sp>
        <p:nvSpPr>
          <p:cNvPr id="3" name="Content Placeholder 2"/>
          <p:cNvSpPr>
            <a:spLocks noGrp="1"/>
          </p:cNvSpPr>
          <p:nvPr>
            <p:ph idx="1"/>
          </p:nvPr>
        </p:nvSpPr>
        <p:spPr>
          <a:xfrm>
            <a:off x="666974" y="1387737"/>
            <a:ext cx="5067076" cy="4653480"/>
          </a:xfrm>
        </p:spPr>
        <p:txBody>
          <a:bodyPr/>
          <a:lstStyle/>
          <a:p>
            <a:r>
              <a:rPr lang="en-US" dirty="0" smtClean="0"/>
              <a:t>Acidification of oceans hard to quantify</a:t>
            </a:r>
          </a:p>
          <a:p>
            <a:pPr lvl="1"/>
            <a:r>
              <a:rPr lang="en-US" dirty="0" smtClean="0"/>
              <a:t>Ocean have high buffering capacity</a:t>
            </a:r>
          </a:p>
          <a:p>
            <a:pPr lvl="1"/>
            <a:r>
              <a:rPr lang="en-US" dirty="0" smtClean="0"/>
              <a:t>Note: this impact category does </a:t>
            </a:r>
            <a:r>
              <a:rPr lang="en-US" b="1" dirty="0" smtClean="0"/>
              <a:t>not</a:t>
            </a:r>
            <a:r>
              <a:rPr lang="en-US" dirty="0" smtClean="0"/>
              <a:t> include acidification by CO</a:t>
            </a:r>
            <a:r>
              <a:rPr lang="en-US" baseline="-25000" dirty="0" smtClean="0"/>
              <a:t>2</a:t>
            </a:r>
            <a:r>
              <a:rPr lang="en-US" dirty="0" smtClean="0"/>
              <a:t> dissolution into oceans</a:t>
            </a:r>
          </a:p>
          <a:p>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12</a:t>
            </a:fld>
            <a:endParaRPr lang="en-US" dirty="0"/>
          </a:p>
        </p:txBody>
      </p:sp>
      <p:pic>
        <p:nvPicPr>
          <p:cNvPr id="1026" name="Picture 2" descr="http://usa.oceana.org/sites/default/files/acidification_chemistry_chart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169" y="1423609"/>
            <a:ext cx="6117639" cy="4270113"/>
          </a:xfrm>
          <a:prstGeom prst="rect">
            <a:avLst/>
          </a:prstGeom>
          <a:noFill/>
          <a:extLst>
            <a:ext uri="{909E8E84-426E-40DD-AFC4-6F175D3DCCD1}">
              <a14:hiddenFill xmlns:a14="http://schemas.microsoft.com/office/drawing/2010/main">
                <a:solidFill>
                  <a:srgbClr val="FFFFFF"/>
                </a:solidFill>
              </a14:hiddenFill>
            </a:ext>
          </a:extLst>
        </p:spPr>
      </p:pic>
      <p:sp>
        <p:nvSpPr>
          <p:cNvPr id="8" name="&quot;No&quot; Symbol 7"/>
          <p:cNvSpPr/>
          <p:nvPr/>
        </p:nvSpPr>
        <p:spPr>
          <a:xfrm rot="5803682">
            <a:off x="6644173" y="1208203"/>
            <a:ext cx="4666356" cy="4666356"/>
          </a:xfrm>
          <a:prstGeom prst="noSmoking">
            <a:avLst>
              <a:gd name="adj" fmla="val 26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a:off x="5098093" y="2304789"/>
            <a:ext cx="3520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77577" y="6127841"/>
            <a:ext cx="1955985" cy="261610"/>
          </a:xfrm>
          <a:prstGeom prst="rect">
            <a:avLst/>
          </a:prstGeom>
        </p:spPr>
        <p:txBody>
          <a:bodyPr wrap="none">
            <a:spAutoFit/>
          </a:bodyPr>
          <a:lstStyle/>
          <a:p>
            <a:r>
              <a:rPr lang="en-US" sz="1100" dirty="0" smtClean="0"/>
              <a:t>Figure Source: usa.oceana.org</a:t>
            </a:r>
            <a:endParaRPr lang="en-US" sz="1100" dirty="0"/>
          </a:p>
        </p:txBody>
      </p:sp>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3"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5"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1324084944"/>
      </p:ext>
    </p:extLst>
  </p:cSld>
  <p:clrMapOvr>
    <a:masterClrMapping/>
  </p:clrMapOvr>
  <mc:AlternateContent xmlns:mc="http://schemas.openxmlformats.org/markup-compatibility/2006" xmlns:p14="http://schemas.microsoft.com/office/powerpoint/2010/main">
    <mc:Choice Requires="p14">
      <p:transition spd="slow" p14:dur="2000" advTm="29800"/>
    </mc:Choice>
    <mc:Fallback xmlns="">
      <p:transition spd="slow" advTm="29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Acidification Potential (AP)</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13</a:t>
            </a:fld>
            <a:endParaRPr lang="en-US" dirty="0"/>
          </a:p>
        </p:txBody>
      </p:sp>
      <p:sp>
        <p:nvSpPr>
          <p:cNvPr id="8" name="Rectangle 7"/>
          <p:cNvSpPr/>
          <p:nvPr/>
        </p:nvSpPr>
        <p:spPr>
          <a:xfrm>
            <a:off x="6398232" y="6136144"/>
            <a:ext cx="5819168" cy="348813"/>
          </a:xfrm>
          <a:prstGeom prst="rect">
            <a:avLst/>
          </a:prstGeom>
        </p:spPr>
        <p:txBody>
          <a:bodyPr wrap="square">
            <a:spAutoFit/>
          </a:bodyPr>
          <a:lstStyle/>
          <a:p>
            <a:r>
              <a:rPr lang="en-US" sz="1000" dirty="0" smtClean="0"/>
              <a:t>*</a:t>
            </a:r>
            <a:r>
              <a:rPr lang="en-US" sz="1000" dirty="0" err="1" smtClean="0"/>
              <a:t>Ryberg</a:t>
            </a:r>
            <a:r>
              <a:rPr lang="en-US" sz="1000" dirty="0" smtClean="0"/>
              <a:t> et al. 2014     Building damage: h2owash.biz    Forest: Britannica.com   Power plant: ehow.com </a:t>
            </a:r>
            <a:endParaRPr lang="en-US" sz="1000" dirty="0"/>
          </a:p>
          <a:p>
            <a:endParaRPr lang="en-US" sz="1000" baseline="30000" dirty="0"/>
          </a:p>
        </p:txBody>
      </p:sp>
      <p:sp>
        <p:nvSpPr>
          <p:cNvPr id="13" name="Rounded Rectangle 12"/>
          <p:cNvSpPr/>
          <p:nvPr/>
        </p:nvSpPr>
        <p:spPr>
          <a:xfrm>
            <a:off x="2547866" y="5324665"/>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Plants</a:t>
            </a:r>
            <a:br>
              <a:rPr lang="en-US" dirty="0" smtClean="0"/>
            </a:br>
            <a:r>
              <a:rPr lang="en-US" sz="1400" dirty="0" smtClean="0"/>
              <a:t>(esp. forests)</a:t>
            </a:r>
            <a:endParaRPr lang="en-US" sz="1400" dirty="0"/>
          </a:p>
        </p:txBody>
      </p:sp>
      <p:sp>
        <p:nvSpPr>
          <p:cNvPr id="14" name="Rounded Rectangle 13"/>
          <p:cNvSpPr/>
          <p:nvPr/>
        </p:nvSpPr>
        <p:spPr>
          <a:xfrm>
            <a:off x="1098348" y="5315963"/>
            <a:ext cx="1252331"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Organisms</a:t>
            </a:r>
            <a:endParaRPr lang="en-US" dirty="0"/>
          </a:p>
        </p:txBody>
      </p:sp>
      <p:sp>
        <p:nvSpPr>
          <p:cNvPr id="15" name="Rounded Rectangle 14"/>
          <p:cNvSpPr/>
          <p:nvPr/>
        </p:nvSpPr>
        <p:spPr>
          <a:xfrm>
            <a:off x="1085656" y="2860001"/>
            <a:ext cx="70796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t>N</a:t>
            </a:r>
            <a:r>
              <a:rPr lang="en-US" dirty="0" smtClean="0"/>
              <a:t>O</a:t>
            </a:r>
            <a:r>
              <a:rPr lang="en-US" baseline="-25000" dirty="0" smtClean="0"/>
              <a:t>x</a:t>
            </a:r>
            <a:endParaRPr lang="en-US" dirty="0"/>
          </a:p>
        </p:txBody>
      </p:sp>
      <p:sp>
        <p:nvSpPr>
          <p:cNvPr id="12" name="Rounded Rectangle 11"/>
          <p:cNvSpPr/>
          <p:nvPr/>
        </p:nvSpPr>
        <p:spPr>
          <a:xfrm>
            <a:off x="954130" y="2740733"/>
            <a:ext cx="2582746"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632" y="2465166"/>
            <a:ext cx="1516954" cy="307777"/>
          </a:xfrm>
          <a:prstGeom prst="rect">
            <a:avLst/>
          </a:prstGeom>
          <a:noFill/>
        </p:spPr>
        <p:txBody>
          <a:bodyPr wrap="none" rtlCol="0">
            <a:spAutoFit/>
          </a:bodyPr>
          <a:lstStyle/>
          <a:p>
            <a:r>
              <a:rPr lang="en-US" sz="1400" b="1" dirty="0" smtClean="0"/>
              <a:t>Main substances*</a:t>
            </a:r>
            <a:endParaRPr lang="en-US" sz="1400" b="1" dirty="0"/>
          </a:p>
        </p:txBody>
      </p:sp>
      <p:sp>
        <p:nvSpPr>
          <p:cNvPr id="27" name="Rounded Rectangle 26"/>
          <p:cNvSpPr/>
          <p:nvPr/>
        </p:nvSpPr>
        <p:spPr>
          <a:xfrm>
            <a:off x="1085655" y="4112879"/>
            <a:ext cx="225349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Increased soil and water acidity</a:t>
            </a:r>
            <a:endParaRPr lang="en-US" dirty="0"/>
          </a:p>
        </p:txBody>
      </p:sp>
      <p:sp>
        <p:nvSpPr>
          <p:cNvPr id="29" name="Rounded Rectangle 28"/>
          <p:cNvSpPr/>
          <p:nvPr/>
        </p:nvSpPr>
        <p:spPr>
          <a:xfrm>
            <a:off x="954130" y="3993611"/>
            <a:ext cx="2582746"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71804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32" name="Rounded Rectangle 31"/>
          <p:cNvSpPr/>
          <p:nvPr/>
        </p:nvSpPr>
        <p:spPr>
          <a:xfrm>
            <a:off x="1099752" y="1666147"/>
            <a:ext cx="16264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Fuel combustion</a:t>
            </a:r>
            <a:endParaRPr lang="en-US" dirty="0"/>
          </a:p>
        </p:txBody>
      </p:sp>
      <p:sp>
        <p:nvSpPr>
          <p:cNvPr id="33" name="Rounded Rectangle 32"/>
          <p:cNvSpPr/>
          <p:nvPr/>
        </p:nvSpPr>
        <p:spPr>
          <a:xfrm>
            <a:off x="2922485" y="1643739"/>
            <a:ext cx="1181888" cy="23908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Electricity</a:t>
            </a:r>
            <a:endParaRPr lang="en-US" dirty="0"/>
          </a:p>
        </p:txBody>
      </p:sp>
      <p:sp>
        <p:nvSpPr>
          <p:cNvPr id="34" name="Rounded Rectangle 33"/>
          <p:cNvSpPr/>
          <p:nvPr/>
        </p:nvSpPr>
        <p:spPr>
          <a:xfrm>
            <a:off x="952236" y="1560163"/>
            <a:ext cx="5321081"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236" y="129886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36" name="Rounded Rectangle 35"/>
          <p:cNvSpPr/>
          <p:nvPr/>
        </p:nvSpPr>
        <p:spPr>
          <a:xfrm>
            <a:off x="4856047" y="1666146"/>
            <a:ext cx="1275485"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Agriculture</a:t>
            </a:r>
            <a:endParaRPr lang="en-US" dirty="0"/>
          </a:p>
        </p:txBody>
      </p:sp>
      <p:sp>
        <p:nvSpPr>
          <p:cNvPr id="38" name="Rounded Rectangle 37"/>
          <p:cNvSpPr/>
          <p:nvPr/>
        </p:nvSpPr>
        <p:spPr>
          <a:xfrm>
            <a:off x="1448200" y="2860001"/>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94668" y="2827080"/>
            <a:ext cx="452368" cy="276999"/>
          </a:xfrm>
          <a:prstGeom prst="rect">
            <a:avLst/>
          </a:prstGeom>
          <a:noFill/>
        </p:spPr>
        <p:txBody>
          <a:bodyPr wrap="none" rtlCol="0">
            <a:spAutoFit/>
          </a:bodyPr>
          <a:lstStyle/>
          <a:p>
            <a:r>
              <a:rPr lang="en-US" sz="1200" dirty="0" smtClean="0">
                <a:solidFill>
                  <a:schemeClr val="bg1"/>
                </a:solidFill>
              </a:rPr>
              <a:t>38%</a:t>
            </a:r>
            <a:endParaRPr lang="en-US" sz="1200" dirty="0">
              <a:solidFill>
                <a:schemeClr val="bg1"/>
              </a:solidFill>
            </a:endParaRPr>
          </a:p>
        </p:txBody>
      </p:sp>
      <p:sp>
        <p:nvSpPr>
          <p:cNvPr id="41" name="Rounded Rectangle 40"/>
          <p:cNvSpPr/>
          <p:nvPr/>
        </p:nvSpPr>
        <p:spPr>
          <a:xfrm>
            <a:off x="1894724" y="2855532"/>
            <a:ext cx="70796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SO</a:t>
            </a:r>
            <a:r>
              <a:rPr lang="en-US" baseline="-25000" dirty="0" smtClean="0"/>
              <a:t>x</a:t>
            </a:r>
            <a:endParaRPr lang="en-US" dirty="0"/>
          </a:p>
        </p:txBody>
      </p:sp>
      <p:sp>
        <p:nvSpPr>
          <p:cNvPr id="42" name="Rounded Rectangle 41"/>
          <p:cNvSpPr/>
          <p:nvPr/>
        </p:nvSpPr>
        <p:spPr>
          <a:xfrm>
            <a:off x="2257268" y="2855532"/>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203736" y="2822611"/>
            <a:ext cx="452368" cy="276999"/>
          </a:xfrm>
          <a:prstGeom prst="rect">
            <a:avLst/>
          </a:prstGeom>
          <a:noFill/>
        </p:spPr>
        <p:txBody>
          <a:bodyPr wrap="none" rtlCol="0">
            <a:spAutoFit/>
          </a:bodyPr>
          <a:lstStyle/>
          <a:p>
            <a:r>
              <a:rPr lang="en-US" sz="1200" dirty="0" smtClean="0">
                <a:solidFill>
                  <a:schemeClr val="bg1"/>
                </a:solidFill>
              </a:rPr>
              <a:t>35%</a:t>
            </a:r>
            <a:endParaRPr lang="en-US" sz="1200" dirty="0">
              <a:solidFill>
                <a:schemeClr val="bg1"/>
              </a:solidFill>
            </a:endParaRPr>
          </a:p>
        </p:txBody>
      </p:sp>
      <p:pic>
        <p:nvPicPr>
          <p:cNvPr id="11" name="Picture 10"/>
          <p:cNvPicPr>
            <a:picLocks noChangeAspect="1"/>
          </p:cNvPicPr>
          <p:nvPr/>
        </p:nvPicPr>
        <p:blipFill>
          <a:blip r:embed="rId4"/>
          <a:stretch>
            <a:fillRect/>
          </a:stretch>
        </p:blipFill>
        <p:spPr>
          <a:xfrm>
            <a:off x="8492831" y="4221962"/>
            <a:ext cx="2547829" cy="1682089"/>
          </a:xfrm>
          <a:prstGeom prst="rect">
            <a:avLst/>
          </a:prstGeom>
        </p:spPr>
      </p:pic>
      <p:pic>
        <p:nvPicPr>
          <p:cNvPr id="16" name="Picture 2" descr="http://media-2.web.britannica.com/eb-media/85/102985-004-92DEA58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2831" y="2325201"/>
            <a:ext cx="2563987" cy="1743512"/>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2702115" y="2860001"/>
            <a:ext cx="70796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NH</a:t>
            </a:r>
            <a:r>
              <a:rPr lang="en-US" baseline="-25000" dirty="0" smtClean="0"/>
              <a:t>3</a:t>
            </a:r>
            <a:endParaRPr lang="en-US" dirty="0"/>
          </a:p>
        </p:txBody>
      </p:sp>
      <p:sp>
        <p:nvSpPr>
          <p:cNvPr id="44" name="Rounded Rectangle 43"/>
          <p:cNvSpPr/>
          <p:nvPr/>
        </p:nvSpPr>
        <p:spPr>
          <a:xfrm>
            <a:off x="3064659" y="2860001"/>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022987" y="2838586"/>
            <a:ext cx="452368" cy="276999"/>
          </a:xfrm>
          <a:prstGeom prst="rect">
            <a:avLst/>
          </a:prstGeom>
          <a:noFill/>
        </p:spPr>
        <p:txBody>
          <a:bodyPr wrap="none" rtlCol="0">
            <a:spAutoFit/>
          </a:bodyPr>
          <a:lstStyle/>
          <a:p>
            <a:r>
              <a:rPr lang="en-US" sz="1200" dirty="0" smtClean="0">
                <a:solidFill>
                  <a:schemeClr val="bg1"/>
                </a:solidFill>
              </a:rPr>
              <a:t>26%</a:t>
            </a:r>
            <a:endParaRPr lang="en-US" sz="1200" dirty="0">
              <a:solidFill>
                <a:schemeClr val="bg1"/>
              </a:solidFill>
            </a:endParaRPr>
          </a:p>
        </p:txBody>
      </p:sp>
      <p:sp>
        <p:nvSpPr>
          <p:cNvPr id="19" name="TextBox 18"/>
          <p:cNvSpPr txBox="1"/>
          <p:nvPr/>
        </p:nvSpPr>
        <p:spPr>
          <a:xfrm>
            <a:off x="2701352" y="2508216"/>
            <a:ext cx="872931" cy="276999"/>
          </a:xfrm>
          <a:prstGeom prst="rect">
            <a:avLst/>
          </a:prstGeom>
          <a:noFill/>
        </p:spPr>
        <p:txBody>
          <a:bodyPr wrap="none" rtlCol="0">
            <a:spAutoFit/>
          </a:bodyPr>
          <a:lstStyle/>
          <a:p>
            <a:r>
              <a:rPr lang="en-US" sz="1200" dirty="0" smtClean="0"/>
              <a:t>Others: 1%</a:t>
            </a:r>
            <a:endParaRPr lang="en-US" sz="1200" dirty="0"/>
          </a:p>
        </p:txBody>
      </p:sp>
      <p:sp>
        <p:nvSpPr>
          <p:cNvPr id="46" name="Rounded Rectangle 45"/>
          <p:cNvSpPr/>
          <p:nvPr/>
        </p:nvSpPr>
        <p:spPr>
          <a:xfrm>
            <a:off x="4123140" y="5324665"/>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Buildings</a:t>
            </a:r>
            <a:endParaRPr lang="en-US" dirty="0"/>
          </a:p>
        </p:txBody>
      </p:sp>
      <p:sp>
        <p:nvSpPr>
          <p:cNvPr id="47" name="Rounded Rectangle 46"/>
          <p:cNvSpPr/>
          <p:nvPr/>
        </p:nvSpPr>
        <p:spPr>
          <a:xfrm>
            <a:off x="952236" y="5210767"/>
            <a:ext cx="4698836"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1824039" cy="307777"/>
          </a:xfrm>
          <a:prstGeom prst="rect">
            <a:avLst/>
          </a:prstGeom>
          <a:noFill/>
        </p:spPr>
        <p:txBody>
          <a:bodyPr wrap="square" rtlCol="0">
            <a:spAutoFit/>
          </a:bodyPr>
          <a:lstStyle/>
          <a:p>
            <a:r>
              <a:rPr lang="en-US" sz="1400" b="1" dirty="0" smtClean="0"/>
              <a:t>Possible Endpoints</a:t>
            </a:r>
            <a:endParaRPr lang="en-US" sz="1400" b="1" dirty="0"/>
          </a:p>
        </p:txBody>
      </p:sp>
      <p:sp>
        <p:nvSpPr>
          <p:cNvPr id="49" name="Rounded Rectangle 48"/>
          <p:cNvSpPr/>
          <p:nvPr/>
        </p:nvSpPr>
        <p:spPr>
          <a:xfrm>
            <a:off x="2926642" y="1983942"/>
            <a:ext cx="1598028" cy="23326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Transportation</a:t>
            </a:r>
            <a:endParaRPr lang="en-US" dirty="0"/>
          </a:p>
        </p:txBody>
      </p:sp>
      <p:sp>
        <p:nvSpPr>
          <p:cNvPr id="28" name="Left Brace 27"/>
          <p:cNvSpPr/>
          <p:nvPr/>
        </p:nvSpPr>
        <p:spPr>
          <a:xfrm>
            <a:off x="2779910" y="1606646"/>
            <a:ext cx="190500" cy="65315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0" name="Picture 6" descr="http://img.ehowcdn.com/615x200/ds-photo/getty/article/52/245/dv118036_X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2831" y="486623"/>
            <a:ext cx="2563987" cy="170364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61949" y="6131004"/>
            <a:ext cx="4905375" cy="246221"/>
          </a:xfrm>
          <a:prstGeom prst="rect">
            <a:avLst/>
          </a:prstGeom>
          <a:noFill/>
        </p:spPr>
        <p:txBody>
          <a:bodyPr wrap="square" rtlCol="0">
            <a:spAutoFit/>
          </a:bodyPr>
          <a:lstStyle/>
          <a:p>
            <a:r>
              <a:rPr lang="en-US" sz="1000" dirty="0" smtClean="0"/>
              <a:t>NO</a:t>
            </a:r>
            <a:r>
              <a:rPr lang="en-US" sz="1000" baseline="-25000" dirty="0" smtClean="0"/>
              <a:t>x</a:t>
            </a:r>
            <a:r>
              <a:rPr lang="en-US" sz="1000" dirty="0" smtClean="0"/>
              <a:t>: nitrogen oxides       SO</a:t>
            </a:r>
            <a:r>
              <a:rPr lang="en-US" sz="1000" baseline="-25000" dirty="0" smtClean="0"/>
              <a:t>x</a:t>
            </a:r>
            <a:r>
              <a:rPr lang="en-US" sz="1000" dirty="0" smtClean="0"/>
              <a:t>: </a:t>
            </a:r>
            <a:r>
              <a:rPr lang="en-US" sz="1000" dirty="0"/>
              <a:t>s</a:t>
            </a:r>
            <a:r>
              <a:rPr lang="en-US" sz="1000" dirty="0" smtClean="0"/>
              <a:t>ulfur oxides       NH</a:t>
            </a:r>
            <a:r>
              <a:rPr lang="en-US" sz="1000" baseline="-25000" dirty="0" smtClean="0"/>
              <a:t>3</a:t>
            </a:r>
            <a:r>
              <a:rPr lang="en-US" sz="1000" dirty="0" smtClean="0"/>
              <a:t>: ammonia</a:t>
            </a:r>
            <a:endParaRPr lang="en-US" sz="1000" dirty="0"/>
          </a:p>
        </p:txBody>
      </p:sp>
      <p:sp>
        <p:nvSpPr>
          <p:cNvPr id="51"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52"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32669314"/>
      </p:ext>
    </p:extLst>
  </p:cSld>
  <p:clrMapOvr>
    <a:masterClrMapping/>
  </p:clrMapOvr>
  <mc:AlternateContent xmlns:mc="http://schemas.openxmlformats.org/markup-compatibility/2006" xmlns:p14="http://schemas.microsoft.com/office/powerpoint/2010/main">
    <mc:Choice Requires="p14">
      <p:transition spd="slow" p14:dur="2000" advTm="43885"/>
    </mc:Choice>
    <mc:Fallback xmlns="">
      <p:transition spd="slow" advTm="43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completing Module </a:t>
            </a:r>
            <a:r>
              <a:rPr lang="el-GR" dirty="0" smtClean="0">
                <a:latin typeface="Calibri" panose="020F0502020204030204" pitchFamily="34" charset="0"/>
              </a:rPr>
              <a:t>β</a:t>
            </a:r>
            <a:r>
              <a:rPr lang="en-US" dirty="0" smtClean="0"/>
              <a:t>2!</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14</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9"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0"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282796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457200" indent="-457200">
              <a:buFont typeface="+mj-lt"/>
              <a:buAutoNum type="arabicPeriod"/>
            </a:pPr>
            <a:r>
              <a:rPr lang="en-US" dirty="0" smtClean="0"/>
              <a:t>Identify three aquatic species that live in your area and briefly research their sensitivity to acidity increase. What might happen if those species were to die as a result of acid rain?</a:t>
            </a:r>
          </a:p>
          <a:p>
            <a:pPr marL="457200" indent="-457200">
              <a:buFont typeface="+mj-lt"/>
              <a:buAutoNum type="arabicPeriod"/>
            </a:pPr>
            <a:r>
              <a:rPr lang="en-US" dirty="0" smtClean="0"/>
              <a:t>Think about the industries, sources of electricity, density of vehicle use, etc. in your home region and estimate which sources of acidification (NO</a:t>
            </a:r>
            <a:r>
              <a:rPr lang="en-US" baseline="-25000" dirty="0" smtClean="0"/>
              <a:t>x</a:t>
            </a:r>
            <a:r>
              <a:rPr lang="en-US" dirty="0" smtClean="0"/>
              <a:t>, SO</a:t>
            </a:r>
            <a:r>
              <a:rPr lang="en-US" baseline="-25000" dirty="0" smtClean="0"/>
              <a:t>x</a:t>
            </a:r>
            <a:r>
              <a:rPr lang="en-US" dirty="0" smtClean="0"/>
              <a:t>, NH</a:t>
            </a:r>
            <a:r>
              <a:rPr lang="en-US" baseline="-25000" dirty="0" smtClean="0"/>
              <a:t>3</a:t>
            </a:r>
            <a:r>
              <a:rPr lang="en-US" dirty="0" smtClean="0"/>
              <a:t>) might be most prevalent. Why do you think that?</a:t>
            </a:r>
          </a:p>
          <a:p>
            <a:pPr marL="0" indent="0">
              <a:buNone/>
            </a:pPr>
            <a:endParaRPr lang="en-US" dirty="0"/>
          </a:p>
          <a:p>
            <a:pPr marL="457200" indent="-457200">
              <a:buFont typeface="+mj-lt"/>
              <a:buAutoNum type="arabicPeriod"/>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15</a:t>
            </a:fld>
            <a:endParaRPr lang="en-US"/>
          </a:p>
        </p:txBody>
      </p:sp>
      <p:sp>
        <p:nvSpPr>
          <p:cNvPr id="9"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0"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27622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Module Series Groups</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3"/>
                </p14:media>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98606398"/>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59257"/>
            <a:ext cx="10789920" cy="2387600"/>
          </a:xfrm>
        </p:spPr>
        <p:txBody>
          <a:bodyPr>
            <a:normAutofit/>
          </a:bodyPr>
          <a:lstStyle/>
          <a:p>
            <a:r>
              <a:rPr lang="en-US" dirty="0" smtClean="0"/>
              <a:t>Acidification Potential</a:t>
            </a:r>
            <a:endParaRPr lang="en-US" dirty="0"/>
          </a:p>
        </p:txBody>
      </p:sp>
      <p:sp>
        <p:nvSpPr>
          <p:cNvPr id="3" name="Subtitle 2"/>
          <p:cNvSpPr>
            <a:spLocks noGrp="1"/>
          </p:cNvSpPr>
          <p:nvPr>
            <p:ph type="subTitle" idx="1"/>
          </p:nvPr>
        </p:nvSpPr>
        <p:spPr/>
        <p:txBody>
          <a:bodyPr>
            <a:normAutofit/>
          </a:bodyPr>
          <a:lstStyle/>
          <a:p>
            <a:r>
              <a:rPr lang="en-US" sz="3200" dirty="0" smtClean="0"/>
              <a:t>Module </a:t>
            </a:r>
            <a:r>
              <a:rPr lang="en-US" sz="3200" cap="none" dirty="0" smtClean="0">
                <a:latin typeface="Calibri" panose="020F0502020204030204" pitchFamily="34" charset="0"/>
              </a:rPr>
              <a:t>β2</a:t>
            </a:r>
            <a:endParaRPr lang="en-US" sz="3200" dirty="0"/>
          </a:p>
        </p:txBody>
      </p:sp>
      <p:sp>
        <p:nvSpPr>
          <p:cNvPr id="5" name="Footer Placeholder 4"/>
          <p:cNvSpPr>
            <a:spLocks noGrp="1"/>
          </p:cNvSpPr>
          <p:nvPr>
            <p:ph type="ftr" sz="quarter" idx="11"/>
          </p:nvPr>
        </p:nvSpPr>
        <p:spPr/>
        <p:txBody>
          <a:bodyPr/>
          <a:lstStyle/>
          <a:p>
            <a:r>
              <a:rPr lang="en-US" dirty="0" smtClean="0"/>
              <a:t>LCA Module </a:t>
            </a:r>
            <a:r>
              <a:rPr lang="en-US" cap="none" dirty="0">
                <a:latin typeface="Calibri" panose="020F0502020204030204" pitchFamily="34" charset="0"/>
              </a:rPr>
              <a:t>β2</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t>3</a:t>
            </a:fld>
            <a:endParaRPr lang="en-US"/>
          </a:p>
        </p:txBody>
      </p:sp>
      <p:sp>
        <p:nvSpPr>
          <p:cNvPr id="8"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0" name="Rectangle 9"/>
          <p:cNvSpPr/>
          <p:nvPr/>
        </p:nvSpPr>
        <p:spPr>
          <a:xfrm>
            <a:off x="4595842" y="4287937"/>
            <a:ext cx="6974076" cy="764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It is suggested to review Modules B1 and B2 prior to this module</a:t>
            </a:r>
            <a:endParaRPr lang="en-US" sz="2000"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5310617"/>
      </p:ext>
    </p:extLst>
  </p:cSld>
  <p:clrMapOvr>
    <a:masterClrMapping/>
  </p:clrMapOvr>
  <mc:AlternateContent xmlns:mc="http://schemas.openxmlformats.org/markup-compatibility/2006" xmlns:p14="http://schemas.microsoft.com/office/powerpoint/2010/main">
    <mc:Choice Requires="p14">
      <p:transition spd="slow" p14:dur="2000" advTm="11421"/>
    </mc:Choice>
    <mc:Fallback xmlns="">
      <p:transition spd="slow" advTm="11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8488" y="275846"/>
            <a:ext cx="10284311" cy="885981"/>
          </a:xfrm>
        </p:spPr>
        <p:txBody>
          <a:bodyPr/>
          <a:lstStyle/>
          <a:p>
            <a:r>
              <a:rPr lang="en-US" dirty="0" smtClean="0"/>
              <a:t>Summary of Module B1 and Other Points</a:t>
            </a:r>
            <a:endParaRPr lang="en-US" dirty="0"/>
          </a:p>
        </p:txBody>
      </p:sp>
      <p:sp>
        <p:nvSpPr>
          <p:cNvPr id="15" name="Content Placeholder 14"/>
          <p:cNvSpPr>
            <a:spLocks noGrp="1"/>
          </p:cNvSpPr>
          <p:nvPr>
            <p:ph idx="1"/>
          </p:nvPr>
        </p:nvSpPr>
        <p:spPr>
          <a:xfrm>
            <a:off x="666974" y="1387737"/>
            <a:ext cx="10058400" cy="2708013"/>
          </a:xfrm>
        </p:spPr>
        <p:txBody>
          <a:bodyPr>
            <a:normAutofit/>
          </a:bodyPr>
          <a:lstStyle/>
          <a:p>
            <a:r>
              <a:rPr lang="en-US" dirty="0" smtClean="0"/>
              <a:t>All impacts are “potential”</a:t>
            </a:r>
          </a:p>
          <a:p>
            <a:r>
              <a:rPr lang="en-US" dirty="0" smtClean="0"/>
              <a:t>Only anthropogenic sources are included</a:t>
            </a:r>
          </a:p>
          <a:p>
            <a:r>
              <a:rPr lang="en-US" dirty="0" smtClean="0"/>
              <a:t>Different substances have different relative amounts of forcing</a:t>
            </a:r>
          </a:p>
          <a:p>
            <a:pPr lvl="1"/>
            <a:r>
              <a:rPr lang="en-US" dirty="0" smtClean="0"/>
              <a:t>Usually </a:t>
            </a:r>
            <a:r>
              <a:rPr lang="en-US" dirty="0"/>
              <a:t>results are related to the equivalent release of a </a:t>
            </a:r>
            <a:r>
              <a:rPr lang="en-US" dirty="0" smtClean="0"/>
              <a:t>particular substance</a:t>
            </a:r>
          </a:p>
          <a:p>
            <a:r>
              <a:rPr lang="en-US" dirty="0" smtClean="0"/>
              <a:t>Different impact categories have different scales of impacts</a:t>
            </a:r>
          </a:p>
          <a:p>
            <a:pPr lvl="1"/>
            <a:r>
              <a:rPr lang="en-US" dirty="0" smtClean="0"/>
              <a:t>Global, regional, local</a:t>
            </a:r>
          </a:p>
        </p:txBody>
      </p:sp>
      <p:sp>
        <p:nvSpPr>
          <p:cNvPr id="7" name="Slide Number Placeholder 6"/>
          <p:cNvSpPr>
            <a:spLocks noGrp="1"/>
          </p:cNvSpPr>
          <p:nvPr>
            <p:ph type="sldNum" sz="quarter" idx="12"/>
          </p:nvPr>
        </p:nvSpPr>
        <p:spPr/>
        <p:txBody>
          <a:bodyPr/>
          <a:lstStyle/>
          <a:p>
            <a:fld id="{0A514951-337F-4C55-96DD-3945EF272A02}" type="slidenum">
              <a:rPr lang="en-US" smtClean="0"/>
              <a:pPr/>
              <a:t>4</a:t>
            </a:fld>
            <a:endParaRPr lang="en-US"/>
          </a:p>
        </p:txBody>
      </p:sp>
      <p:sp>
        <p:nvSpPr>
          <p:cNvPr id="2" name="TextBox 1"/>
          <p:cNvSpPr txBox="1"/>
          <p:nvPr/>
        </p:nvSpPr>
        <p:spPr>
          <a:xfrm>
            <a:off x="840888" y="4893047"/>
            <a:ext cx="7510632" cy="769441"/>
          </a:xfrm>
          <a:prstGeom prst="rect">
            <a:avLst/>
          </a:prstGeom>
          <a:noFill/>
          <a:ln>
            <a:solidFill>
              <a:schemeClr val="tx1"/>
            </a:solidFill>
          </a:ln>
        </p:spPr>
        <p:txBody>
          <a:bodyPr wrap="square" rtlCol="0">
            <a:spAutoFit/>
          </a:bodyPr>
          <a:lstStyle/>
          <a:p>
            <a:r>
              <a:rPr lang="en-US" sz="2200" dirty="0"/>
              <a:t>Watch Module B1 for </a:t>
            </a:r>
            <a:r>
              <a:rPr lang="en-US" sz="2200" dirty="0" smtClean="0"/>
              <a:t>background</a:t>
            </a:r>
          </a:p>
          <a:p>
            <a:r>
              <a:rPr lang="en-US" sz="2200" dirty="0" smtClean="0">
                <a:latin typeface="Calibri" panose="020F0502020204030204" pitchFamily="34" charset="0"/>
              </a:rPr>
              <a:t>Module B2 includes a brief overview of acidification potential</a:t>
            </a:r>
            <a:endParaRPr lang="en-US" sz="2200" dirty="0">
              <a:latin typeface="Calibri" panose="020F0502020204030204" pitchFamily="34" charset="0"/>
            </a:endParaRPr>
          </a:p>
        </p:txBody>
      </p:sp>
      <p:sp>
        <p:nvSpPr>
          <p:cNvPr id="12"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94903859"/>
      </p:ext>
    </p:extLst>
  </p:cSld>
  <p:clrMapOvr>
    <a:masterClrMapping/>
  </p:clrMapOvr>
  <mc:AlternateContent xmlns:mc="http://schemas.openxmlformats.org/markup-compatibility/2006" xmlns:p14="http://schemas.microsoft.com/office/powerpoint/2010/main">
    <mc:Choice Requires="p14">
      <p:transition spd="slow" p14:dur="2000" advTm="66690"/>
    </mc:Choice>
    <mc:Fallback xmlns="">
      <p:transition spd="slow" advTm="66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A514951-337F-4C55-96DD-3945EF272A02}" type="slidenum">
              <a:rPr lang="en-US" smtClean="0"/>
              <a:t>5</a:t>
            </a:fld>
            <a:endParaRPr lang="en-US"/>
          </a:p>
        </p:txBody>
      </p:sp>
      <p:sp>
        <p:nvSpPr>
          <p:cNvPr id="11" name="Title 10"/>
          <p:cNvSpPr>
            <a:spLocks noGrp="1"/>
          </p:cNvSpPr>
          <p:nvPr>
            <p:ph type="title"/>
          </p:nvPr>
        </p:nvSpPr>
        <p:spPr/>
        <p:txBody>
          <a:bodyPr/>
          <a:lstStyle/>
          <a:p>
            <a:r>
              <a:rPr lang="en-US" dirty="0" smtClean="0"/>
              <a:t>Common </a:t>
            </a:r>
            <a:r>
              <a:rPr lang="en-US" dirty="0"/>
              <a:t>I</a:t>
            </a:r>
            <a:r>
              <a:rPr lang="en-US" dirty="0" smtClean="0"/>
              <a:t>mpact </a:t>
            </a:r>
            <a:r>
              <a:rPr lang="en-US" dirty="0"/>
              <a:t>C</a:t>
            </a:r>
            <a:r>
              <a:rPr lang="en-US" dirty="0" smtClean="0"/>
              <a:t>ategories</a:t>
            </a:r>
            <a:endParaRPr lang="en-US" dirty="0"/>
          </a:p>
        </p:txBody>
      </p:sp>
      <p:sp>
        <p:nvSpPr>
          <p:cNvPr id="10" name="Content Placeholder 12"/>
          <p:cNvSpPr txBox="1">
            <a:spLocks/>
          </p:cNvSpPr>
          <p:nvPr/>
        </p:nvSpPr>
        <p:spPr>
          <a:xfrm>
            <a:off x="848941" y="1350738"/>
            <a:ext cx="8844373" cy="46534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200" dirty="0" smtClean="0"/>
              <a:t>Global Warming/Climate Change Potential (GWP)</a:t>
            </a:r>
          </a:p>
          <a:p>
            <a:pPr>
              <a:buFont typeface="Wingdings" panose="05000000000000000000" pitchFamily="2" charset="2"/>
              <a:buChar char="Ø"/>
            </a:pPr>
            <a:r>
              <a:rPr lang="en-US" sz="2200" b="1" dirty="0" smtClean="0"/>
              <a:t>Acidification Potential (AP)</a:t>
            </a:r>
          </a:p>
          <a:p>
            <a:pPr>
              <a:buFont typeface="Wingdings" panose="05000000000000000000" pitchFamily="2" charset="2"/>
              <a:buChar char="Ø"/>
            </a:pPr>
            <a:r>
              <a:rPr lang="en-US" sz="2200" dirty="0" smtClean="0"/>
              <a:t>Stratospheric Ozone Depletion Potential (ODP)</a:t>
            </a:r>
          </a:p>
          <a:p>
            <a:pPr>
              <a:buFont typeface="Wingdings" panose="05000000000000000000" pitchFamily="2" charset="2"/>
              <a:buChar char="Ø"/>
            </a:pPr>
            <a:r>
              <a:rPr lang="en-US" sz="2200" dirty="0" smtClean="0"/>
              <a:t>Smog/Ozone/Photochemical Oxidants/Creation Potential (SCP)</a:t>
            </a:r>
          </a:p>
          <a:p>
            <a:pPr>
              <a:buFont typeface="Wingdings" panose="05000000000000000000" pitchFamily="2" charset="2"/>
              <a:buChar char="Ø"/>
            </a:pPr>
            <a:r>
              <a:rPr lang="en-US" sz="2200" dirty="0" smtClean="0"/>
              <a:t>Human Health Particulates/Criteria Air Potential (HHCAP)</a:t>
            </a:r>
          </a:p>
          <a:p>
            <a:pPr>
              <a:buFont typeface="Wingdings" panose="05000000000000000000" pitchFamily="2" charset="2"/>
              <a:buChar char="Ø"/>
            </a:pPr>
            <a:r>
              <a:rPr lang="en-US" sz="2200" dirty="0" smtClean="0"/>
              <a:t>Human Health/Toxicity Cancer/Non-Cancer Potential (HTP)</a:t>
            </a:r>
          </a:p>
          <a:p>
            <a:pPr>
              <a:buFont typeface="Wingdings" panose="05000000000000000000" pitchFamily="2" charset="2"/>
              <a:buChar char="Ø"/>
            </a:pPr>
            <a:r>
              <a:rPr lang="en-US" sz="2200" dirty="0" smtClean="0"/>
              <a:t>Ecotoxicity Potential (ETP)</a:t>
            </a:r>
          </a:p>
          <a:p>
            <a:pPr>
              <a:buFont typeface="Wingdings" panose="05000000000000000000" pitchFamily="2" charset="2"/>
              <a:buChar char="Ø"/>
            </a:pPr>
            <a:r>
              <a:rPr lang="en-US" sz="2200" dirty="0" smtClean="0"/>
              <a:t>Eutrophication Potential (EP)</a:t>
            </a:r>
          </a:p>
          <a:p>
            <a:endParaRPr lang="en-US" dirty="0"/>
          </a:p>
        </p:txBody>
      </p:sp>
      <p:sp>
        <p:nvSpPr>
          <p:cNvPr id="2" name="Right Brace 1"/>
          <p:cNvSpPr/>
          <p:nvPr/>
        </p:nvSpPr>
        <p:spPr>
          <a:xfrm>
            <a:off x="7489069" y="1322855"/>
            <a:ext cx="1868556" cy="23546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9431659" y="2064258"/>
            <a:ext cx="1315230" cy="954107"/>
          </a:xfrm>
          <a:prstGeom prst="rect">
            <a:avLst/>
          </a:prstGeom>
          <a:noFill/>
        </p:spPr>
        <p:txBody>
          <a:bodyPr wrap="square" rtlCol="0">
            <a:spAutoFit/>
          </a:bodyPr>
          <a:lstStyle/>
          <a:p>
            <a:r>
              <a:rPr lang="en-US" sz="2800" dirty="0" smtClean="0"/>
              <a:t>Mainly</a:t>
            </a:r>
          </a:p>
          <a:p>
            <a:r>
              <a:rPr lang="en-US" sz="2800" dirty="0" smtClean="0"/>
              <a:t>Air</a:t>
            </a:r>
            <a:endParaRPr lang="en-US" sz="2800" dirty="0"/>
          </a:p>
        </p:txBody>
      </p:sp>
      <p:sp>
        <p:nvSpPr>
          <p:cNvPr id="12" name="Right Brace 11"/>
          <p:cNvSpPr/>
          <p:nvPr/>
        </p:nvSpPr>
        <p:spPr>
          <a:xfrm>
            <a:off x="7489069" y="3677478"/>
            <a:ext cx="1868556" cy="14113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9445420" y="3703840"/>
            <a:ext cx="1901175" cy="1384995"/>
          </a:xfrm>
          <a:prstGeom prst="rect">
            <a:avLst/>
          </a:prstGeom>
          <a:noFill/>
        </p:spPr>
        <p:txBody>
          <a:bodyPr wrap="square" rtlCol="0">
            <a:spAutoFit/>
          </a:bodyPr>
          <a:lstStyle/>
          <a:p>
            <a:r>
              <a:rPr lang="en-US" sz="2800" dirty="0" smtClean="0"/>
              <a:t>Air </a:t>
            </a:r>
          </a:p>
          <a:p>
            <a:r>
              <a:rPr lang="en-US" sz="2800" dirty="0"/>
              <a:t>W</a:t>
            </a:r>
            <a:r>
              <a:rPr lang="en-US" sz="2800" dirty="0" smtClean="0"/>
              <a:t>ater</a:t>
            </a:r>
          </a:p>
          <a:p>
            <a:r>
              <a:rPr lang="en-US" sz="2800" dirty="0"/>
              <a:t>S</a:t>
            </a:r>
            <a:r>
              <a:rPr lang="en-US" sz="2800" dirty="0" smtClean="0"/>
              <a:t>oil</a:t>
            </a:r>
            <a:endParaRPr lang="en-US" sz="2800" dirty="0"/>
          </a:p>
        </p:txBody>
      </p:sp>
      <p:sp>
        <p:nvSpPr>
          <p:cNvPr id="15" name="Rectangle 14"/>
          <p:cNvSpPr/>
          <p:nvPr/>
        </p:nvSpPr>
        <p:spPr>
          <a:xfrm>
            <a:off x="542066" y="5385770"/>
            <a:ext cx="6054969" cy="646331"/>
          </a:xfrm>
          <a:prstGeom prst="rect">
            <a:avLst/>
          </a:prstGeom>
          <a:ln>
            <a:solidFill>
              <a:schemeClr val="tx1"/>
            </a:solidFill>
          </a:ln>
        </p:spPr>
        <p:txBody>
          <a:bodyPr wrap="square">
            <a:spAutoFit/>
          </a:bodyPr>
          <a:lstStyle/>
          <a:p>
            <a:r>
              <a:rPr lang="en-US" dirty="0" smtClean="0"/>
              <a:t>Bolded impact categories are those covered in this module</a:t>
            </a:r>
          </a:p>
          <a:p>
            <a:r>
              <a:rPr lang="en-US" dirty="0" smtClean="0"/>
              <a:t>These are only some of the possible impact categories in LCA</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6"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7"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468787319"/>
      </p:ext>
    </p:extLst>
  </p:cSld>
  <p:clrMapOvr>
    <a:masterClrMapping/>
  </p:clrMapOvr>
  <mc:AlternateContent xmlns:mc="http://schemas.openxmlformats.org/markup-compatibility/2006" xmlns:p14="http://schemas.microsoft.com/office/powerpoint/2010/main">
    <mc:Choice Requires="p14">
      <p:transition spd="slow" p14:dur="2000" advTm="23683"/>
    </mc:Choice>
    <mc:Fallback xmlns="">
      <p:transition spd="slow" advTm="23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Acidification Potential (AP)</a:t>
            </a:r>
            <a:endParaRPr lang="en-US" dirty="0"/>
          </a:p>
        </p:txBody>
      </p:sp>
      <p:sp>
        <p:nvSpPr>
          <p:cNvPr id="3" name="Content Placeholder 2"/>
          <p:cNvSpPr>
            <a:spLocks noGrp="1"/>
          </p:cNvSpPr>
          <p:nvPr>
            <p:ph idx="1"/>
          </p:nvPr>
        </p:nvSpPr>
        <p:spPr>
          <a:xfrm>
            <a:off x="666973" y="1387736"/>
            <a:ext cx="4981987" cy="4660707"/>
          </a:xfrm>
        </p:spPr>
        <p:txBody>
          <a:bodyPr>
            <a:normAutofit/>
          </a:bodyPr>
          <a:lstStyle/>
          <a:p>
            <a:r>
              <a:rPr lang="en-US" b="1" dirty="0" smtClean="0"/>
              <a:t>Emissions which increase acidity (lower pH) of water and soils</a:t>
            </a:r>
          </a:p>
          <a:p>
            <a:r>
              <a:rPr lang="en-US" dirty="0" smtClean="0"/>
              <a:t>Major substances:</a:t>
            </a:r>
          </a:p>
          <a:p>
            <a:pPr lvl="1"/>
            <a:r>
              <a:rPr lang="en-US" dirty="0" smtClean="0"/>
              <a:t>Sulfur oxides (SO</a:t>
            </a:r>
            <a:r>
              <a:rPr lang="en-US" baseline="-25000" dirty="0" smtClean="0"/>
              <a:t>x</a:t>
            </a:r>
            <a:r>
              <a:rPr lang="en-US" dirty="0" smtClean="0"/>
              <a:t>)</a:t>
            </a:r>
          </a:p>
          <a:p>
            <a:pPr lvl="1"/>
            <a:r>
              <a:rPr lang="en-US" dirty="0" smtClean="0"/>
              <a:t>Nitrogen oxides (NO</a:t>
            </a:r>
            <a:r>
              <a:rPr lang="en-US" baseline="-25000" dirty="0" smtClean="0"/>
              <a:t>x</a:t>
            </a:r>
            <a:r>
              <a:rPr lang="en-US" dirty="0" smtClean="0"/>
              <a:t>)</a:t>
            </a:r>
          </a:p>
          <a:p>
            <a:pPr lvl="1"/>
            <a:r>
              <a:rPr lang="en-US" dirty="0" smtClean="0"/>
              <a:t>Ammonia (NH</a:t>
            </a:r>
            <a:r>
              <a:rPr lang="en-US" baseline="-25000" dirty="0" smtClean="0"/>
              <a:t>3</a:t>
            </a:r>
            <a:r>
              <a:rPr lang="en-US" dirty="0" smtClean="0"/>
              <a:t>)</a:t>
            </a:r>
            <a:endParaRPr lang="en-US" baseline="-25000" dirty="0" smtClean="0"/>
          </a:p>
          <a:p>
            <a:r>
              <a:rPr lang="en-US" dirty="0" smtClean="0"/>
              <a:t>These can travel some distance before </a:t>
            </a:r>
            <a:r>
              <a:rPr lang="en-US" dirty="0"/>
              <a:t>being </a:t>
            </a:r>
            <a:r>
              <a:rPr lang="en-US" dirty="0" smtClean="0"/>
              <a:t>deposited</a:t>
            </a:r>
          </a:p>
          <a:p>
            <a:r>
              <a:rPr lang="en-US" dirty="0" smtClean="0"/>
              <a:t>Deposition </a:t>
            </a:r>
            <a:r>
              <a:rPr lang="en-US" dirty="0"/>
              <a:t>routes </a:t>
            </a:r>
            <a:r>
              <a:rPr lang="en-US" dirty="0" smtClean="0"/>
              <a:t>include</a:t>
            </a:r>
            <a:endParaRPr lang="en-US" dirty="0"/>
          </a:p>
          <a:p>
            <a:pPr lvl="1"/>
            <a:r>
              <a:rPr lang="en-US" dirty="0" smtClean="0"/>
              <a:t>Wet </a:t>
            </a:r>
            <a:r>
              <a:rPr lang="en-US" b="1" dirty="0" smtClean="0"/>
              <a:t>(Acid rain) </a:t>
            </a:r>
            <a:r>
              <a:rPr lang="en-US" dirty="0"/>
              <a:t>(</a:t>
            </a:r>
            <a:r>
              <a:rPr lang="en-US" dirty="0" smtClean="0"/>
              <a:t>most </a:t>
            </a:r>
            <a:r>
              <a:rPr lang="en-US" dirty="0"/>
              <a:t>common </a:t>
            </a:r>
            <a:r>
              <a:rPr lang="en-US" dirty="0" smtClean="0"/>
              <a:t>form)</a:t>
            </a:r>
            <a:endParaRPr lang="en-US" b="1" dirty="0"/>
          </a:p>
          <a:p>
            <a:pPr lvl="1"/>
            <a:r>
              <a:rPr lang="en-US" dirty="0"/>
              <a:t>Dry</a:t>
            </a:r>
          </a:p>
          <a:p>
            <a:pPr lvl="1"/>
            <a:r>
              <a:rPr lang="en-US" dirty="0"/>
              <a:t>Cloud</a:t>
            </a:r>
          </a:p>
          <a:p>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6</a:t>
            </a:fld>
            <a:endParaRPr lang="en-US" dirty="0"/>
          </a:p>
        </p:txBody>
      </p:sp>
      <p:sp>
        <p:nvSpPr>
          <p:cNvPr id="8" name="Rectangle 7"/>
          <p:cNvSpPr/>
          <p:nvPr/>
        </p:nvSpPr>
        <p:spPr>
          <a:xfrm>
            <a:off x="10257183" y="6136144"/>
            <a:ext cx="1731699" cy="348813"/>
          </a:xfrm>
          <a:prstGeom prst="rect">
            <a:avLst/>
          </a:prstGeom>
        </p:spPr>
        <p:txBody>
          <a:bodyPr wrap="square">
            <a:spAutoFit/>
          </a:bodyPr>
          <a:lstStyle/>
          <a:p>
            <a:r>
              <a:rPr lang="en-US" sz="1000" dirty="0" smtClean="0"/>
              <a:t>Image source</a:t>
            </a:r>
            <a:r>
              <a:rPr lang="en-US" sz="1000" dirty="0"/>
              <a:t>: </a:t>
            </a:r>
            <a:r>
              <a:rPr lang="en-US" sz="1000" dirty="0" smtClean="0"/>
              <a:t>blog.epa.gov</a:t>
            </a:r>
            <a:endParaRPr lang="en-US" sz="1000" dirty="0"/>
          </a:p>
          <a:p>
            <a:endParaRPr lang="en-US" sz="1000" baseline="30000" dirty="0"/>
          </a:p>
        </p:txBody>
      </p:sp>
      <p:sp>
        <p:nvSpPr>
          <p:cNvPr id="9" name="Oval 8"/>
          <p:cNvSpPr/>
          <p:nvPr/>
        </p:nvSpPr>
        <p:spPr>
          <a:xfrm>
            <a:off x="9272118" y="973091"/>
            <a:ext cx="1126545" cy="1126545"/>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val 9"/>
          <p:cNvSpPr/>
          <p:nvPr/>
        </p:nvSpPr>
        <p:spPr>
          <a:xfrm>
            <a:off x="10514130" y="973091"/>
            <a:ext cx="1126545" cy="1126545"/>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9433394" y="2145537"/>
            <a:ext cx="803992" cy="369332"/>
          </a:xfrm>
          <a:prstGeom prst="rect">
            <a:avLst/>
          </a:prstGeom>
          <a:noFill/>
        </p:spPr>
        <p:txBody>
          <a:bodyPr wrap="square" rtlCol="0">
            <a:spAutoFit/>
          </a:bodyPr>
          <a:lstStyle/>
          <a:p>
            <a:pPr algn="ctr"/>
            <a:r>
              <a:rPr lang="en-US" dirty="0" smtClean="0"/>
              <a:t>Local</a:t>
            </a:r>
            <a:endParaRPr lang="en-US" dirty="0"/>
          </a:p>
        </p:txBody>
      </p:sp>
      <p:sp>
        <p:nvSpPr>
          <p:cNvPr id="20" name="TextBox 19"/>
          <p:cNvSpPr txBox="1"/>
          <p:nvPr/>
        </p:nvSpPr>
        <p:spPr>
          <a:xfrm>
            <a:off x="10514130" y="2145537"/>
            <a:ext cx="1199540" cy="369332"/>
          </a:xfrm>
          <a:prstGeom prst="rect">
            <a:avLst/>
          </a:prstGeom>
          <a:noFill/>
        </p:spPr>
        <p:txBody>
          <a:bodyPr wrap="square" rtlCol="0">
            <a:spAutoFit/>
          </a:bodyPr>
          <a:lstStyle/>
          <a:p>
            <a:pPr algn="ctr"/>
            <a:r>
              <a:rPr lang="en-US" dirty="0" smtClean="0"/>
              <a:t>Regional</a:t>
            </a:r>
            <a:endParaRPr lang="en-US" dirty="0"/>
          </a:p>
        </p:txBody>
      </p:sp>
      <p:sp>
        <p:nvSpPr>
          <p:cNvPr id="40" name="TextBox 39"/>
          <p:cNvSpPr txBox="1"/>
          <p:nvPr/>
        </p:nvSpPr>
        <p:spPr>
          <a:xfrm>
            <a:off x="9518614" y="490804"/>
            <a:ext cx="1760097" cy="369332"/>
          </a:xfrm>
          <a:prstGeom prst="rect">
            <a:avLst/>
          </a:prstGeom>
          <a:noFill/>
        </p:spPr>
        <p:txBody>
          <a:bodyPr wrap="none" rtlCol="0">
            <a:spAutoFit/>
          </a:bodyPr>
          <a:lstStyle/>
          <a:p>
            <a:r>
              <a:rPr lang="en-US" dirty="0" smtClean="0"/>
              <a:t>Scale of impacts:</a:t>
            </a:r>
            <a:endParaRPr lang="en-US" dirty="0"/>
          </a:p>
        </p:txBody>
      </p:sp>
      <p:pic>
        <p:nvPicPr>
          <p:cNvPr id="45" name="Picture 44"/>
          <p:cNvPicPr>
            <a:picLocks noChangeAspect="1"/>
          </p:cNvPicPr>
          <p:nvPr/>
        </p:nvPicPr>
        <p:blipFill>
          <a:blip r:embed="rId7"/>
          <a:stretch>
            <a:fillRect/>
          </a:stretch>
        </p:blipFill>
        <p:spPr>
          <a:xfrm>
            <a:off x="6299200" y="2612045"/>
            <a:ext cx="5437181" cy="3486276"/>
          </a:xfrm>
          <a:prstGeom prst="rect">
            <a:avLst/>
          </a:prstGeom>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
        <p:nvSpPr>
          <p:cNvPr id="15"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6"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304731593"/>
      </p:ext>
    </p:extLst>
  </p:cSld>
  <p:clrMapOvr>
    <a:masterClrMapping/>
  </p:clrMapOvr>
  <mc:AlternateContent xmlns:mc="http://schemas.openxmlformats.org/markup-compatibility/2006" xmlns:p14="http://schemas.microsoft.com/office/powerpoint/2010/main">
    <mc:Choice Requires="p14">
      <p:transition spd="slow" p14:dur="2000" advTm="57808"/>
    </mc:Choice>
    <mc:Fallback xmlns="">
      <p:transition spd="slow" advTm="57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Acidification Potential</a:t>
            </a:r>
            <a:endParaRPr lang="en-US" dirty="0"/>
          </a:p>
        </p:txBody>
      </p:sp>
      <p:sp>
        <p:nvSpPr>
          <p:cNvPr id="3" name="Content Placeholder 2"/>
          <p:cNvSpPr>
            <a:spLocks noGrp="1"/>
          </p:cNvSpPr>
          <p:nvPr>
            <p:ph idx="1"/>
          </p:nvPr>
        </p:nvSpPr>
        <p:spPr/>
        <p:txBody>
          <a:bodyPr/>
          <a:lstStyle/>
          <a:p>
            <a:r>
              <a:rPr lang="en-US" sz="2200" dirty="0"/>
              <a:t>Changes in </a:t>
            </a:r>
            <a:r>
              <a:rPr lang="en-US" sz="2200" dirty="0" smtClean="0"/>
              <a:t>hydrogen </a:t>
            </a:r>
            <a:r>
              <a:rPr lang="en-US" sz="2200" dirty="0"/>
              <a:t>ion concentration (i.e. pH</a:t>
            </a:r>
            <a:r>
              <a:rPr lang="en-US" sz="2200" dirty="0" smtClean="0"/>
              <a:t>)</a:t>
            </a:r>
            <a:endParaRPr lang="en-US" sz="2200" dirty="0"/>
          </a:p>
          <a:p>
            <a:pPr lvl="1"/>
            <a:r>
              <a:rPr lang="en-US" sz="2000" dirty="0"/>
              <a:t>Some </a:t>
            </a:r>
            <a:r>
              <a:rPr lang="en-US" sz="2000" dirty="0" smtClean="0"/>
              <a:t>organisms are sensitive (only thrive in limited pH range)</a:t>
            </a:r>
            <a:endParaRPr lang="en-US" sz="2000" dirty="0"/>
          </a:p>
          <a:p>
            <a:pPr lvl="1"/>
            <a:r>
              <a:rPr lang="en-US" sz="2000" dirty="0"/>
              <a:t>Even </a:t>
            </a:r>
            <a:r>
              <a:rPr lang="en-US" sz="2000" dirty="0" smtClean="0"/>
              <a:t>those </a:t>
            </a:r>
            <a:r>
              <a:rPr lang="en-US" sz="2000" dirty="0"/>
              <a:t>not sensitive can be harmed through food chain</a:t>
            </a:r>
          </a:p>
          <a:p>
            <a:r>
              <a:rPr lang="en-US" sz="2200" dirty="0" smtClean="0"/>
              <a:t>Usually midpoint characterized as:</a:t>
            </a:r>
          </a:p>
          <a:p>
            <a:pPr lvl="1"/>
            <a:r>
              <a:rPr lang="en-US" sz="2000" dirty="0" err="1" smtClean="0"/>
              <a:t>mol</a:t>
            </a:r>
            <a:r>
              <a:rPr lang="en-US" sz="2000" dirty="0" smtClean="0"/>
              <a:t> H</a:t>
            </a:r>
            <a:r>
              <a:rPr lang="en-US" sz="2000" baseline="30000" dirty="0" smtClean="0"/>
              <a:t>+</a:t>
            </a:r>
            <a:r>
              <a:rPr lang="en-US" sz="2000" dirty="0" smtClean="0"/>
              <a:t>-eq</a:t>
            </a:r>
          </a:p>
          <a:p>
            <a:pPr lvl="1"/>
            <a:r>
              <a:rPr lang="en-US" sz="2000" dirty="0" smtClean="0"/>
              <a:t>kg SO</a:t>
            </a:r>
            <a:r>
              <a:rPr lang="en-US" sz="2000" baseline="-25000" dirty="0" smtClean="0"/>
              <a:t>2</a:t>
            </a:r>
            <a:r>
              <a:rPr lang="en-US" sz="2000" dirty="0" smtClean="0"/>
              <a:t>-eq (1 kg SO</a:t>
            </a:r>
            <a:r>
              <a:rPr lang="en-US" sz="2000" baseline="-25000" dirty="0" smtClean="0"/>
              <a:t>2-</a:t>
            </a:r>
            <a:r>
              <a:rPr lang="en-US" sz="2000" dirty="0" smtClean="0"/>
              <a:t>eq ≈ 50.8 </a:t>
            </a:r>
            <a:r>
              <a:rPr lang="en-US" sz="2000" dirty="0" err="1"/>
              <a:t>mol</a:t>
            </a:r>
            <a:r>
              <a:rPr lang="en-US" sz="2000" dirty="0"/>
              <a:t> </a:t>
            </a:r>
            <a:r>
              <a:rPr lang="en-US" sz="2000" dirty="0" smtClean="0"/>
              <a:t>H</a:t>
            </a:r>
            <a:r>
              <a:rPr lang="en-US" sz="2000" baseline="30000" dirty="0" smtClean="0"/>
              <a:t>+</a:t>
            </a:r>
            <a:r>
              <a:rPr lang="en-US" sz="2000" dirty="0" smtClean="0"/>
              <a:t>-eq)</a:t>
            </a:r>
          </a:p>
          <a:p>
            <a:r>
              <a:rPr lang="en-US" sz="2200" dirty="0" smtClean="0"/>
              <a:t>Endpoint effects include:</a:t>
            </a:r>
          </a:p>
          <a:p>
            <a:pPr lvl="1"/>
            <a:r>
              <a:rPr lang="en-US" sz="2000" dirty="0" smtClean="0"/>
              <a:t>Death of animals (like fish)</a:t>
            </a:r>
          </a:p>
          <a:p>
            <a:pPr lvl="1"/>
            <a:r>
              <a:rPr lang="en-US" sz="2000" dirty="0" smtClean="0"/>
              <a:t>Death of plants (especially forests)</a:t>
            </a:r>
          </a:p>
          <a:p>
            <a:pPr lvl="1"/>
            <a:r>
              <a:rPr lang="en-US" sz="2000" dirty="0" smtClean="0"/>
              <a:t>Damage to manmade materials (such as buildings)</a:t>
            </a:r>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7</a:t>
            </a:fld>
            <a:endParaRPr lang="en-US" dirty="0"/>
          </a:p>
        </p:txBody>
      </p:sp>
      <p:pic>
        <p:nvPicPr>
          <p:cNvPr id="6146" name="Picture 2" descr="http://www.edu.pe.ca/gulfshore/Archives/ACIDSBAS/phsca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651" y="969169"/>
            <a:ext cx="4038600" cy="17895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871090" y="6119696"/>
            <a:ext cx="3042821" cy="261610"/>
          </a:xfrm>
          <a:prstGeom prst="rect">
            <a:avLst/>
          </a:prstGeom>
        </p:spPr>
        <p:txBody>
          <a:bodyPr wrap="none">
            <a:spAutoFit/>
          </a:bodyPr>
          <a:lstStyle/>
          <a:p>
            <a:r>
              <a:rPr lang="en-US" sz="1100" dirty="0" smtClean="0"/>
              <a:t>pH scale: edu.pe.ca    Species sensitivity: epa.gov  </a:t>
            </a:r>
            <a:endParaRPr lang="en-US" sz="1100" dirty="0"/>
          </a:p>
        </p:txBody>
      </p:sp>
      <p:pic>
        <p:nvPicPr>
          <p:cNvPr id="6148" name="Picture 4" descr="Chart showing different pH tolerance levels of various water dwelling creatures including fish, frogs, and insects. If you have difficulty viewing this graphic, or need additional information, contact Cindy Walke, Web Manager, at 202-343-9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0" y="3063639"/>
            <a:ext cx="4574251" cy="2977578"/>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11"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2"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2232701127"/>
      </p:ext>
    </p:extLst>
  </p:cSld>
  <p:clrMapOvr>
    <a:masterClrMapping/>
  </p:clrMapOvr>
  <mc:AlternateContent xmlns:mc="http://schemas.openxmlformats.org/markup-compatibility/2006" xmlns:p14="http://schemas.microsoft.com/office/powerpoint/2010/main">
    <mc:Choice Requires="p14">
      <p:transition spd="slow" p14:dur="2000" advTm="69215"/>
    </mc:Choice>
    <mc:Fallback xmlns="">
      <p:transition spd="slow" advTm="69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1158072" cy="885981"/>
          </a:xfrm>
        </p:spPr>
        <p:txBody>
          <a:bodyPr>
            <a:normAutofit/>
          </a:bodyPr>
          <a:lstStyle/>
          <a:p>
            <a:r>
              <a:rPr lang="en-US" dirty="0" smtClean="0"/>
              <a:t>Characterization of Acidification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8</a:t>
            </a:fld>
            <a:endParaRPr lang="en-US" dirty="0"/>
          </a:p>
        </p:txBody>
      </p:sp>
      <p:sp>
        <p:nvSpPr>
          <p:cNvPr id="7" name="Content Placeholder 2"/>
          <p:cNvSpPr>
            <a:spLocks noGrp="1"/>
          </p:cNvSpPr>
          <p:nvPr>
            <p:ph idx="1"/>
          </p:nvPr>
        </p:nvSpPr>
        <p:spPr>
          <a:xfrm>
            <a:off x="688488" y="1830412"/>
            <a:ext cx="5579036" cy="4525963"/>
          </a:xfrm>
        </p:spPr>
        <p:txBody>
          <a:bodyPr>
            <a:normAutofit/>
          </a:bodyPr>
          <a:lstStyle/>
          <a:p>
            <a:pPr algn="ctr">
              <a:buNone/>
            </a:pPr>
            <a:r>
              <a:rPr lang="en-US" sz="3800" dirty="0" smtClean="0"/>
              <a:t>AP= </a:t>
            </a:r>
            <a:r>
              <a:rPr lang="en-US" sz="3800" dirty="0" err="1" smtClean="0"/>
              <a:t>Σ</a:t>
            </a:r>
            <a:r>
              <a:rPr lang="en-US" sz="3800" baseline="-25000" dirty="0" err="1" smtClean="0"/>
              <a:t>i</a:t>
            </a:r>
            <a:r>
              <a:rPr lang="en-US" sz="3800" baseline="-25000" dirty="0" smtClean="0"/>
              <a:t> </a:t>
            </a:r>
            <a:r>
              <a:rPr lang="en-US" sz="3800" dirty="0" smtClean="0"/>
              <a:t>(m</a:t>
            </a:r>
            <a:r>
              <a:rPr lang="en-US" sz="3800" baseline="-25000" dirty="0" smtClean="0"/>
              <a:t>i </a:t>
            </a:r>
            <a:r>
              <a:rPr lang="en-US" sz="3800" dirty="0" smtClean="0"/>
              <a:t>x </a:t>
            </a:r>
            <a:r>
              <a:rPr lang="en-US" sz="3800" dirty="0" err="1" smtClean="0"/>
              <a:t>AP</a:t>
            </a:r>
            <a:r>
              <a:rPr lang="en-US" sz="3800" baseline="-25000" dirty="0" err="1" smtClean="0"/>
              <a:t>i</a:t>
            </a:r>
            <a:r>
              <a:rPr lang="en-US" sz="3800" dirty="0" smtClean="0"/>
              <a:t>)</a:t>
            </a:r>
          </a:p>
          <a:p>
            <a:pPr>
              <a:buNone/>
            </a:pPr>
            <a:endParaRPr lang="en-US" dirty="0" smtClean="0"/>
          </a:p>
          <a:p>
            <a:pPr>
              <a:buNone/>
            </a:pPr>
            <a:r>
              <a:rPr lang="en-US" dirty="0" smtClean="0"/>
              <a:t>where</a:t>
            </a:r>
          </a:p>
          <a:p>
            <a:pPr>
              <a:buFont typeface="Arial" panose="020B0604020202020204" pitchFamily="34" charset="0"/>
              <a:buChar char="•"/>
            </a:pPr>
            <a:r>
              <a:rPr lang="en-US" dirty="0" smtClean="0"/>
              <a:t>AP=acidification potential of full inventory in kg SO</a:t>
            </a:r>
            <a:r>
              <a:rPr lang="en-US" baseline="-25000" dirty="0" smtClean="0"/>
              <a:t>2</a:t>
            </a:r>
            <a:r>
              <a:rPr lang="en-US" dirty="0" smtClean="0"/>
              <a:t>-eq</a:t>
            </a:r>
          </a:p>
          <a:p>
            <a:pPr>
              <a:buFont typeface="Arial" panose="020B0604020202020204" pitchFamily="34" charset="0"/>
              <a:buChar char="•"/>
            </a:pPr>
            <a:r>
              <a:rPr lang="en-US" dirty="0" smtClean="0"/>
              <a:t>m</a:t>
            </a:r>
            <a:r>
              <a:rPr lang="en-US" baseline="-25000" dirty="0" smtClean="0"/>
              <a:t>i </a:t>
            </a:r>
            <a:r>
              <a:rPr lang="en-US" dirty="0" smtClean="0"/>
              <a:t>= mass (in kg) of inventory flow </a:t>
            </a:r>
            <a:r>
              <a:rPr lang="en-US" dirty="0" err="1" smtClean="0"/>
              <a:t>i</a:t>
            </a:r>
            <a:r>
              <a:rPr lang="en-US" dirty="0" smtClean="0"/>
              <a:t>, </a:t>
            </a:r>
          </a:p>
          <a:p>
            <a:pPr>
              <a:buFont typeface="Arial" panose="020B0604020202020204" pitchFamily="34" charset="0"/>
              <a:buChar char="•"/>
            </a:pPr>
            <a:r>
              <a:rPr lang="en-US" dirty="0" err="1" smtClean="0"/>
              <a:t>AP</a:t>
            </a:r>
            <a:r>
              <a:rPr lang="en-US" baseline="-25000" dirty="0" err="1" smtClean="0"/>
              <a:t>i</a:t>
            </a:r>
            <a:r>
              <a:rPr lang="en-US" dirty="0" smtClean="0"/>
              <a:t> = kg of sulfur dioxide with the same acidification potential as one kg of inventory flow ‘</a:t>
            </a:r>
            <a:r>
              <a:rPr lang="en-US" dirty="0" err="1" smtClean="0"/>
              <a:t>i</a:t>
            </a:r>
            <a:r>
              <a:rPr lang="en-US" dirty="0" smtClean="0"/>
              <a:t>'</a:t>
            </a:r>
          </a:p>
          <a:p>
            <a:pPr>
              <a:buNone/>
            </a:pPr>
            <a:r>
              <a:rPr lang="en-US" dirty="0" smtClean="0"/>
              <a:t>Note: characterization factors for AP are usually based on stoichiometry of moles H</a:t>
            </a:r>
            <a:r>
              <a:rPr lang="en-US" baseline="30000" dirty="0" smtClean="0"/>
              <a:t>+</a:t>
            </a:r>
            <a:r>
              <a:rPr lang="en-US" dirty="0" smtClean="0"/>
              <a:t> released</a:t>
            </a:r>
            <a:endParaRPr lang="en-US" dirty="0"/>
          </a:p>
        </p:txBody>
      </p:sp>
      <p:cxnSp>
        <p:nvCxnSpPr>
          <p:cNvPr id="9" name="Straight Connector 8"/>
          <p:cNvCxnSpPr/>
          <p:nvPr/>
        </p:nvCxnSpPr>
        <p:spPr>
          <a:xfrm>
            <a:off x="6267524" y="1430302"/>
            <a:ext cx="0" cy="43608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415166127"/>
              </p:ext>
            </p:extLst>
          </p:nvPr>
        </p:nvGraphicFramePr>
        <p:xfrm>
          <a:off x="6977977" y="1898081"/>
          <a:ext cx="4502823" cy="3357880"/>
        </p:xfrm>
        <a:graphic>
          <a:graphicData uri="http://schemas.openxmlformats.org/drawingml/2006/table">
            <a:tbl>
              <a:tblPr firstRow="1" bandRow="1">
                <a:tableStyleId>{073A0DAA-6AF3-43AB-8588-CEC1D06C72B9}</a:tableStyleId>
              </a:tblPr>
              <a:tblGrid>
                <a:gridCol w="3100743"/>
                <a:gridCol w="1402080"/>
              </a:tblGrid>
              <a:tr h="370840">
                <a:tc>
                  <a:txBody>
                    <a:bodyPr/>
                    <a:lstStyle/>
                    <a:p>
                      <a:r>
                        <a:rPr lang="en-US" sz="2400" dirty="0" smtClean="0">
                          <a:solidFill>
                            <a:schemeClr val="tx1"/>
                          </a:solidFill>
                        </a:rPr>
                        <a:t>1 kg of substance</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AP</a:t>
                      </a:r>
                      <a:r>
                        <a:rPr lang="en-US" sz="2200" baseline="-25000" dirty="0" err="1" smtClean="0">
                          <a:solidFill>
                            <a:schemeClr val="tx1"/>
                          </a:solidFill>
                        </a:rPr>
                        <a:t>i</a:t>
                      </a:r>
                      <a:r>
                        <a:rPr lang="en-US" sz="2200" baseline="-25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aseline="0" dirty="0" smtClean="0">
                          <a:solidFill>
                            <a:schemeClr val="tx1"/>
                          </a:solidFill>
                        </a:rPr>
                        <a:t>(kg SO</a:t>
                      </a:r>
                      <a:r>
                        <a:rPr lang="en-US" sz="2200" baseline="-25000" dirty="0" smtClean="0">
                          <a:solidFill>
                            <a:schemeClr val="tx1"/>
                          </a:solidFill>
                        </a:rPr>
                        <a:t>2</a:t>
                      </a:r>
                      <a:r>
                        <a:rPr lang="en-US" sz="2200" baseline="0" dirty="0" smtClean="0">
                          <a:solidFill>
                            <a:schemeClr val="tx1"/>
                          </a:solidFill>
                        </a:rPr>
                        <a:t>-e)</a:t>
                      </a:r>
                      <a:endParaRPr lang="en-US" sz="2200" dirty="0" smtClean="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Ammonia (NH</a:t>
                      </a:r>
                      <a:r>
                        <a:rPr lang="nl-NL" baseline="-25000" dirty="0" smtClean="0"/>
                        <a:t>3</a:t>
                      </a:r>
                      <a:r>
                        <a:rPr lang="nl-NL" dirty="0" smtClean="0"/>
                        <a:t>)</a:t>
                      </a:r>
                      <a:endParaRPr lang="en-US" dirty="0"/>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1.88</a:t>
                      </a:r>
                    </a:p>
                  </a:txBody>
                  <a:tcPr>
                    <a:lnT w="12700"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r>
                        <a:rPr lang="en-US" dirty="0" smtClean="0"/>
                        <a:t>Hydrogen Chloride (</a:t>
                      </a:r>
                      <a:r>
                        <a:rPr lang="en-US" dirty="0" err="1" smtClean="0"/>
                        <a:t>HCl</a:t>
                      </a:r>
                      <a:r>
                        <a:rPr lang="en-US" dirty="0" smtClean="0"/>
                        <a:t>)</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0.88</a:t>
                      </a:r>
                    </a:p>
                  </a:txBody>
                  <a:tcPr>
                    <a:solidFill>
                      <a:schemeClr val="bg1">
                        <a:lumMod val="85000"/>
                      </a:schemeClr>
                    </a:solidFill>
                  </a:tcPr>
                </a:tc>
              </a:tr>
              <a:tr h="370840">
                <a:tc>
                  <a:txBody>
                    <a:bodyPr/>
                    <a:lstStyle/>
                    <a:p>
                      <a:r>
                        <a:rPr lang="en-US" dirty="0" smtClean="0"/>
                        <a:t>Hydrogen Fluoride (HF) </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1.60</a:t>
                      </a:r>
                    </a:p>
                  </a:txBody>
                  <a:tcPr>
                    <a:solidFill>
                      <a:schemeClr val="bg1">
                        <a:lumMod val="85000"/>
                      </a:schemeClr>
                    </a:solidFill>
                  </a:tcPr>
                </a:tc>
              </a:tr>
              <a:tr h="370840">
                <a:tc>
                  <a:txBody>
                    <a:bodyPr/>
                    <a:lstStyle/>
                    <a:p>
                      <a:r>
                        <a:rPr lang="en-US" dirty="0" smtClean="0"/>
                        <a:t>Hydrogen Sulfide (H</a:t>
                      </a:r>
                      <a:r>
                        <a:rPr lang="en-US" baseline="-25000" dirty="0" smtClean="0"/>
                        <a:t>2</a:t>
                      </a:r>
                      <a:r>
                        <a:rPr lang="en-US" dirty="0" smtClean="0"/>
                        <a:t>S) </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1.88</a:t>
                      </a:r>
                    </a:p>
                  </a:txBody>
                  <a:tcPr>
                    <a:solidFill>
                      <a:schemeClr val="bg1">
                        <a:lumMod val="85000"/>
                      </a:schemeClr>
                    </a:solidFill>
                  </a:tcPr>
                </a:tc>
              </a:tr>
              <a:tr h="370840">
                <a:tc>
                  <a:txBody>
                    <a:bodyPr/>
                    <a:lstStyle/>
                    <a:p>
                      <a:r>
                        <a:rPr lang="en-US" dirty="0" smtClean="0"/>
                        <a:t>Nitrogen Oxides (NO</a:t>
                      </a:r>
                      <a:r>
                        <a:rPr lang="en-US" baseline="-25000" dirty="0" smtClean="0"/>
                        <a:t>x </a:t>
                      </a:r>
                      <a:r>
                        <a:rPr lang="en-US" dirty="0" smtClean="0"/>
                        <a:t>as NO</a:t>
                      </a:r>
                      <a:r>
                        <a:rPr lang="en-US" baseline="-25000" dirty="0" smtClean="0"/>
                        <a:t>2</a:t>
                      </a:r>
                      <a:r>
                        <a:rPr lang="en-US" dirty="0" smtClean="0"/>
                        <a:t>)</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0.70</a:t>
                      </a: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Sulfur Oxides (SO</a:t>
                      </a:r>
                      <a:r>
                        <a:rPr lang="en-US" baseline="-25000" dirty="0" smtClean="0"/>
                        <a:t>x </a:t>
                      </a:r>
                      <a:r>
                        <a:rPr lang="en-US" dirty="0" smtClean="0"/>
                        <a:t>as SO</a:t>
                      </a:r>
                      <a:r>
                        <a:rPr lang="en-US" baseline="-25000" dirty="0" smtClean="0"/>
                        <a:t>2</a:t>
                      </a:r>
                      <a:r>
                        <a:rPr lang="en-US" dirty="0" smtClean="0"/>
                        <a:t>) </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p>
                  </a:txBody>
                  <a:tcPr>
                    <a:solidFill>
                      <a:schemeClr val="bg1">
                        <a:lumMod val="85000"/>
                      </a:schemeClr>
                    </a:solidFill>
                  </a:tcPr>
                </a:tc>
              </a:tr>
              <a:tr h="370840">
                <a:tc>
                  <a:txBody>
                    <a:bodyPr/>
                    <a:lstStyle/>
                    <a:p>
                      <a:r>
                        <a:rPr lang="en-US" dirty="0" smtClean="0"/>
                        <a:t>Sulfuric Acid (H</a:t>
                      </a:r>
                      <a:r>
                        <a:rPr lang="en-US" baseline="-25000" dirty="0" smtClean="0"/>
                        <a:t>2</a:t>
                      </a:r>
                      <a:r>
                        <a:rPr lang="en-US" dirty="0" smtClean="0"/>
                        <a:t>SO</a:t>
                      </a:r>
                      <a:r>
                        <a:rPr lang="en-US" baseline="-25000" dirty="0" smtClean="0"/>
                        <a:t>4</a:t>
                      </a:r>
                      <a:r>
                        <a:rPr lang="en-US" dirty="0" smtClean="0"/>
                        <a:t>) </a:t>
                      </a:r>
                      <a:endParaRPr lang="en-US"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0.65</a:t>
                      </a:r>
                    </a:p>
                  </a:txBody>
                  <a:tcPr>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2" name="TextBox 11"/>
          <p:cNvSpPr txBox="1"/>
          <p:nvPr/>
        </p:nvSpPr>
        <p:spPr>
          <a:xfrm>
            <a:off x="7137401" y="1430302"/>
            <a:ext cx="4245329" cy="400110"/>
          </a:xfrm>
          <a:prstGeom prst="rect">
            <a:avLst/>
          </a:prstGeom>
          <a:noFill/>
        </p:spPr>
        <p:txBody>
          <a:bodyPr wrap="none" rtlCol="0">
            <a:spAutoFit/>
          </a:bodyPr>
          <a:lstStyle/>
          <a:p>
            <a:r>
              <a:rPr lang="en-US" sz="2000" dirty="0" smtClean="0"/>
              <a:t>AP Characterization Factors (TRACI 2.1)</a:t>
            </a:r>
            <a:endParaRPr lang="en-US" sz="2000" dirty="0"/>
          </a:p>
        </p:txBody>
      </p:sp>
      <p:sp>
        <p:nvSpPr>
          <p:cNvPr id="13"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76364123"/>
      </p:ext>
    </p:extLst>
  </p:cSld>
  <p:clrMapOvr>
    <a:masterClrMapping/>
  </p:clrMapOvr>
  <mc:AlternateContent xmlns:mc="http://schemas.openxmlformats.org/markup-compatibility/2006" xmlns:p14="http://schemas.microsoft.com/office/powerpoint/2010/main">
    <mc:Choice Requires="p14">
      <p:transition spd="slow" p14:dur="2000" advTm="49091"/>
    </mc:Choice>
    <mc:Fallback xmlns="">
      <p:transition spd="slow" advTm="490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a:t>
            </a:r>
            <a:r>
              <a:rPr lang="en-US" baseline="-25000" dirty="0" smtClean="0"/>
              <a:t>x</a:t>
            </a:r>
            <a:r>
              <a:rPr lang="en-US" dirty="0" smtClean="0"/>
              <a:t>?</a:t>
            </a:r>
            <a:endParaRPr lang="en-US" baseline="-25000" dirty="0"/>
          </a:p>
        </p:txBody>
      </p:sp>
      <p:sp>
        <p:nvSpPr>
          <p:cNvPr id="3" name="Content Placeholder 2"/>
          <p:cNvSpPr>
            <a:spLocks noGrp="1"/>
          </p:cNvSpPr>
          <p:nvPr>
            <p:ph idx="1"/>
          </p:nvPr>
        </p:nvSpPr>
        <p:spPr>
          <a:xfrm>
            <a:off x="666974" y="1463875"/>
            <a:ext cx="5347746" cy="4451399"/>
          </a:xfrm>
        </p:spPr>
        <p:txBody>
          <a:bodyPr>
            <a:normAutofit/>
          </a:bodyPr>
          <a:lstStyle/>
          <a:p>
            <a:r>
              <a:rPr lang="en-US" sz="2400" b="1" dirty="0"/>
              <a:t>S</a:t>
            </a:r>
            <a:r>
              <a:rPr lang="en-US" sz="2400" b="1" dirty="0" smtClean="0"/>
              <a:t>O</a:t>
            </a:r>
            <a:r>
              <a:rPr lang="en-US" sz="2400" b="1" baseline="-25000" dirty="0" smtClean="0"/>
              <a:t>x </a:t>
            </a:r>
            <a:r>
              <a:rPr lang="en-US" sz="2400" b="1" dirty="0" smtClean="0"/>
              <a:t>= Sulfur Oxides</a:t>
            </a:r>
          </a:p>
          <a:p>
            <a:r>
              <a:rPr lang="en-US" sz="2400" dirty="0" smtClean="0"/>
              <a:t>Includes:</a:t>
            </a:r>
          </a:p>
          <a:p>
            <a:pPr lvl="1"/>
            <a:r>
              <a:rPr lang="en-US" sz="2000" dirty="0" smtClean="0"/>
              <a:t>Lower </a:t>
            </a:r>
            <a:r>
              <a:rPr lang="en-US" sz="2000" dirty="0"/>
              <a:t>sulfur oxides (</a:t>
            </a:r>
            <a:r>
              <a:rPr lang="en-US" sz="2000" dirty="0" err="1"/>
              <a:t>S</a:t>
            </a:r>
            <a:r>
              <a:rPr lang="en-US" sz="2000" baseline="-25000" dirty="0" err="1"/>
              <a:t>n</a:t>
            </a:r>
            <a:r>
              <a:rPr lang="en-US" sz="2000" dirty="0" err="1"/>
              <a:t>O</a:t>
            </a:r>
            <a:r>
              <a:rPr lang="en-US" sz="2000" dirty="0"/>
              <a:t>, S</a:t>
            </a:r>
            <a:r>
              <a:rPr lang="en-US" sz="2000" baseline="-25000" dirty="0"/>
              <a:t>7</a:t>
            </a:r>
            <a:r>
              <a:rPr lang="en-US" sz="2000" dirty="0"/>
              <a:t>O</a:t>
            </a:r>
            <a:r>
              <a:rPr lang="en-US" sz="2000" baseline="-25000" dirty="0"/>
              <a:t>2</a:t>
            </a:r>
            <a:r>
              <a:rPr lang="en-US" sz="2000" dirty="0"/>
              <a:t> and </a:t>
            </a:r>
            <a:r>
              <a:rPr lang="en-US" sz="2000" dirty="0" smtClean="0"/>
              <a:t>S</a:t>
            </a:r>
            <a:r>
              <a:rPr lang="en-US" sz="2000" baseline="-25000" dirty="0" smtClean="0"/>
              <a:t>6</a:t>
            </a:r>
            <a:r>
              <a:rPr lang="en-US" sz="2000" dirty="0" smtClean="0"/>
              <a:t>O</a:t>
            </a:r>
            <a:r>
              <a:rPr lang="en-US" sz="2000" baseline="-25000" dirty="0" smtClean="0"/>
              <a:t>2</a:t>
            </a:r>
            <a:r>
              <a:rPr lang="en-US" sz="2000" dirty="0" smtClean="0"/>
              <a:t>)</a:t>
            </a:r>
          </a:p>
          <a:p>
            <a:pPr lvl="1"/>
            <a:r>
              <a:rPr lang="en-US" sz="2000" dirty="0" smtClean="0"/>
              <a:t>Sulfur </a:t>
            </a:r>
            <a:r>
              <a:rPr lang="en-US" sz="2000" dirty="0"/>
              <a:t>monoxide (</a:t>
            </a:r>
            <a:r>
              <a:rPr lang="en-US" sz="2000" dirty="0" smtClean="0"/>
              <a:t>SO)</a:t>
            </a:r>
          </a:p>
          <a:p>
            <a:pPr lvl="1"/>
            <a:r>
              <a:rPr lang="en-US" sz="2000" dirty="0" smtClean="0"/>
              <a:t>Sulfur </a:t>
            </a:r>
            <a:r>
              <a:rPr lang="en-US" sz="2000" dirty="0"/>
              <a:t>dioxide (</a:t>
            </a:r>
            <a:r>
              <a:rPr lang="en-US" sz="2000" dirty="0" smtClean="0"/>
              <a:t>SO</a:t>
            </a:r>
            <a:r>
              <a:rPr lang="en-US" sz="2000" baseline="-25000" dirty="0" smtClean="0"/>
              <a:t>2</a:t>
            </a:r>
            <a:r>
              <a:rPr lang="en-US" sz="2000" dirty="0" smtClean="0"/>
              <a:t>)</a:t>
            </a:r>
          </a:p>
          <a:p>
            <a:pPr lvl="1"/>
            <a:r>
              <a:rPr lang="en-US" sz="2000" dirty="0" smtClean="0"/>
              <a:t>Sulfur </a:t>
            </a:r>
            <a:r>
              <a:rPr lang="en-US" sz="2000" dirty="0"/>
              <a:t>trioxide (</a:t>
            </a:r>
            <a:r>
              <a:rPr lang="en-US" sz="2000" dirty="0" smtClean="0"/>
              <a:t>SO</a:t>
            </a:r>
            <a:r>
              <a:rPr lang="en-US" sz="2000" baseline="-25000" dirty="0" smtClean="0"/>
              <a:t>3</a:t>
            </a:r>
            <a:r>
              <a:rPr lang="en-US" sz="2000" dirty="0" smtClean="0"/>
              <a:t>)</a:t>
            </a:r>
          </a:p>
          <a:p>
            <a:pPr lvl="1"/>
            <a:r>
              <a:rPr lang="en-US" sz="2000" dirty="0" smtClean="0"/>
              <a:t>Higher </a:t>
            </a:r>
            <a:r>
              <a:rPr lang="en-US" sz="2000" dirty="0"/>
              <a:t>sulfur oxides (SO</a:t>
            </a:r>
            <a:r>
              <a:rPr lang="en-US" sz="2000" baseline="-25000" dirty="0"/>
              <a:t>3+x</a:t>
            </a:r>
            <a:r>
              <a:rPr lang="en-US" sz="2000" dirty="0"/>
              <a:t> where 0&lt;x≤1</a:t>
            </a:r>
            <a:r>
              <a:rPr lang="en-US" sz="2000" dirty="0" smtClean="0"/>
              <a:t>)</a:t>
            </a:r>
          </a:p>
          <a:p>
            <a:pPr lvl="1"/>
            <a:r>
              <a:rPr lang="en-US" sz="2000" dirty="0"/>
              <a:t>Particulate sulfates (SO</a:t>
            </a:r>
            <a:r>
              <a:rPr lang="en-US" sz="2000" baseline="-25000" dirty="0"/>
              <a:t>4</a:t>
            </a:r>
            <a:r>
              <a:rPr lang="en-US" sz="2000" dirty="0"/>
              <a:t>s</a:t>
            </a:r>
            <a:r>
              <a:rPr lang="en-US" sz="2000" dirty="0" smtClean="0"/>
              <a:t>)</a:t>
            </a:r>
            <a:endParaRPr lang="en-US" sz="2000" dirty="0"/>
          </a:p>
          <a:p>
            <a:r>
              <a:rPr lang="en-US" sz="2200" dirty="0"/>
              <a:t>Sulfur dioxide (SO</a:t>
            </a:r>
            <a:r>
              <a:rPr lang="en-US" sz="2200" baseline="-25000" dirty="0"/>
              <a:t>2</a:t>
            </a:r>
            <a:r>
              <a:rPr lang="en-US" sz="2200" dirty="0"/>
              <a:t>) </a:t>
            </a:r>
            <a:r>
              <a:rPr lang="en-US" sz="2200" dirty="0" smtClean="0"/>
              <a:t>is </a:t>
            </a:r>
            <a:r>
              <a:rPr lang="en-US" sz="2200" dirty="0"/>
              <a:t>predominant form found in the lower atmosphere and </a:t>
            </a:r>
            <a:r>
              <a:rPr lang="en-US" sz="2200" dirty="0" smtClean="0"/>
              <a:t>forms </a:t>
            </a:r>
            <a:r>
              <a:rPr lang="en-US" sz="2200" dirty="0"/>
              <a:t>sulfurous acid (H</a:t>
            </a:r>
            <a:r>
              <a:rPr lang="en-US" sz="2200" baseline="-25000" dirty="0"/>
              <a:t>2</a:t>
            </a:r>
            <a:r>
              <a:rPr lang="en-US" sz="2200" dirty="0"/>
              <a:t>SO</a:t>
            </a:r>
            <a:r>
              <a:rPr lang="en-US" sz="2200" baseline="-25000" dirty="0"/>
              <a:t>3</a:t>
            </a:r>
            <a:r>
              <a:rPr lang="en-US" sz="2200" dirty="0" smtClean="0"/>
              <a:t>) when dissolved in atmospheric water</a:t>
            </a:r>
            <a:endParaRPr lang="en-US" sz="2200"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9</a:t>
            </a:fld>
            <a:endParaRPr lang="en-US" dirty="0"/>
          </a:p>
        </p:txBody>
      </p:sp>
      <p:cxnSp>
        <p:nvCxnSpPr>
          <p:cNvPr id="8" name="Straight Connector 7"/>
          <p:cNvCxnSpPr/>
          <p:nvPr/>
        </p:nvCxnSpPr>
        <p:spPr>
          <a:xfrm>
            <a:off x="6014720" y="1161827"/>
            <a:ext cx="0" cy="4690333"/>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6201780" y="898426"/>
            <a:ext cx="5347746" cy="46534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smtClean="0"/>
              <a:t>Major anthropogenic sources:</a:t>
            </a:r>
          </a:p>
          <a:p>
            <a:pPr lvl="1"/>
            <a:r>
              <a:rPr lang="en-US" dirty="0" smtClean="0"/>
              <a:t>Combustion of fossil fuels in:</a:t>
            </a:r>
          </a:p>
          <a:p>
            <a:pPr lvl="2">
              <a:spcAft>
                <a:spcPts val="600"/>
              </a:spcAft>
            </a:pPr>
            <a:r>
              <a:rPr lang="en-US" sz="1800" dirty="0" smtClean="0"/>
              <a:t>Power plants</a:t>
            </a:r>
          </a:p>
          <a:p>
            <a:pPr lvl="2">
              <a:spcAft>
                <a:spcPts val="600"/>
              </a:spcAft>
            </a:pPr>
            <a:r>
              <a:rPr lang="en-US" sz="1800" dirty="0" smtClean="0"/>
              <a:t>Industrial facilities</a:t>
            </a:r>
          </a:p>
          <a:p>
            <a:pPr lvl="2">
              <a:spcAft>
                <a:spcPts val="1200"/>
              </a:spcAft>
            </a:pPr>
            <a:r>
              <a:rPr lang="en-US" sz="1800" dirty="0" smtClean="0"/>
              <a:t>High sulfur fuels in mobile sources</a:t>
            </a:r>
          </a:p>
          <a:p>
            <a:pPr lvl="1"/>
            <a:r>
              <a:rPr lang="en-US" dirty="0" smtClean="0"/>
              <a:t>Industrial processes (e.g. extracting metal from ores)</a:t>
            </a:r>
          </a:p>
          <a:p>
            <a:pPr marL="201168" lvl="1" indent="0">
              <a:buNone/>
            </a:pPr>
            <a:endParaRPr lang="en-US" dirty="0" smtClean="0"/>
          </a:p>
          <a:p>
            <a:pPr lvl="1"/>
            <a:endParaRPr lang="en-US" dirty="0" smtClean="0"/>
          </a:p>
          <a:p>
            <a:pPr lvl="1"/>
            <a:endParaRPr lang="en-US" sz="1800" dirty="0"/>
          </a:p>
        </p:txBody>
      </p:sp>
      <p:pic>
        <p:nvPicPr>
          <p:cNvPr id="5122" name="Picture 2" descr="http://maritime-connector.com/images/container-ship-16-wiki-190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591" y="3225166"/>
            <a:ext cx="2182251" cy="12872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44214" y="6129091"/>
            <a:ext cx="6062878" cy="261610"/>
          </a:xfrm>
          <a:prstGeom prst="rect">
            <a:avLst/>
          </a:prstGeom>
        </p:spPr>
        <p:txBody>
          <a:bodyPr wrap="none">
            <a:spAutoFit/>
          </a:bodyPr>
          <a:lstStyle/>
          <a:p>
            <a:r>
              <a:rPr lang="en-US" sz="1100" dirty="0" smtClean="0"/>
              <a:t>Container ship: maritime-connector.com    </a:t>
            </a:r>
            <a:r>
              <a:rPr lang="en-US" sz="1100" dirty="0"/>
              <a:t>Power plant: </a:t>
            </a:r>
            <a:r>
              <a:rPr lang="en-US" sz="1100" dirty="0" smtClean="0"/>
              <a:t>energywisepa.org    Truck: huffingtonpost.com</a:t>
            </a:r>
            <a:endParaRPr lang="en-US" sz="1100" dirty="0"/>
          </a:p>
        </p:txBody>
      </p:sp>
      <p:pic>
        <p:nvPicPr>
          <p:cNvPr id="5124" name="Picture 4" descr="https://energywisepa.org/sites/energywisepa.org/files/164341428_3243f50012%5b1%5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3881" y="3509646"/>
            <a:ext cx="2648585" cy="17798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i.huffpost.com/gen/1394713/images/o-TRUCKS-facebo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591" y="4625324"/>
            <a:ext cx="2182251" cy="1091126"/>
          </a:xfrm>
          <a:prstGeom prst="rect">
            <a:avLst/>
          </a:prstGeom>
          <a:noFill/>
          <a:extLst>
            <a:ext uri="{909E8E84-426E-40DD-AFC4-6F175D3DCCD1}">
              <a14:hiddenFill xmlns:a14="http://schemas.microsoft.com/office/drawing/2010/main">
                <a:solidFill>
                  <a:srgbClr val="FFFFFF"/>
                </a:solidFill>
              </a14:hiddenFill>
            </a:ext>
          </a:extLst>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
        <p:nvSpPr>
          <p:cNvPr id="14"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5"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β2</a:t>
            </a:r>
            <a:endParaRPr lang="en-US" dirty="0"/>
          </a:p>
        </p:txBody>
      </p:sp>
    </p:spTree>
    <p:extLst>
      <p:ext uri="{BB962C8B-B14F-4D97-AF65-F5344CB8AC3E}">
        <p14:creationId xmlns:p14="http://schemas.microsoft.com/office/powerpoint/2010/main" val="3792576064"/>
      </p:ext>
    </p:extLst>
  </p:cSld>
  <p:clrMapOvr>
    <a:masterClrMapping/>
  </p:clrMapOvr>
  <mc:AlternateContent xmlns:mc="http://schemas.openxmlformats.org/markup-compatibility/2006" xmlns:p14="http://schemas.microsoft.com/office/powerpoint/2010/main">
    <mc:Choice Requires="p14">
      <p:transition spd="slow" p14:dur="2000" advTm="56099"/>
    </mc:Choice>
    <mc:Fallback xmlns="">
      <p:transition spd="slow" advTm="56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739A28"/>
      </a:accent1>
      <a:accent2>
        <a:srgbClr val="C1DF8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7146</TotalTime>
  <Words>1097</Words>
  <Application>Microsoft Office PowerPoint</Application>
  <PresentationFormat>Widescreen</PresentationFormat>
  <Paragraphs>227</Paragraphs>
  <Slides>15</Slides>
  <Notes>6</Notes>
  <HiddenSlides>0</HiddenSlides>
  <MMClips>14</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15</vt:i4>
      </vt:variant>
      <vt:variant>
        <vt:lpstr>Custom Shows</vt:lpstr>
      </vt:variant>
      <vt:variant>
        <vt:i4>1</vt:i4>
      </vt:variant>
    </vt:vector>
  </HeadingPairs>
  <TitlesOfParts>
    <vt:vector size="21" baseType="lpstr">
      <vt:lpstr>Arial</vt:lpstr>
      <vt:lpstr>Calibri</vt:lpstr>
      <vt:lpstr>Calibri Light</vt:lpstr>
      <vt:lpstr>Wingdings</vt:lpstr>
      <vt:lpstr>Retrospect</vt:lpstr>
      <vt:lpstr>Welcome to the Life Cycle Assessment (LCA) Learning Module Series</vt:lpstr>
      <vt:lpstr>LCA Module Series Groups</vt:lpstr>
      <vt:lpstr>Acidification Potential</vt:lpstr>
      <vt:lpstr>Summary of Module B1 and Other Points</vt:lpstr>
      <vt:lpstr>Common Impact Categories</vt:lpstr>
      <vt:lpstr>Acidification Potential (AP)</vt:lpstr>
      <vt:lpstr>Acidification Potential</vt:lpstr>
      <vt:lpstr>Characterization of Acidification Potential</vt:lpstr>
      <vt:lpstr>What is SOx?</vt:lpstr>
      <vt:lpstr>What is NOx?</vt:lpstr>
      <vt:lpstr>Regional variation</vt:lpstr>
      <vt:lpstr>Acidification of Oceans</vt:lpstr>
      <vt:lpstr>Acidification Potential (AP)</vt:lpstr>
      <vt:lpstr>Thank you for completing Module β2!</vt:lpstr>
      <vt:lpstr>Homework</vt:lpstr>
      <vt:lpstr>Wrong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Langfitt</dc:creator>
  <cp:lastModifiedBy>Quinn Langfitt</cp:lastModifiedBy>
  <cp:revision>563</cp:revision>
  <dcterms:created xsi:type="dcterms:W3CDTF">2014-11-14T22:25:32Z</dcterms:created>
  <dcterms:modified xsi:type="dcterms:W3CDTF">2015-09-30T16:39:27Z</dcterms:modified>
</cp:coreProperties>
</file>