
<file path=[Content_Types].xml><?xml version="1.0" encoding="utf-8"?>
<Types xmlns="http://schemas.openxmlformats.org/package/2006/content-types">
  <Default Extension="png" ContentType="image/png"/>
  <Default Extension="tmp"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sldIdLst>
    <p:sldId id="372" r:id="rId2"/>
    <p:sldId id="373" r:id="rId3"/>
    <p:sldId id="276" r:id="rId4"/>
    <p:sldId id="339" r:id="rId5"/>
    <p:sldId id="309" r:id="rId6"/>
    <p:sldId id="343" r:id="rId7"/>
    <p:sldId id="346" r:id="rId8"/>
    <p:sldId id="347" r:id="rId9"/>
    <p:sldId id="361" r:id="rId10"/>
    <p:sldId id="354" r:id="rId11"/>
    <p:sldId id="364" r:id="rId12"/>
    <p:sldId id="349" r:id="rId13"/>
    <p:sldId id="370" r:id="rId14"/>
    <p:sldId id="348" r:id="rId15"/>
    <p:sldId id="369" r:id="rId16"/>
    <p:sldId id="362" r:id="rId17"/>
    <p:sldId id="352" r:id="rId18"/>
    <p:sldId id="358" r:id="rId19"/>
    <p:sldId id="359" r:id="rId20"/>
    <p:sldId id="367" r:id="rId21"/>
    <p:sldId id="368" r:id="rId22"/>
    <p:sldId id="365" r:id="rId23"/>
    <p:sldId id="371" r:id="rId24"/>
    <p:sldId id="344" r:id="rId25"/>
    <p:sldId id="340" r:id="rId26"/>
    <p:sldId id="374" r:id="rId27"/>
  </p:sldIdLst>
  <p:sldSz cx="12192000" cy="6858000"/>
  <p:notesSz cx="6858000" cy="9144000"/>
  <p:custShowLst>
    <p:custShow name="Wrong"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uinn Langfitt" initials="QL" lastIdx="23" clrIdx="0">
    <p:extLst>
      <p:ext uri="{19B8F6BF-5375-455C-9EA6-DF929625EA0E}">
        <p15:presenceInfo xmlns:p15="http://schemas.microsoft.com/office/powerpoint/2012/main" userId="fd30b36df98d153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37F1E"/>
    <a:srgbClr val="C1DF87"/>
    <a:srgbClr val="739A28"/>
    <a:srgbClr val="DAC0A6"/>
    <a:srgbClr val="8D5E30"/>
    <a:srgbClr val="996633"/>
    <a:srgbClr val="A9B1BC"/>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87427" autoAdjust="0"/>
  </p:normalViewPr>
  <p:slideViewPr>
    <p:cSldViewPr snapToGrid="0">
      <p:cViewPr varScale="1">
        <p:scale>
          <a:sx n="77" d="100"/>
          <a:sy n="77" d="100"/>
        </p:scale>
        <p:origin x="972" y="84"/>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7EB65-7773-4AE4-A4AD-FDBFD823D46F}" type="datetimeFigureOut">
              <a:rPr lang="en-US" smtClean="0"/>
              <a:t>12/1/2015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198908-2088-48AB-8E5E-AF12DB1244BC}" type="slidenum">
              <a:rPr lang="en-US" smtClean="0"/>
              <a:t>‹#›</a:t>
            </a:fld>
            <a:endParaRPr lang="en-US"/>
          </a:p>
        </p:txBody>
      </p:sp>
    </p:spTree>
    <p:extLst>
      <p:ext uri="{BB962C8B-B14F-4D97-AF65-F5344CB8AC3E}">
        <p14:creationId xmlns:p14="http://schemas.microsoft.com/office/powerpoint/2010/main" val="4257834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a:t>
            </a:fld>
            <a:endParaRPr lang="en-US"/>
          </a:p>
        </p:txBody>
      </p:sp>
    </p:spTree>
    <p:extLst>
      <p:ext uri="{BB962C8B-B14F-4D97-AF65-F5344CB8AC3E}">
        <p14:creationId xmlns:p14="http://schemas.microsoft.com/office/powerpoint/2010/main" val="1865333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15</a:t>
            </a:fld>
            <a:endParaRPr lang="en-US"/>
          </a:p>
        </p:txBody>
      </p:sp>
    </p:spTree>
    <p:extLst>
      <p:ext uri="{BB962C8B-B14F-4D97-AF65-F5344CB8AC3E}">
        <p14:creationId xmlns:p14="http://schemas.microsoft.com/office/powerpoint/2010/main" val="1878681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16</a:t>
            </a:fld>
            <a:endParaRPr lang="en-US"/>
          </a:p>
        </p:txBody>
      </p:sp>
    </p:spTree>
    <p:extLst>
      <p:ext uri="{BB962C8B-B14F-4D97-AF65-F5344CB8AC3E}">
        <p14:creationId xmlns:p14="http://schemas.microsoft.com/office/powerpoint/2010/main" val="3135653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17</a:t>
            </a:fld>
            <a:endParaRPr lang="en-US"/>
          </a:p>
        </p:txBody>
      </p:sp>
    </p:spTree>
    <p:extLst>
      <p:ext uri="{BB962C8B-B14F-4D97-AF65-F5344CB8AC3E}">
        <p14:creationId xmlns:p14="http://schemas.microsoft.com/office/powerpoint/2010/main" val="3119329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19</a:t>
            </a:fld>
            <a:endParaRPr lang="en-US"/>
          </a:p>
        </p:txBody>
      </p:sp>
    </p:spTree>
    <p:extLst>
      <p:ext uri="{BB962C8B-B14F-4D97-AF65-F5344CB8AC3E}">
        <p14:creationId xmlns:p14="http://schemas.microsoft.com/office/powerpoint/2010/main" val="221843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20</a:t>
            </a:fld>
            <a:endParaRPr lang="en-US"/>
          </a:p>
        </p:txBody>
      </p:sp>
    </p:spTree>
    <p:extLst>
      <p:ext uri="{BB962C8B-B14F-4D97-AF65-F5344CB8AC3E}">
        <p14:creationId xmlns:p14="http://schemas.microsoft.com/office/powerpoint/2010/main" val="3601983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21</a:t>
            </a:fld>
            <a:endParaRPr lang="en-US"/>
          </a:p>
        </p:txBody>
      </p:sp>
    </p:spTree>
    <p:extLst>
      <p:ext uri="{BB962C8B-B14F-4D97-AF65-F5344CB8AC3E}">
        <p14:creationId xmlns:p14="http://schemas.microsoft.com/office/powerpoint/2010/main" val="2207607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22</a:t>
            </a:fld>
            <a:endParaRPr lang="en-US"/>
          </a:p>
        </p:txBody>
      </p:sp>
    </p:spTree>
    <p:extLst>
      <p:ext uri="{BB962C8B-B14F-4D97-AF65-F5344CB8AC3E}">
        <p14:creationId xmlns:p14="http://schemas.microsoft.com/office/powerpoint/2010/main" val="511741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24</a:t>
            </a:fld>
            <a:endParaRPr lang="en-US"/>
          </a:p>
        </p:txBody>
      </p:sp>
    </p:spTree>
    <p:extLst>
      <p:ext uri="{BB962C8B-B14F-4D97-AF65-F5344CB8AC3E}">
        <p14:creationId xmlns:p14="http://schemas.microsoft.com/office/powerpoint/2010/main" val="3337783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25</a:t>
            </a:fld>
            <a:endParaRPr lang="en-US"/>
          </a:p>
        </p:txBody>
      </p:sp>
    </p:spTree>
    <p:extLst>
      <p:ext uri="{BB962C8B-B14F-4D97-AF65-F5344CB8AC3E}">
        <p14:creationId xmlns:p14="http://schemas.microsoft.com/office/powerpoint/2010/main" val="2766792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3</a:t>
            </a:fld>
            <a:endParaRPr lang="en-US"/>
          </a:p>
        </p:txBody>
      </p:sp>
    </p:spTree>
    <p:extLst>
      <p:ext uri="{BB962C8B-B14F-4D97-AF65-F5344CB8AC3E}">
        <p14:creationId xmlns:p14="http://schemas.microsoft.com/office/powerpoint/2010/main" val="2630140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B21FBF6-6BDF-4412-9024-3793459D8532}" type="slidenum">
              <a:rPr lang="en-US" smtClean="0"/>
              <a:t>4</a:t>
            </a:fld>
            <a:endParaRPr lang="en-US"/>
          </a:p>
        </p:txBody>
      </p:sp>
    </p:spTree>
    <p:extLst>
      <p:ext uri="{BB962C8B-B14F-4D97-AF65-F5344CB8AC3E}">
        <p14:creationId xmlns:p14="http://schemas.microsoft.com/office/powerpoint/2010/main" val="181361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B21FBF6-6BDF-4412-9024-3793459D8532}" type="slidenum">
              <a:rPr lang="en-US" smtClean="0"/>
              <a:t>5</a:t>
            </a:fld>
            <a:endParaRPr lang="en-US"/>
          </a:p>
        </p:txBody>
      </p:sp>
    </p:spTree>
    <p:extLst>
      <p:ext uri="{BB962C8B-B14F-4D97-AF65-F5344CB8AC3E}">
        <p14:creationId xmlns:p14="http://schemas.microsoft.com/office/powerpoint/2010/main" val="2878447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6</a:t>
            </a:fld>
            <a:endParaRPr lang="en-US"/>
          </a:p>
        </p:txBody>
      </p:sp>
    </p:spTree>
    <p:extLst>
      <p:ext uri="{BB962C8B-B14F-4D97-AF65-F5344CB8AC3E}">
        <p14:creationId xmlns:p14="http://schemas.microsoft.com/office/powerpoint/2010/main" val="2970443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7</a:t>
            </a:fld>
            <a:endParaRPr lang="en-US"/>
          </a:p>
        </p:txBody>
      </p:sp>
    </p:spTree>
    <p:extLst>
      <p:ext uri="{BB962C8B-B14F-4D97-AF65-F5344CB8AC3E}">
        <p14:creationId xmlns:p14="http://schemas.microsoft.com/office/powerpoint/2010/main" val="3572850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11</a:t>
            </a:fld>
            <a:endParaRPr lang="en-US"/>
          </a:p>
        </p:txBody>
      </p:sp>
    </p:spTree>
    <p:extLst>
      <p:ext uri="{BB962C8B-B14F-4D97-AF65-F5344CB8AC3E}">
        <p14:creationId xmlns:p14="http://schemas.microsoft.com/office/powerpoint/2010/main" val="1751424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12</a:t>
            </a:fld>
            <a:endParaRPr lang="en-US"/>
          </a:p>
        </p:txBody>
      </p:sp>
    </p:spTree>
    <p:extLst>
      <p:ext uri="{BB962C8B-B14F-4D97-AF65-F5344CB8AC3E}">
        <p14:creationId xmlns:p14="http://schemas.microsoft.com/office/powerpoint/2010/main" val="1439714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14</a:t>
            </a:fld>
            <a:endParaRPr lang="en-US"/>
          </a:p>
        </p:txBody>
      </p:sp>
    </p:spTree>
    <p:extLst>
      <p:ext uri="{BB962C8B-B14F-4D97-AF65-F5344CB8AC3E}">
        <p14:creationId xmlns:p14="http://schemas.microsoft.com/office/powerpoint/2010/main" val="2155695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dirty="0" smtClean="0"/>
              <a:t>01/2015</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smtClean="0"/>
              <a:t>LCA Module A2</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A514951-337F-4C55-96DD-3945EF272A02}"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9677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2823033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9570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1097280" y="1624405"/>
            <a:ext cx="10115203"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8489" y="275846"/>
            <a:ext cx="10058400" cy="885981"/>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66974" y="1387737"/>
            <a:ext cx="10058400" cy="46534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dirty="0" smtClean="0"/>
              <a:t>01/2015</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smtClean="0"/>
              <a:t>LCA Module A2</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A514951-337F-4C55-96DD-3945EF272A02}" type="slidenum">
              <a:rPr lang="en-US" smtClean="0"/>
              <a:pPr/>
              <a:t>‹#›</a:t>
            </a:fld>
            <a:endParaRPr lang="en-US" dirty="0"/>
          </a:p>
        </p:txBody>
      </p:sp>
      <p:sp>
        <p:nvSpPr>
          <p:cNvPr id="7" name="Rectangle 6"/>
          <p:cNvSpPr/>
          <p:nvPr userDrawn="1"/>
        </p:nvSpPr>
        <p:spPr>
          <a:xfrm>
            <a:off x="390655" y="286603"/>
            <a:ext cx="11413863" cy="5877837"/>
          </a:xfrm>
          <a:prstGeom prst="rect">
            <a:avLst/>
          </a:prstGeom>
          <a:noFill/>
          <a:ln w="317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3756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3829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12/2014</a:t>
            </a:r>
            <a:endParaRPr lang="en-US"/>
          </a:p>
        </p:txBody>
      </p:sp>
      <p:sp>
        <p:nvSpPr>
          <p:cNvPr id="6" name="Footer Placeholder 5"/>
          <p:cNvSpPr>
            <a:spLocks noGrp="1"/>
          </p:cNvSpPr>
          <p:nvPr>
            <p:ph type="ftr" sz="quarter" idx="11"/>
          </p:nvPr>
        </p:nvSpPr>
        <p:spPr/>
        <p:txBody>
          <a:bodyPr/>
          <a:lstStyle/>
          <a:p>
            <a:r>
              <a:rPr lang="en-US" smtClean="0"/>
              <a:t>LCA Module A1</a:t>
            </a:r>
            <a:endParaRPr lang="en-US"/>
          </a:p>
        </p:txBody>
      </p:sp>
      <p:sp>
        <p:nvSpPr>
          <p:cNvPr id="7" name="Slide Number Placeholder 6"/>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270380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12/2014</a:t>
            </a:r>
            <a:endParaRPr lang="en-US"/>
          </a:p>
        </p:txBody>
      </p:sp>
      <p:sp>
        <p:nvSpPr>
          <p:cNvPr id="8" name="Footer Placeholder 7"/>
          <p:cNvSpPr>
            <a:spLocks noGrp="1"/>
          </p:cNvSpPr>
          <p:nvPr>
            <p:ph type="ftr" sz="quarter" idx="11"/>
          </p:nvPr>
        </p:nvSpPr>
        <p:spPr/>
        <p:txBody>
          <a:bodyPr/>
          <a:lstStyle/>
          <a:p>
            <a:r>
              <a:rPr lang="en-US" smtClean="0"/>
              <a:t>LCA Module A1</a:t>
            </a:r>
            <a:endParaRPr lang="en-US"/>
          </a:p>
        </p:txBody>
      </p:sp>
      <p:sp>
        <p:nvSpPr>
          <p:cNvPr id="9" name="Slide Number Placeholder 8"/>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30678078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12/2014</a:t>
            </a:r>
            <a:endParaRPr lang="en-US"/>
          </a:p>
        </p:txBody>
      </p:sp>
      <p:sp>
        <p:nvSpPr>
          <p:cNvPr id="4" name="Footer Placeholder 3"/>
          <p:cNvSpPr>
            <a:spLocks noGrp="1"/>
          </p:cNvSpPr>
          <p:nvPr>
            <p:ph type="ftr" sz="quarter" idx="11"/>
          </p:nvPr>
        </p:nvSpPr>
        <p:spPr/>
        <p:txBody>
          <a:bodyPr/>
          <a:lstStyle/>
          <a:p>
            <a:r>
              <a:rPr lang="en-US" smtClean="0"/>
              <a:t>LCA Module A1</a:t>
            </a:r>
            <a:endParaRPr lang="en-US"/>
          </a:p>
        </p:txBody>
      </p:sp>
      <p:sp>
        <p:nvSpPr>
          <p:cNvPr id="5" name="Slide Number Placeholder 4"/>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381023178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smtClean="0"/>
              <a:t>12/2014</a:t>
            </a: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LCA Module A1</a:t>
            </a:r>
            <a:endParaRPr lang="en-US"/>
          </a:p>
        </p:txBody>
      </p:sp>
      <p:sp>
        <p:nvSpPr>
          <p:cNvPr id="9" name="Slide Number Placeholder 8"/>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506015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US" smtClean="0"/>
              <a:t>12/2014</a:t>
            </a:r>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smtClean="0"/>
              <a:t>LCA Module A1</a:t>
            </a: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A514951-337F-4C55-96DD-3945EF272A02}" type="slidenum">
              <a:rPr lang="en-US" smtClean="0"/>
              <a:t>‹#›</a:t>
            </a:fld>
            <a:endParaRPr lang="en-US"/>
          </a:p>
        </p:txBody>
      </p:sp>
    </p:spTree>
    <p:extLst>
      <p:ext uri="{BB962C8B-B14F-4D97-AF65-F5344CB8AC3E}">
        <p14:creationId xmlns:p14="http://schemas.microsoft.com/office/powerpoint/2010/main" val="4085365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12/2014</a:t>
            </a:r>
            <a:endParaRPr lang="en-US"/>
          </a:p>
        </p:txBody>
      </p:sp>
      <p:sp>
        <p:nvSpPr>
          <p:cNvPr id="6" name="Footer Placeholder 5"/>
          <p:cNvSpPr>
            <a:spLocks noGrp="1"/>
          </p:cNvSpPr>
          <p:nvPr>
            <p:ph type="ftr" sz="quarter" idx="11"/>
          </p:nvPr>
        </p:nvSpPr>
        <p:spPr/>
        <p:txBody>
          <a:bodyPr/>
          <a:lstStyle/>
          <a:p>
            <a:r>
              <a:rPr lang="en-US" smtClean="0"/>
              <a:t>LCA Module A1</a:t>
            </a:r>
            <a:endParaRPr lang="en-US"/>
          </a:p>
        </p:txBody>
      </p:sp>
      <p:sp>
        <p:nvSpPr>
          <p:cNvPr id="7" name="Slide Number Placeholder 6"/>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812994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smtClean="0"/>
              <a:t>12/2014</a:t>
            </a:r>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LCA Module A1</a:t>
            </a:r>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A514951-337F-4C55-96DD-3945EF272A0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1983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wma"/><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1.png"/><Relationship Id="rId5" Type="http://schemas.openxmlformats.org/officeDocument/2006/relationships/image" Target="../media/image12.tmp"/><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12.xml"/><Relationship Id="rId9"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19.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1.png"/><Relationship Id="rId5" Type="http://schemas.openxmlformats.org/officeDocument/2006/relationships/image" Target="../media/image20.jpeg"/><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000" y="67867"/>
            <a:ext cx="11938000" cy="2171700"/>
          </a:xfrm>
        </p:spPr>
        <p:txBody>
          <a:bodyPr>
            <a:noAutofit/>
          </a:bodyPr>
          <a:lstStyle/>
          <a:p>
            <a:pPr algn="ctr"/>
            <a:r>
              <a:rPr lang="en-US" sz="5800" dirty="0" smtClean="0"/>
              <a:t>Welcome to the Life Cycle Assessment (LCA) Learning Module Series</a:t>
            </a:r>
            <a:endParaRPr lang="en-US" sz="5800" dirty="0"/>
          </a:p>
        </p:txBody>
      </p:sp>
      <p:sp>
        <p:nvSpPr>
          <p:cNvPr id="3" name="Subtitle 2"/>
          <p:cNvSpPr>
            <a:spLocks noGrp="1"/>
          </p:cNvSpPr>
          <p:nvPr>
            <p:ph type="subTitle" idx="1"/>
          </p:nvPr>
        </p:nvSpPr>
        <p:spPr>
          <a:xfrm>
            <a:off x="0" y="5329238"/>
            <a:ext cx="12192000" cy="1173162"/>
          </a:xfrm>
        </p:spPr>
        <p:txBody>
          <a:bodyPr>
            <a:normAutofit/>
          </a:bodyPr>
          <a:lstStyle/>
          <a:p>
            <a:pPr algn="ctr"/>
            <a:r>
              <a:rPr lang="en-US" dirty="0" smtClean="0"/>
              <a:t>Acknowledgements:</a:t>
            </a:r>
          </a:p>
          <a:p>
            <a:pPr algn="ctr"/>
            <a:r>
              <a:rPr lang="en-US" dirty="0" err="1" smtClean="0"/>
              <a:t>CEST</a:t>
            </a:r>
            <a:r>
              <a:rPr lang="en-US" cap="none" dirty="0" err="1" smtClean="0"/>
              <a:t>i</a:t>
            </a:r>
            <a:r>
              <a:rPr lang="en-US" dirty="0" err="1" smtClean="0"/>
              <a:t>CC</a:t>
            </a:r>
            <a:r>
              <a:rPr lang="en-US" dirty="0" smtClean="0"/>
              <a:t>	Washington State University     Fulbright</a:t>
            </a:r>
          </a:p>
        </p:txBody>
      </p:sp>
      <p:sp>
        <p:nvSpPr>
          <p:cNvPr id="4" name="Subtitle 2"/>
          <p:cNvSpPr txBox="1">
            <a:spLocks/>
          </p:cNvSpPr>
          <p:nvPr/>
        </p:nvSpPr>
        <p:spPr>
          <a:xfrm>
            <a:off x="1663700" y="2700338"/>
            <a:ext cx="9144000" cy="5508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smtClean="0"/>
              <a:t>Liv Haselbach	Quinn Langfitt</a:t>
            </a:r>
          </a:p>
          <a:p>
            <a:endParaRPr lang="en-US" sz="3200" dirty="0" smtClean="0"/>
          </a:p>
        </p:txBody>
      </p:sp>
      <p:sp>
        <p:nvSpPr>
          <p:cNvPr id="5" name="Subtitle 2"/>
          <p:cNvSpPr txBox="1">
            <a:spLocks/>
          </p:cNvSpPr>
          <p:nvPr/>
        </p:nvSpPr>
        <p:spPr>
          <a:xfrm>
            <a:off x="0" y="3993357"/>
            <a:ext cx="12192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For current modules email </a:t>
            </a:r>
            <a:r>
              <a:rPr lang="en-US" dirty="0"/>
              <a:t>h</a:t>
            </a:r>
            <a:r>
              <a:rPr lang="en-US" dirty="0" smtClean="0"/>
              <a:t>aselbach@wsu.edu or visit cem.uaf.edu/</a:t>
            </a:r>
            <a:r>
              <a:rPr lang="en-US" dirty="0" err="1" smtClean="0"/>
              <a:t>CESTiCC</a:t>
            </a:r>
            <a:r>
              <a:rPr lang="en-US" dirty="0" smtClean="0"/>
              <a:t>   </a:t>
            </a:r>
          </a:p>
        </p:txBody>
      </p:sp>
      <p:pic>
        <p:nvPicPr>
          <p:cNvPr id="9" name="Audio 8">
            <a:hlinkClick r:id="" action="ppaction://media"/>
          </p:cNvPr>
          <p:cNvPicPr>
            <a:picLocks noChangeAspect="1"/>
          </p:cNvPicPr>
          <p:nvPr>
            <a:audioFile r:link="rId1"/>
            <p:extLst>
              <p:ext uri="{DAA4B4D4-6D71-4841-9C94-3DE7FCFB9230}">
                <p14:media xmlns:p14="http://schemas.microsoft.com/office/powerpoint/2010/main" r:embed="rId2">
                  <p14:trim st="2328"/>
                </p14:media>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52574511"/>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8" y="275846"/>
            <a:ext cx="11158072" cy="885981"/>
          </a:xfrm>
        </p:spPr>
        <p:txBody>
          <a:bodyPr>
            <a:normAutofit/>
          </a:bodyPr>
          <a:lstStyle/>
          <a:p>
            <a:r>
              <a:rPr lang="en-US" dirty="0" smtClean="0"/>
              <a:t>Characterization of Global Warming Potential</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10</a:t>
            </a:fld>
            <a:endParaRPr lang="en-US" dirty="0"/>
          </a:p>
        </p:txBody>
      </p:sp>
      <p:sp>
        <p:nvSpPr>
          <p:cNvPr id="7" name="Content Placeholder 2"/>
          <p:cNvSpPr>
            <a:spLocks noGrp="1"/>
          </p:cNvSpPr>
          <p:nvPr>
            <p:ph idx="1"/>
          </p:nvPr>
        </p:nvSpPr>
        <p:spPr>
          <a:xfrm>
            <a:off x="688488" y="1830412"/>
            <a:ext cx="5257800" cy="4525963"/>
          </a:xfrm>
        </p:spPr>
        <p:txBody>
          <a:bodyPr>
            <a:normAutofit/>
          </a:bodyPr>
          <a:lstStyle/>
          <a:p>
            <a:pPr algn="ctr">
              <a:buNone/>
            </a:pPr>
            <a:r>
              <a:rPr lang="en-US" sz="3800" dirty="0" smtClean="0"/>
              <a:t>GWP= </a:t>
            </a:r>
            <a:r>
              <a:rPr lang="en-US" sz="3800" dirty="0" err="1" smtClean="0"/>
              <a:t>Σ</a:t>
            </a:r>
            <a:r>
              <a:rPr lang="en-US" sz="3800" baseline="-25000" dirty="0" err="1" smtClean="0"/>
              <a:t>i</a:t>
            </a:r>
            <a:r>
              <a:rPr lang="en-US" sz="3800" baseline="-25000" dirty="0" smtClean="0"/>
              <a:t> </a:t>
            </a:r>
            <a:r>
              <a:rPr lang="en-US" sz="3800" dirty="0" smtClean="0"/>
              <a:t>(m</a:t>
            </a:r>
            <a:r>
              <a:rPr lang="en-US" sz="3800" baseline="-25000" dirty="0" smtClean="0"/>
              <a:t>i </a:t>
            </a:r>
            <a:r>
              <a:rPr lang="en-US" sz="3800" dirty="0" smtClean="0"/>
              <a:t>x </a:t>
            </a:r>
            <a:r>
              <a:rPr lang="en-US" sz="3800" dirty="0" err="1" smtClean="0"/>
              <a:t>GWP</a:t>
            </a:r>
            <a:r>
              <a:rPr lang="en-US" sz="3800" baseline="-25000" dirty="0" err="1" smtClean="0"/>
              <a:t>i</a:t>
            </a:r>
            <a:r>
              <a:rPr lang="en-US" sz="3800" dirty="0" smtClean="0"/>
              <a:t>)</a:t>
            </a:r>
          </a:p>
          <a:p>
            <a:pPr>
              <a:buNone/>
            </a:pPr>
            <a:endParaRPr lang="en-US" dirty="0" smtClean="0"/>
          </a:p>
          <a:p>
            <a:pPr>
              <a:buNone/>
            </a:pPr>
            <a:r>
              <a:rPr lang="en-US" dirty="0" smtClean="0"/>
              <a:t>where</a:t>
            </a:r>
          </a:p>
          <a:p>
            <a:pPr>
              <a:buFont typeface="Arial" panose="020B0604020202020204" pitchFamily="34" charset="0"/>
              <a:buChar char="•"/>
            </a:pPr>
            <a:r>
              <a:rPr lang="en-US" dirty="0" smtClean="0"/>
              <a:t>GWP=global warming potential in kg CO</a:t>
            </a:r>
            <a:r>
              <a:rPr lang="en-US" baseline="-25000" dirty="0" smtClean="0"/>
              <a:t>2</a:t>
            </a:r>
            <a:r>
              <a:rPr lang="en-US" dirty="0" smtClean="0"/>
              <a:t>-eq of full inventory of GHGs</a:t>
            </a:r>
          </a:p>
          <a:p>
            <a:pPr>
              <a:buFont typeface="Arial" panose="020B0604020202020204" pitchFamily="34" charset="0"/>
              <a:buChar char="•"/>
            </a:pPr>
            <a:r>
              <a:rPr lang="en-US" dirty="0" smtClean="0"/>
              <a:t>m</a:t>
            </a:r>
            <a:r>
              <a:rPr lang="en-US" baseline="-25000" dirty="0" smtClean="0"/>
              <a:t>i </a:t>
            </a:r>
            <a:r>
              <a:rPr lang="en-US" dirty="0" smtClean="0"/>
              <a:t>= mass (in kg) of inventory flow ‘</a:t>
            </a:r>
            <a:r>
              <a:rPr lang="en-US" dirty="0" err="1" smtClean="0"/>
              <a:t>i</a:t>
            </a:r>
            <a:r>
              <a:rPr lang="en-US" dirty="0" smtClean="0"/>
              <a:t>’, </a:t>
            </a:r>
          </a:p>
          <a:p>
            <a:pPr>
              <a:buFont typeface="Arial" panose="020B0604020202020204" pitchFamily="34" charset="0"/>
              <a:buChar char="•"/>
            </a:pPr>
            <a:r>
              <a:rPr lang="en-US" dirty="0" smtClean="0"/>
              <a:t>GWP</a:t>
            </a:r>
            <a:r>
              <a:rPr lang="en-US" baseline="-25000" dirty="0" smtClean="0"/>
              <a:t>i</a:t>
            </a:r>
            <a:r>
              <a:rPr lang="en-US" dirty="0" smtClean="0"/>
              <a:t> = kg of carbon dioxide with the same heat trapping potential as one kg of inventory flow ‘</a:t>
            </a:r>
            <a:r>
              <a:rPr lang="en-US" dirty="0" err="1" smtClean="0"/>
              <a:t>i</a:t>
            </a:r>
            <a:r>
              <a:rPr lang="en-US" dirty="0" smtClean="0"/>
              <a:t>'</a:t>
            </a:r>
          </a:p>
          <a:p>
            <a:pPr>
              <a:buNone/>
            </a:pPr>
            <a:r>
              <a:rPr lang="en-US" dirty="0" smtClean="0"/>
              <a:t>Note: Different groups and scientists have different lists of </a:t>
            </a:r>
            <a:r>
              <a:rPr lang="en-US" dirty="0" err="1" smtClean="0"/>
              <a:t>GWP</a:t>
            </a:r>
            <a:r>
              <a:rPr lang="en-US" baseline="-25000" dirty="0" err="1" smtClean="0"/>
              <a:t>i</a:t>
            </a:r>
            <a:endParaRPr lang="en-US" dirty="0"/>
          </a:p>
        </p:txBody>
      </p:sp>
      <p:cxnSp>
        <p:nvCxnSpPr>
          <p:cNvPr id="9" name="Straight Connector 8"/>
          <p:cNvCxnSpPr/>
          <p:nvPr/>
        </p:nvCxnSpPr>
        <p:spPr>
          <a:xfrm>
            <a:off x="6267524" y="1430302"/>
            <a:ext cx="0" cy="4360898"/>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p:extLst>
              <p:ext uri="{D42A27DB-BD31-4B8C-83A1-F6EECF244321}">
                <p14:modId xmlns:p14="http://schemas.microsoft.com/office/powerpoint/2010/main" val="4013750836"/>
              </p:ext>
            </p:extLst>
          </p:nvPr>
        </p:nvGraphicFramePr>
        <p:xfrm>
          <a:off x="6977977" y="1898081"/>
          <a:ext cx="4502823" cy="3728720"/>
        </p:xfrm>
        <a:graphic>
          <a:graphicData uri="http://schemas.openxmlformats.org/drawingml/2006/table">
            <a:tbl>
              <a:tblPr firstRow="1" bandRow="1">
                <a:tableStyleId>{073A0DAA-6AF3-43AB-8588-CEC1D06C72B9}</a:tableStyleId>
              </a:tblPr>
              <a:tblGrid>
                <a:gridCol w="2674023"/>
                <a:gridCol w="1828800"/>
              </a:tblGrid>
              <a:tr h="370840">
                <a:tc>
                  <a:txBody>
                    <a:bodyPr/>
                    <a:lstStyle/>
                    <a:p>
                      <a:r>
                        <a:rPr lang="en-US" sz="2400" dirty="0" smtClean="0">
                          <a:solidFill>
                            <a:schemeClr val="tx1"/>
                          </a:solidFill>
                        </a:rPr>
                        <a:t>1 kg of substance</a:t>
                      </a:r>
                      <a:endParaRPr lang="en-US" sz="2400"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err="1" smtClean="0">
                          <a:solidFill>
                            <a:schemeClr val="tx1"/>
                          </a:solidFill>
                        </a:rPr>
                        <a:t>GWP</a:t>
                      </a:r>
                      <a:r>
                        <a:rPr lang="en-US" sz="2200" baseline="-25000" dirty="0" err="1" smtClean="0">
                          <a:solidFill>
                            <a:schemeClr val="tx1"/>
                          </a:solidFill>
                        </a:rPr>
                        <a:t>i</a:t>
                      </a:r>
                      <a:r>
                        <a:rPr lang="en-US" sz="2200" baseline="-25000" dirty="0" smtClean="0">
                          <a:solidFill>
                            <a:schemeClr val="tx1"/>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2200" baseline="0" dirty="0" smtClean="0">
                          <a:solidFill>
                            <a:schemeClr val="tx1"/>
                          </a:solidFill>
                        </a:rPr>
                        <a:t>(kg CO</a:t>
                      </a:r>
                      <a:r>
                        <a:rPr lang="en-US" sz="2200" baseline="-25000" dirty="0" smtClean="0">
                          <a:solidFill>
                            <a:schemeClr val="tx1"/>
                          </a:solidFill>
                        </a:rPr>
                        <a:t>2</a:t>
                      </a:r>
                      <a:r>
                        <a:rPr lang="en-US" sz="2200" baseline="0" dirty="0" smtClean="0">
                          <a:solidFill>
                            <a:schemeClr val="tx1"/>
                          </a:solidFill>
                        </a:rPr>
                        <a:t>-e)</a:t>
                      </a:r>
                      <a:endParaRPr lang="en-US" sz="2200" dirty="0" smtClean="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70840">
                <a:tc>
                  <a:txBody>
                    <a:bodyPr/>
                    <a:lstStyle/>
                    <a:p>
                      <a:r>
                        <a:rPr lang="en-US" dirty="0" smtClean="0"/>
                        <a:t>Carbon dioxide (CO</a:t>
                      </a:r>
                      <a:r>
                        <a:rPr lang="en-US" baseline="-25000" dirty="0" smtClean="0"/>
                        <a:t>2</a:t>
                      </a:r>
                      <a:r>
                        <a:rPr lang="en-US" baseline="0" dirty="0" smtClean="0"/>
                        <a:t>)</a:t>
                      </a:r>
                      <a:endParaRPr lang="en-US" dirty="0"/>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r>
                        <a:rPr lang="en-US" dirty="0" smtClean="0"/>
                        <a:t>1</a:t>
                      </a:r>
                      <a:endParaRPr lang="en-US" dirty="0"/>
                    </a:p>
                  </a:txBody>
                  <a:tcPr>
                    <a:lnT w="12700" cap="flat" cmpd="sng" algn="ctr">
                      <a:solidFill>
                        <a:schemeClr val="tx1"/>
                      </a:solidFill>
                      <a:prstDash val="solid"/>
                      <a:round/>
                      <a:headEnd type="none" w="med" len="med"/>
                      <a:tailEnd type="none" w="med" len="med"/>
                    </a:lnT>
                    <a:solidFill>
                      <a:schemeClr val="bg1">
                        <a:lumMod val="85000"/>
                      </a:schemeClr>
                    </a:solidFill>
                  </a:tcPr>
                </a:tc>
              </a:tr>
              <a:tr h="370840">
                <a:tc>
                  <a:txBody>
                    <a:bodyPr/>
                    <a:lstStyle/>
                    <a:p>
                      <a:r>
                        <a:rPr lang="en-US" dirty="0" smtClean="0"/>
                        <a:t>Methane (CH</a:t>
                      </a:r>
                      <a:r>
                        <a:rPr lang="en-US" baseline="-25000" dirty="0" smtClean="0"/>
                        <a:t>4</a:t>
                      </a:r>
                      <a:r>
                        <a:rPr lang="en-US" baseline="0" dirty="0" smtClean="0"/>
                        <a:t>)</a:t>
                      </a:r>
                      <a:endParaRPr lang="en-US" dirty="0"/>
                    </a:p>
                  </a:txBody>
                  <a:tcPr>
                    <a:solidFill>
                      <a:schemeClr val="bg1">
                        <a:lumMod val="85000"/>
                      </a:schemeClr>
                    </a:solidFill>
                  </a:tcPr>
                </a:tc>
                <a:tc>
                  <a:txBody>
                    <a:bodyPr/>
                    <a:lstStyle/>
                    <a:p>
                      <a:r>
                        <a:rPr lang="en-US" dirty="0" smtClean="0"/>
                        <a:t>25</a:t>
                      </a:r>
                      <a:endParaRPr lang="en-US" dirty="0"/>
                    </a:p>
                  </a:txBody>
                  <a:tcPr>
                    <a:solidFill>
                      <a:schemeClr val="bg1">
                        <a:lumMod val="85000"/>
                      </a:schemeClr>
                    </a:solidFill>
                  </a:tcPr>
                </a:tc>
              </a:tr>
              <a:tr h="370840">
                <a:tc>
                  <a:txBody>
                    <a:bodyPr/>
                    <a:lstStyle/>
                    <a:p>
                      <a:r>
                        <a:rPr lang="en-US" dirty="0" smtClean="0"/>
                        <a:t>Nitrous oxide (N</a:t>
                      </a:r>
                      <a:r>
                        <a:rPr lang="en-US" baseline="-25000" dirty="0" smtClean="0"/>
                        <a:t>2</a:t>
                      </a:r>
                      <a:r>
                        <a:rPr lang="en-US" baseline="0" dirty="0" smtClean="0"/>
                        <a:t>O)</a:t>
                      </a:r>
                      <a:endParaRPr lang="en-US" baseline="0" dirty="0"/>
                    </a:p>
                  </a:txBody>
                  <a:tcPr>
                    <a:solidFill>
                      <a:schemeClr val="bg1">
                        <a:lumMod val="85000"/>
                      </a:schemeClr>
                    </a:solidFill>
                  </a:tcPr>
                </a:tc>
                <a:tc>
                  <a:txBody>
                    <a:bodyPr/>
                    <a:lstStyle/>
                    <a:p>
                      <a:r>
                        <a:rPr lang="en-US" dirty="0" smtClean="0"/>
                        <a:t>298</a:t>
                      </a:r>
                      <a:endParaRPr lang="en-US" dirty="0"/>
                    </a:p>
                  </a:txBody>
                  <a:tcPr>
                    <a:solidFill>
                      <a:schemeClr val="bg1">
                        <a:lumMod val="85000"/>
                      </a:schemeClr>
                    </a:solidFill>
                  </a:tcPr>
                </a:tc>
              </a:tr>
              <a:tr h="370840">
                <a:tc>
                  <a:txBody>
                    <a:bodyPr/>
                    <a:lstStyle/>
                    <a:p>
                      <a:r>
                        <a:rPr lang="en-US" dirty="0" smtClean="0"/>
                        <a:t>Sulfur</a:t>
                      </a:r>
                      <a:r>
                        <a:rPr lang="en-US" baseline="0" dirty="0" smtClean="0"/>
                        <a:t> hexafluoride (SF</a:t>
                      </a:r>
                      <a:r>
                        <a:rPr lang="en-US" baseline="-25000" dirty="0" smtClean="0"/>
                        <a:t>6</a:t>
                      </a:r>
                      <a:r>
                        <a:rPr lang="en-US" baseline="0" dirty="0" smtClean="0"/>
                        <a:t>)</a:t>
                      </a:r>
                      <a:endParaRPr lang="en-US" dirty="0"/>
                    </a:p>
                  </a:txBody>
                  <a:tcPr>
                    <a:solidFill>
                      <a:schemeClr val="bg1">
                        <a:lumMod val="85000"/>
                      </a:schemeClr>
                    </a:solidFill>
                  </a:tcPr>
                </a:tc>
                <a:tc>
                  <a:txBody>
                    <a:bodyPr/>
                    <a:lstStyle/>
                    <a:p>
                      <a:r>
                        <a:rPr lang="en-US" dirty="0" smtClean="0"/>
                        <a:t>22,800</a:t>
                      </a:r>
                      <a:endParaRPr lang="en-US" dirty="0"/>
                    </a:p>
                  </a:txBody>
                  <a:tcPr>
                    <a:solidFill>
                      <a:schemeClr val="bg1">
                        <a:lumMod val="85000"/>
                      </a:schemeClr>
                    </a:solidFill>
                  </a:tcPr>
                </a:tc>
              </a:tr>
              <a:tr h="370840">
                <a:tc>
                  <a:txBody>
                    <a:bodyPr/>
                    <a:lstStyle/>
                    <a:p>
                      <a:r>
                        <a:rPr lang="en-US" dirty="0" smtClean="0"/>
                        <a:t>Nitrogen </a:t>
                      </a:r>
                      <a:r>
                        <a:rPr lang="en-US" dirty="0" err="1" smtClean="0"/>
                        <a:t>trifluoride</a:t>
                      </a:r>
                      <a:r>
                        <a:rPr lang="en-US" dirty="0" smtClean="0"/>
                        <a:t> (NF</a:t>
                      </a:r>
                      <a:r>
                        <a:rPr lang="en-US" baseline="-25000" dirty="0" smtClean="0"/>
                        <a:t>3</a:t>
                      </a:r>
                      <a:r>
                        <a:rPr lang="en-US" baseline="0" dirty="0" smtClean="0"/>
                        <a:t>)</a:t>
                      </a:r>
                      <a:endParaRPr lang="en-US" dirty="0"/>
                    </a:p>
                  </a:txBody>
                  <a:tcPr>
                    <a:solidFill>
                      <a:schemeClr val="bg1">
                        <a:lumMod val="85000"/>
                      </a:schemeClr>
                    </a:solidFill>
                  </a:tcPr>
                </a:tc>
                <a:tc>
                  <a:txBody>
                    <a:bodyPr/>
                    <a:lstStyle/>
                    <a:p>
                      <a:r>
                        <a:rPr lang="en-US" dirty="0" smtClean="0"/>
                        <a:t>17,200</a:t>
                      </a:r>
                      <a:endParaRPr lang="en-US" dirty="0"/>
                    </a:p>
                  </a:txBody>
                  <a:tcPr>
                    <a:solidFill>
                      <a:schemeClr val="bg1">
                        <a:lumMod val="85000"/>
                      </a:schemeClr>
                    </a:solidFill>
                  </a:tcPr>
                </a:tc>
              </a:tr>
              <a:tr h="370840">
                <a:tc>
                  <a:txBody>
                    <a:bodyPr/>
                    <a:lstStyle/>
                    <a:p>
                      <a:r>
                        <a:rPr lang="en-US" dirty="0" smtClean="0"/>
                        <a:t>Methyl bromide (CH</a:t>
                      </a:r>
                      <a:r>
                        <a:rPr lang="en-US" baseline="-25000" dirty="0" smtClean="0"/>
                        <a:t>3</a:t>
                      </a:r>
                      <a:r>
                        <a:rPr lang="en-US" baseline="0" dirty="0" smtClean="0"/>
                        <a:t>Br)</a:t>
                      </a:r>
                      <a:endParaRPr lang="en-US" dirty="0"/>
                    </a:p>
                  </a:txBody>
                  <a:tcPr>
                    <a:solidFill>
                      <a:schemeClr val="bg1">
                        <a:lumMod val="85000"/>
                      </a:schemeClr>
                    </a:solidFill>
                  </a:tcPr>
                </a:tc>
                <a:tc>
                  <a:txBody>
                    <a:bodyPr/>
                    <a:lstStyle/>
                    <a:p>
                      <a:r>
                        <a:rPr lang="en-US" dirty="0" smtClean="0"/>
                        <a:t>5</a:t>
                      </a:r>
                      <a:endParaRPr lang="en-US" dirty="0"/>
                    </a:p>
                  </a:txBody>
                  <a:tcPr>
                    <a:solidFill>
                      <a:schemeClr val="bg1">
                        <a:lumMod val="85000"/>
                      </a:schemeClr>
                    </a:solidFill>
                  </a:tcPr>
                </a:tc>
              </a:tr>
              <a:tr h="370840">
                <a:tc>
                  <a:txBody>
                    <a:bodyPr/>
                    <a:lstStyle/>
                    <a:p>
                      <a:r>
                        <a:rPr lang="en-US" dirty="0" smtClean="0"/>
                        <a:t>Carbon</a:t>
                      </a:r>
                      <a:r>
                        <a:rPr lang="en-US" baseline="0" dirty="0" smtClean="0"/>
                        <a:t> </a:t>
                      </a:r>
                      <a:r>
                        <a:rPr lang="en-US" baseline="0" dirty="0" err="1" smtClean="0"/>
                        <a:t>tetrafluoride</a:t>
                      </a:r>
                      <a:r>
                        <a:rPr lang="en-US" baseline="0" dirty="0" smtClean="0"/>
                        <a:t> </a:t>
                      </a:r>
                      <a:r>
                        <a:rPr lang="en-US" dirty="0" smtClean="0"/>
                        <a:t>(CF</a:t>
                      </a:r>
                      <a:r>
                        <a:rPr lang="en-US" baseline="-25000" dirty="0" smtClean="0"/>
                        <a:t>4</a:t>
                      </a:r>
                      <a:r>
                        <a:rPr lang="en-US" baseline="0" dirty="0" smtClean="0"/>
                        <a:t>)</a:t>
                      </a:r>
                      <a:endParaRPr lang="en-US" dirty="0"/>
                    </a:p>
                  </a:txBody>
                  <a:tcPr>
                    <a:solidFill>
                      <a:schemeClr val="bg1">
                        <a:lumMod val="85000"/>
                      </a:schemeClr>
                    </a:solidFill>
                  </a:tcPr>
                </a:tc>
                <a:tc>
                  <a:txBody>
                    <a:bodyPr/>
                    <a:lstStyle/>
                    <a:p>
                      <a:r>
                        <a:rPr lang="en-US" dirty="0" smtClean="0"/>
                        <a:t>7390</a:t>
                      </a:r>
                      <a:endParaRPr lang="en-US" dirty="0"/>
                    </a:p>
                  </a:txBody>
                  <a:tcPr>
                    <a:solidFill>
                      <a:schemeClr val="bg1">
                        <a:lumMod val="85000"/>
                      </a:schemeClr>
                    </a:solidFill>
                  </a:tcPr>
                </a:tc>
              </a:tr>
              <a:tr h="370840">
                <a:tc>
                  <a:txBody>
                    <a:bodyPr/>
                    <a:lstStyle/>
                    <a:p>
                      <a:r>
                        <a:rPr lang="en-US" dirty="0" smtClean="0"/>
                        <a:t>HCFC-134a (C</a:t>
                      </a:r>
                      <a:r>
                        <a:rPr lang="en-US" baseline="-25000" dirty="0" smtClean="0"/>
                        <a:t>2</a:t>
                      </a:r>
                      <a:r>
                        <a:rPr lang="en-US" baseline="0" dirty="0" smtClean="0"/>
                        <a:t>H</a:t>
                      </a:r>
                      <a:r>
                        <a:rPr lang="en-US" baseline="-25000" dirty="0" smtClean="0"/>
                        <a:t>2</a:t>
                      </a:r>
                      <a:r>
                        <a:rPr lang="en-US" baseline="0" dirty="0" smtClean="0"/>
                        <a:t>F</a:t>
                      </a:r>
                      <a:r>
                        <a:rPr lang="en-US" baseline="-25000" dirty="0" smtClean="0"/>
                        <a:t>4</a:t>
                      </a:r>
                      <a:r>
                        <a:rPr lang="en-US" baseline="0" dirty="0" smtClean="0"/>
                        <a:t>)</a:t>
                      </a:r>
                      <a:endParaRPr lang="en-US" dirty="0"/>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dirty="0" smtClean="0"/>
                        <a:t>1430</a:t>
                      </a:r>
                      <a:endParaRPr lang="en-US" dirty="0"/>
                    </a:p>
                  </a:txBody>
                  <a:tcPr>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12" name="TextBox 11"/>
          <p:cNvSpPr txBox="1"/>
          <p:nvPr/>
        </p:nvSpPr>
        <p:spPr>
          <a:xfrm>
            <a:off x="6974841" y="1142177"/>
            <a:ext cx="4500271" cy="707886"/>
          </a:xfrm>
          <a:prstGeom prst="rect">
            <a:avLst/>
          </a:prstGeom>
          <a:noFill/>
        </p:spPr>
        <p:txBody>
          <a:bodyPr wrap="none" rtlCol="0">
            <a:spAutoFit/>
          </a:bodyPr>
          <a:lstStyle/>
          <a:p>
            <a:r>
              <a:rPr lang="en-US" sz="2000" dirty="0" smtClean="0"/>
              <a:t>GWP</a:t>
            </a:r>
            <a:r>
              <a:rPr lang="en-US" sz="2000" baseline="-25000" dirty="0" smtClean="0"/>
              <a:t>100</a:t>
            </a:r>
            <a:r>
              <a:rPr lang="en-US" sz="2000" dirty="0" smtClean="0"/>
              <a:t> (100-year basis) Characterization </a:t>
            </a:r>
          </a:p>
          <a:p>
            <a:r>
              <a:rPr lang="en-US" sz="2000" dirty="0" smtClean="0"/>
              <a:t>Factors (from TRACI 2.1)</a:t>
            </a:r>
            <a:endParaRPr lang="en-US" sz="2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13"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β</a:t>
            </a:r>
            <a:r>
              <a:rPr lang="en-US" dirty="0" smtClean="0">
                <a:latin typeface="Calibri" panose="020F0502020204030204" pitchFamily="34" charset="0"/>
              </a:rPr>
              <a:t>1</a:t>
            </a:r>
            <a:endParaRPr lang="en-US" dirty="0"/>
          </a:p>
        </p:txBody>
      </p:sp>
      <p:sp>
        <p:nvSpPr>
          <p:cNvPr id="15" name="Date Placeholder 5"/>
          <p:cNvSpPr>
            <a:spLocks noGrp="1"/>
          </p:cNvSpPr>
          <p:nvPr>
            <p:ph type="dt" sz="half" idx="10"/>
          </p:nvPr>
        </p:nvSpPr>
        <p:spPr>
          <a:xfrm>
            <a:off x="1097280" y="6459785"/>
            <a:ext cx="2472271" cy="365125"/>
          </a:xfrm>
        </p:spPr>
        <p:txBody>
          <a:bodyPr/>
          <a:lstStyle/>
          <a:p>
            <a:r>
              <a:rPr lang="en-US" dirty="0" smtClean="0"/>
              <a:t>12</a:t>
            </a:r>
            <a:r>
              <a:rPr lang="en-US" dirty="0" smtClean="0"/>
              <a:t>/2015</a:t>
            </a:r>
            <a:endParaRPr lang="en-US" dirty="0"/>
          </a:p>
        </p:txBody>
      </p:sp>
    </p:spTree>
    <p:extLst>
      <p:ext uri="{BB962C8B-B14F-4D97-AF65-F5344CB8AC3E}">
        <p14:creationId xmlns:p14="http://schemas.microsoft.com/office/powerpoint/2010/main" val="4011840575"/>
      </p:ext>
    </p:extLst>
  </p:cSld>
  <p:clrMapOvr>
    <a:masterClrMapping/>
  </p:clrMapOvr>
  <mc:AlternateContent xmlns:mc="http://schemas.openxmlformats.org/markup-compatibility/2006" xmlns:p14="http://schemas.microsoft.com/office/powerpoint/2010/main">
    <mc:Choice Requires="p14">
      <p:transition spd="slow" p14:dur="2000" advTm="43796"/>
    </mc:Choice>
    <mc:Fallback xmlns="">
      <p:transition spd="slow" advTm="43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Expanded GWP values</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11</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604704873"/>
              </p:ext>
            </p:extLst>
          </p:nvPr>
        </p:nvGraphicFramePr>
        <p:xfrm>
          <a:off x="603052" y="1278448"/>
          <a:ext cx="10959028" cy="3896454"/>
        </p:xfrm>
        <a:graphic>
          <a:graphicData uri="http://schemas.openxmlformats.org/drawingml/2006/table">
            <a:tbl>
              <a:tblPr firstRow="1" bandRow="1">
                <a:tableStyleId>{073A0DAA-6AF3-43AB-8588-CEC1D06C72B9}</a:tableStyleId>
              </a:tblPr>
              <a:tblGrid>
                <a:gridCol w="2623671"/>
                <a:gridCol w="1239520"/>
                <a:gridCol w="1544320"/>
                <a:gridCol w="1645920"/>
                <a:gridCol w="3905597"/>
              </a:tblGrid>
              <a:tr h="370840">
                <a:tc>
                  <a:txBody>
                    <a:bodyPr/>
                    <a:lstStyle/>
                    <a:p>
                      <a:r>
                        <a:rPr lang="en-US" sz="2000" dirty="0" smtClean="0">
                          <a:solidFill>
                            <a:schemeClr val="tx1"/>
                          </a:solidFill>
                        </a:rPr>
                        <a:t>1 kg of substance</a:t>
                      </a:r>
                      <a:endParaRPr lang="en-US" sz="2000"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smtClean="0">
                          <a:solidFill>
                            <a:schemeClr val="tx1"/>
                          </a:solidFill>
                        </a:rPr>
                        <a:t>GWP</a:t>
                      </a:r>
                      <a:r>
                        <a:rPr lang="en-US" sz="2000" baseline="-25000" dirty="0" err="1" smtClean="0">
                          <a:solidFill>
                            <a:schemeClr val="tx1"/>
                          </a:solidFill>
                        </a:rPr>
                        <a:t>i</a:t>
                      </a:r>
                      <a:r>
                        <a:rPr lang="en-US" sz="2000" baseline="-25000" dirty="0" smtClean="0">
                          <a:solidFill>
                            <a:schemeClr val="tx1"/>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solidFill>
                            <a:schemeClr val="tx1"/>
                          </a:solidFill>
                        </a:rPr>
                        <a:t>(100 year kg CO</a:t>
                      </a:r>
                      <a:r>
                        <a:rPr lang="en-US" sz="2000" baseline="-25000" dirty="0" smtClean="0">
                          <a:solidFill>
                            <a:schemeClr val="tx1"/>
                          </a:solidFill>
                        </a:rPr>
                        <a:t>2</a:t>
                      </a:r>
                      <a:r>
                        <a:rPr lang="en-US" sz="2000" baseline="0" dirty="0" smtClean="0">
                          <a:solidFill>
                            <a:schemeClr val="tx1"/>
                          </a:solidFill>
                        </a:rPr>
                        <a:t>-e)</a:t>
                      </a:r>
                      <a:endParaRPr lang="en-US" sz="2000" dirty="0" smtClean="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solidFill>
                            <a:schemeClr val="tx1"/>
                          </a:solidFill>
                        </a:rPr>
                        <a:t>MMT emitted in US in 2013</a:t>
                      </a:r>
                      <a:endParaRPr lang="en-US" sz="2000" dirty="0" smtClean="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MMT 100 </a:t>
                      </a:r>
                      <a:r>
                        <a:rPr lang="en-US" sz="2000" dirty="0" err="1" smtClean="0">
                          <a:solidFill>
                            <a:schemeClr val="tx1"/>
                          </a:solidFill>
                        </a:rPr>
                        <a:t>yr</a:t>
                      </a:r>
                      <a:r>
                        <a:rPr lang="en-US" sz="2000" dirty="0" smtClean="0">
                          <a:solidFill>
                            <a:schemeClr val="tx1"/>
                          </a:solidFill>
                        </a:rPr>
                        <a:t> CO</a:t>
                      </a:r>
                      <a:r>
                        <a:rPr lang="en-US" sz="2000" baseline="-25000" dirty="0" smtClean="0">
                          <a:solidFill>
                            <a:schemeClr val="tx1"/>
                          </a:solidFill>
                        </a:rPr>
                        <a:t>2</a:t>
                      </a:r>
                      <a:r>
                        <a:rPr lang="en-US" sz="2000" baseline="0" dirty="0" smtClean="0">
                          <a:solidFill>
                            <a:schemeClr val="tx1"/>
                          </a:solidFill>
                        </a:rPr>
                        <a:t>-eq in US in 2013</a:t>
                      </a:r>
                      <a:endParaRPr lang="en-US" sz="2000" dirty="0" smtClean="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Major Sources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66667">
                <a:tc>
                  <a:txBody>
                    <a:bodyPr/>
                    <a:lstStyle/>
                    <a:p>
                      <a:r>
                        <a:rPr lang="en-US" dirty="0" smtClean="0"/>
                        <a:t>Carbon dioxide (CO</a:t>
                      </a:r>
                      <a:r>
                        <a:rPr lang="en-US" baseline="-25000" dirty="0" smtClean="0"/>
                        <a:t>2</a:t>
                      </a:r>
                      <a:r>
                        <a:rPr lang="en-US" baseline="0" dirty="0" smtClean="0"/>
                        <a:t>)</a:t>
                      </a:r>
                      <a:endParaRPr lang="en-US" dirty="0"/>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r>
                        <a:rPr lang="en-US" dirty="0" smtClean="0"/>
                        <a:t>1</a:t>
                      </a:r>
                      <a:endParaRPr lang="en-US" dirty="0"/>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r>
                        <a:rPr lang="en-US" dirty="0" smtClean="0"/>
                        <a:t>5,505</a:t>
                      </a:r>
                      <a:endParaRPr lang="en-US" dirty="0"/>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indent="61913"/>
                      <a:r>
                        <a:rPr lang="en-US" dirty="0" smtClean="0"/>
                        <a:t>5,505</a:t>
                      </a:r>
                      <a:endParaRPr lang="en-US" dirty="0"/>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r>
                        <a:rPr lang="en-US" dirty="0" smtClean="0"/>
                        <a:t>Fossil fuel combustion</a:t>
                      </a:r>
                      <a:endParaRPr lang="en-US" dirty="0"/>
                    </a:p>
                  </a:txBody>
                  <a:tcPr>
                    <a:lnT w="12700" cap="flat" cmpd="sng" algn="ctr">
                      <a:solidFill>
                        <a:schemeClr val="tx1"/>
                      </a:solidFill>
                      <a:prstDash val="solid"/>
                      <a:round/>
                      <a:headEnd type="none" w="med" len="med"/>
                      <a:tailEnd type="none" w="med" len="med"/>
                    </a:lnT>
                    <a:solidFill>
                      <a:schemeClr val="bg1">
                        <a:lumMod val="85000"/>
                      </a:schemeClr>
                    </a:solidFill>
                  </a:tcPr>
                </a:tc>
              </a:tr>
              <a:tr h="304800">
                <a:tc>
                  <a:txBody>
                    <a:bodyPr/>
                    <a:lstStyle/>
                    <a:p>
                      <a:r>
                        <a:rPr lang="en-US" dirty="0" smtClean="0"/>
                        <a:t>Methane (CH</a:t>
                      </a:r>
                      <a:r>
                        <a:rPr lang="en-US" baseline="-25000" dirty="0" smtClean="0"/>
                        <a:t>4</a:t>
                      </a:r>
                      <a:r>
                        <a:rPr lang="en-US" baseline="0" dirty="0" smtClean="0"/>
                        <a:t>)</a:t>
                      </a:r>
                      <a:endParaRPr lang="en-US" dirty="0"/>
                    </a:p>
                  </a:txBody>
                  <a:tcPr>
                    <a:solidFill>
                      <a:schemeClr val="bg1">
                        <a:lumMod val="85000"/>
                      </a:schemeClr>
                    </a:solidFill>
                  </a:tcPr>
                </a:tc>
                <a:tc>
                  <a:txBody>
                    <a:bodyPr/>
                    <a:lstStyle/>
                    <a:p>
                      <a:r>
                        <a:rPr lang="en-US" dirty="0" smtClean="0"/>
                        <a:t>25</a:t>
                      </a:r>
                      <a:endParaRPr lang="en-US" dirty="0"/>
                    </a:p>
                  </a:txBody>
                  <a:tcPr>
                    <a:solidFill>
                      <a:schemeClr val="bg1">
                        <a:lumMod val="85000"/>
                      </a:schemeClr>
                    </a:solidFill>
                  </a:tcPr>
                </a:tc>
                <a:tc>
                  <a:txBody>
                    <a:bodyPr/>
                    <a:lstStyle/>
                    <a:p>
                      <a:pPr marL="0" indent="0"/>
                      <a:r>
                        <a:rPr lang="en-US" dirty="0" smtClean="0"/>
                        <a:t>    </a:t>
                      </a:r>
                      <a:r>
                        <a:rPr lang="en-US" baseline="0" dirty="0" smtClean="0"/>
                        <a:t> </a:t>
                      </a:r>
                      <a:r>
                        <a:rPr lang="en-US" dirty="0" smtClean="0"/>
                        <a:t>25</a:t>
                      </a:r>
                      <a:endParaRPr lang="en-US" dirty="0"/>
                    </a:p>
                  </a:txBody>
                  <a:tcPr>
                    <a:solidFill>
                      <a:schemeClr val="bg1">
                        <a:lumMod val="85000"/>
                      </a:schemeClr>
                    </a:solidFill>
                  </a:tcPr>
                </a:tc>
                <a:tc>
                  <a:txBody>
                    <a:bodyPr/>
                    <a:lstStyle/>
                    <a:p>
                      <a:r>
                        <a:rPr lang="en-US" dirty="0" smtClean="0"/>
                        <a:t>    636.3</a:t>
                      </a:r>
                      <a:endParaRPr lang="en-US" dirty="0"/>
                    </a:p>
                  </a:txBody>
                  <a:tcPr>
                    <a:solidFill>
                      <a:schemeClr val="bg1">
                        <a:lumMod val="85000"/>
                      </a:schemeClr>
                    </a:solidFill>
                  </a:tcPr>
                </a:tc>
                <a:tc>
                  <a:txBody>
                    <a:bodyPr/>
                    <a:lstStyle/>
                    <a:p>
                      <a:r>
                        <a:rPr lang="en-US" dirty="0" smtClean="0"/>
                        <a:t>Fermentation, natural</a:t>
                      </a:r>
                      <a:r>
                        <a:rPr lang="en-US" baseline="0" dirty="0" smtClean="0"/>
                        <a:t> gas, landfills, etc.</a:t>
                      </a:r>
                      <a:endParaRPr lang="en-US" dirty="0"/>
                    </a:p>
                  </a:txBody>
                  <a:tcPr>
                    <a:solidFill>
                      <a:schemeClr val="bg1">
                        <a:lumMod val="85000"/>
                      </a:schemeClr>
                    </a:solidFill>
                  </a:tcPr>
                </a:tc>
              </a:tr>
              <a:tr h="390347">
                <a:tc>
                  <a:txBody>
                    <a:bodyPr/>
                    <a:lstStyle/>
                    <a:p>
                      <a:r>
                        <a:rPr lang="en-US" dirty="0" smtClean="0"/>
                        <a:t>Nitrous oxide (N</a:t>
                      </a:r>
                      <a:r>
                        <a:rPr lang="en-US" baseline="-25000" dirty="0" smtClean="0"/>
                        <a:t>2</a:t>
                      </a:r>
                      <a:r>
                        <a:rPr lang="en-US" baseline="0" dirty="0" smtClean="0"/>
                        <a:t>O)</a:t>
                      </a:r>
                      <a:endParaRPr lang="en-US" baseline="0" dirty="0"/>
                    </a:p>
                  </a:txBody>
                  <a:tcPr>
                    <a:solidFill>
                      <a:schemeClr val="bg1">
                        <a:lumMod val="85000"/>
                      </a:schemeClr>
                    </a:solidFill>
                  </a:tcPr>
                </a:tc>
                <a:tc>
                  <a:txBody>
                    <a:bodyPr/>
                    <a:lstStyle/>
                    <a:p>
                      <a:r>
                        <a:rPr lang="en-US" dirty="0" smtClean="0"/>
                        <a:t>298</a:t>
                      </a:r>
                      <a:endParaRPr lang="en-US" dirty="0"/>
                    </a:p>
                  </a:txBody>
                  <a:tcPr>
                    <a:solidFill>
                      <a:schemeClr val="bg1">
                        <a:lumMod val="85000"/>
                      </a:schemeClr>
                    </a:solidFill>
                  </a:tcPr>
                </a:tc>
                <a:tc>
                  <a:txBody>
                    <a:bodyPr/>
                    <a:lstStyle/>
                    <a:p>
                      <a:r>
                        <a:rPr lang="en-US" dirty="0" smtClean="0"/>
                        <a:t>       1.2</a:t>
                      </a:r>
                      <a:endParaRPr lang="en-US" dirty="0"/>
                    </a:p>
                  </a:txBody>
                  <a:tcPr>
                    <a:solidFill>
                      <a:schemeClr val="bg1">
                        <a:lumMod val="85000"/>
                      </a:schemeClr>
                    </a:solidFill>
                  </a:tcPr>
                </a:tc>
                <a:tc>
                  <a:txBody>
                    <a:bodyPr/>
                    <a:lstStyle/>
                    <a:p>
                      <a:r>
                        <a:rPr lang="en-US" dirty="0" smtClean="0"/>
                        <a:t>    355.2</a:t>
                      </a:r>
                      <a:endParaRPr lang="en-US" dirty="0"/>
                    </a:p>
                  </a:txBody>
                  <a:tcP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Agricultural soil management</a:t>
                      </a:r>
                    </a:p>
                  </a:txBody>
                  <a:tcPr>
                    <a:solidFill>
                      <a:schemeClr val="bg1">
                        <a:lumMod val="85000"/>
                      </a:schemeClr>
                    </a:solidFill>
                  </a:tcPr>
                </a:tc>
              </a:tr>
              <a:tr h="386080">
                <a:tc>
                  <a:txBody>
                    <a:bodyPr/>
                    <a:lstStyle/>
                    <a:p>
                      <a:r>
                        <a:rPr lang="en-US" dirty="0" smtClean="0"/>
                        <a:t>Sulfur</a:t>
                      </a:r>
                      <a:r>
                        <a:rPr lang="en-US" baseline="0" dirty="0" smtClean="0"/>
                        <a:t> hexafluoride (SF</a:t>
                      </a:r>
                      <a:r>
                        <a:rPr lang="en-US" baseline="-25000" dirty="0" smtClean="0"/>
                        <a:t>6</a:t>
                      </a:r>
                      <a:r>
                        <a:rPr lang="en-US" baseline="0" dirty="0" smtClean="0"/>
                        <a:t>)</a:t>
                      </a:r>
                      <a:endParaRPr lang="en-US" dirty="0"/>
                    </a:p>
                  </a:txBody>
                  <a:tcPr>
                    <a:solidFill>
                      <a:schemeClr val="bg1">
                        <a:lumMod val="85000"/>
                      </a:schemeClr>
                    </a:solidFill>
                  </a:tcPr>
                </a:tc>
                <a:tc>
                  <a:txBody>
                    <a:bodyPr/>
                    <a:lstStyle/>
                    <a:p>
                      <a:r>
                        <a:rPr lang="en-US" dirty="0" smtClean="0"/>
                        <a:t>22,800</a:t>
                      </a:r>
                      <a:endParaRPr lang="en-US" dirty="0"/>
                    </a:p>
                  </a:txBody>
                  <a:tcPr>
                    <a:solidFill>
                      <a:schemeClr val="bg1">
                        <a:lumMod val="85000"/>
                      </a:schemeClr>
                    </a:solidFill>
                  </a:tcPr>
                </a:tc>
                <a:tc>
                  <a:txBody>
                    <a:bodyPr/>
                    <a:lstStyle/>
                    <a:p>
                      <a:r>
                        <a:rPr lang="en-US" dirty="0" smtClean="0"/>
                        <a:t>     &lt;0.0005</a:t>
                      </a:r>
                      <a:endParaRPr lang="en-US" dirty="0"/>
                    </a:p>
                  </a:txBody>
                  <a:tcPr>
                    <a:solidFill>
                      <a:schemeClr val="bg1">
                        <a:lumMod val="85000"/>
                      </a:schemeClr>
                    </a:solidFill>
                  </a:tcPr>
                </a:tc>
                <a:tc>
                  <a:txBody>
                    <a:bodyPr/>
                    <a:lstStyle/>
                    <a:p>
                      <a:pPr marL="0" indent="0"/>
                      <a:r>
                        <a:rPr lang="en-US" dirty="0" smtClean="0"/>
                        <a:t>        6.9</a:t>
                      </a:r>
                      <a:endParaRPr lang="en-US" dirty="0"/>
                    </a:p>
                  </a:txBody>
                  <a:tcPr>
                    <a:solidFill>
                      <a:schemeClr val="bg1">
                        <a:lumMod val="85000"/>
                      </a:schemeClr>
                    </a:solidFill>
                  </a:tcPr>
                </a:tc>
                <a:tc>
                  <a:txBody>
                    <a:bodyPr/>
                    <a:lstStyle/>
                    <a:p>
                      <a:r>
                        <a:rPr lang="en-US" dirty="0" smtClean="0"/>
                        <a:t>Electrical distribution</a:t>
                      </a:r>
                      <a:endParaRPr lang="en-US" dirty="0"/>
                    </a:p>
                  </a:txBody>
                  <a:tcPr>
                    <a:solidFill>
                      <a:schemeClr val="bg1">
                        <a:lumMod val="85000"/>
                      </a:schemeClr>
                    </a:solidFill>
                  </a:tcPr>
                </a:tc>
              </a:tr>
              <a:tr h="370840">
                <a:tc>
                  <a:txBody>
                    <a:bodyPr/>
                    <a:lstStyle/>
                    <a:p>
                      <a:r>
                        <a:rPr lang="en-US" dirty="0" smtClean="0"/>
                        <a:t>Nitrogen </a:t>
                      </a:r>
                      <a:r>
                        <a:rPr lang="en-US" dirty="0" err="1" smtClean="0"/>
                        <a:t>trifluoride</a:t>
                      </a:r>
                      <a:r>
                        <a:rPr lang="en-US" dirty="0" smtClean="0"/>
                        <a:t> (NF</a:t>
                      </a:r>
                      <a:r>
                        <a:rPr lang="en-US" baseline="-25000" dirty="0" smtClean="0"/>
                        <a:t>3</a:t>
                      </a:r>
                      <a:r>
                        <a:rPr lang="en-US" baseline="0" dirty="0" smtClean="0"/>
                        <a:t>)</a:t>
                      </a:r>
                      <a:endParaRPr lang="en-US" dirty="0"/>
                    </a:p>
                  </a:txBody>
                  <a:tcPr>
                    <a:solidFill>
                      <a:schemeClr val="bg1">
                        <a:lumMod val="85000"/>
                      </a:schemeClr>
                    </a:solidFill>
                  </a:tcPr>
                </a:tc>
                <a:tc>
                  <a:txBody>
                    <a:bodyPr/>
                    <a:lstStyle/>
                    <a:p>
                      <a:r>
                        <a:rPr lang="en-US" dirty="0" smtClean="0"/>
                        <a:t>17,200</a:t>
                      </a:r>
                      <a:endParaRPr lang="en-US" dirty="0"/>
                    </a:p>
                  </a:txBody>
                  <a:tcPr>
                    <a:solidFill>
                      <a:schemeClr val="bg1">
                        <a:lumMod val="85000"/>
                      </a:schemeClr>
                    </a:solidFill>
                  </a:tcPr>
                </a:tc>
                <a:tc>
                  <a:txBody>
                    <a:bodyPr/>
                    <a:lstStyle/>
                    <a:p>
                      <a:r>
                        <a:rPr lang="en-US" dirty="0" smtClean="0"/>
                        <a:t>     &lt;0.0005</a:t>
                      </a:r>
                      <a:endParaRPr lang="en-US" dirty="0"/>
                    </a:p>
                  </a:txBody>
                  <a:tcPr>
                    <a:solidFill>
                      <a:schemeClr val="bg1">
                        <a:lumMod val="85000"/>
                      </a:schemeClr>
                    </a:solidFill>
                  </a:tcPr>
                </a:tc>
                <a:tc>
                  <a:txBody>
                    <a:bodyPr/>
                    <a:lstStyle/>
                    <a:p>
                      <a:r>
                        <a:rPr lang="en-US" dirty="0" smtClean="0"/>
                        <a:t>        0.6</a:t>
                      </a:r>
                      <a:endParaRPr lang="en-US" dirty="0"/>
                    </a:p>
                  </a:txBody>
                  <a:tcPr>
                    <a:solidFill>
                      <a:schemeClr val="bg1">
                        <a:lumMod val="85000"/>
                      </a:schemeClr>
                    </a:solidFill>
                  </a:tcPr>
                </a:tc>
                <a:tc>
                  <a:txBody>
                    <a:bodyPr/>
                    <a:lstStyle/>
                    <a:p>
                      <a:r>
                        <a:rPr lang="en-US" dirty="0" smtClean="0"/>
                        <a:t>Semiconductor manufacture</a:t>
                      </a:r>
                      <a:endParaRPr lang="en-US" dirty="0"/>
                    </a:p>
                  </a:txBody>
                  <a:tcPr>
                    <a:solidFill>
                      <a:schemeClr val="bg1">
                        <a:lumMod val="85000"/>
                      </a:schemeClr>
                    </a:solidFill>
                  </a:tcPr>
                </a:tc>
              </a:tr>
              <a:tr h="370840">
                <a:tc>
                  <a:txBody>
                    <a:bodyPr/>
                    <a:lstStyle/>
                    <a:p>
                      <a:r>
                        <a:rPr lang="en-US" dirty="0" smtClean="0"/>
                        <a:t>HFCs</a:t>
                      </a:r>
                      <a:endParaRPr lang="en-US" dirty="0"/>
                    </a:p>
                  </a:txBody>
                  <a:tcPr>
                    <a:solidFill>
                      <a:schemeClr val="bg1">
                        <a:lumMod val="85000"/>
                      </a:schemeClr>
                    </a:solidFill>
                  </a:tcPr>
                </a:tc>
                <a:tc>
                  <a:txBody>
                    <a:bodyPr/>
                    <a:lstStyle/>
                    <a:p>
                      <a:r>
                        <a:rPr lang="en-US" dirty="0" smtClean="0"/>
                        <a:t>12-14,800</a:t>
                      </a:r>
                      <a:endParaRPr lang="en-US" dirty="0"/>
                    </a:p>
                  </a:txBody>
                  <a:tcPr>
                    <a:solidFill>
                      <a:schemeClr val="bg1">
                        <a:lumMod val="85000"/>
                      </a:schemeClr>
                    </a:solidFill>
                  </a:tcPr>
                </a:tc>
                <a:tc>
                  <a:txBody>
                    <a:bodyPr/>
                    <a:lstStyle/>
                    <a:p>
                      <a:r>
                        <a:rPr lang="en-US" dirty="0" smtClean="0"/>
                        <a:t>Not</a:t>
                      </a:r>
                      <a:r>
                        <a:rPr lang="en-US" baseline="0" dirty="0" smtClean="0"/>
                        <a:t> available</a:t>
                      </a:r>
                      <a:endParaRPr lang="en-US" dirty="0"/>
                    </a:p>
                  </a:txBody>
                  <a:tcPr>
                    <a:solidFill>
                      <a:schemeClr val="bg1">
                        <a:lumMod val="85000"/>
                      </a:schemeClr>
                    </a:solidFill>
                  </a:tcPr>
                </a:tc>
                <a:tc>
                  <a:txBody>
                    <a:bodyPr/>
                    <a:lstStyle/>
                    <a:p>
                      <a:r>
                        <a:rPr lang="en-US" dirty="0" smtClean="0"/>
                        <a:t>    163</a:t>
                      </a:r>
                      <a:endParaRPr lang="en-US" dirty="0"/>
                    </a:p>
                  </a:txBody>
                  <a:tcPr>
                    <a:solidFill>
                      <a:schemeClr val="bg1">
                        <a:lumMod val="85000"/>
                      </a:schemeClr>
                    </a:solidFill>
                  </a:tcPr>
                </a:tc>
                <a:tc>
                  <a:txBody>
                    <a:bodyPr/>
                    <a:lstStyle/>
                    <a:p>
                      <a:r>
                        <a:rPr lang="en-US" baseline="0" dirty="0" smtClean="0"/>
                        <a:t>ODP substance substitutes</a:t>
                      </a:r>
                      <a:endParaRPr lang="en-US" dirty="0"/>
                    </a:p>
                  </a:txBody>
                  <a:tcPr>
                    <a:solidFill>
                      <a:schemeClr val="bg1">
                        <a:lumMod val="85000"/>
                      </a:schemeClr>
                    </a:solidFill>
                  </a:tcPr>
                </a:tc>
              </a:tr>
              <a:tr h="370840">
                <a:tc>
                  <a:txBody>
                    <a:bodyPr/>
                    <a:lstStyle/>
                    <a:p>
                      <a:r>
                        <a:rPr lang="en-US" dirty="0" smtClean="0"/>
                        <a:t>PFCs</a:t>
                      </a:r>
                      <a:endParaRPr lang="en-US" dirty="0"/>
                    </a:p>
                  </a:txBody>
                  <a:tcPr>
                    <a:solidFill>
                      <a:schemeClr val="bg1">
                        <a:lumMod val="85000"/>
                      </a:schemeClr>
                    </a:solidFill>
                  </a:tcPr>
                </a:tc>
                <a:tc>
                  <a:txBody>
                    <a:bodyPr/>
                    <a:lstStyle/>
                    <a:p>
                      <a:r>
                        <a:rPr lang="en-US" dirty="0" smtClean="0"/>
                        <a:t>7,390-12,200</a:t>
                      </a:r>
                      <a:endParaRPr lang="en-US" dirty="0"/>
                    </a:p>
                  </a:txBody>
                  <a:tcPr>
                    <a:solidFill>
                      <a:schemeClr val="bg1">
                        <a:lumMod val="85000"/>
                      </a:schemeClr>
                    </a:solidFill>
                  </a:tcPr>
                </a:tc>
                <a:tc>
                  <a:txBody>
                    <a:bodyPr/>
                    <a:lstStyle/>
                    <a:p>
                      <a:r>
                        <a:rPr lang="en-US" dirty="0" smtClean="0"/>
                        <a:t>Not</a:t>
                      </a:r>
                      <a:r>
                        <a:rPr lang="en-US" baseline="0" dirty="0" smtClean="0"/>
                        <a:t> available</a:t>
                      </a:r>
                      <a:endParaRPr lang="en-US" dirty="0"/>
                    </a:p>
                  </a:txBody>
                  <a:tcPr>
                    <a:solidFill>
                      <a:schemeClr val="bg1">
                        <a:lumMod val="85000"/>
                      </a:schemeClr>
                    </a:solidFill>
                  </a:tcPr>
                </a:tc>
                <a:tc>
                  <a:txBody>
                    <a:bodyPr/>
                    <a:lstStyle/>
                    <a:p>
                      <a:r>
                        <a:rPr lang="en-US" dirty="0" smtClean="0"/>
                        <a:t>        5.8</a:t>
                      </a:r>
                      <a:endParaRPr lang="en-US" dirty="0"/>
                    </a:p>
                  </a:txBody>
                  <a:tcPr>
                    <a:solidFill>
                      <a:schemeClr val="bg1">
                        <a:lumMod val="85000"/>
                      </a:schemeClr>
                    </a:solidFill>
                  </a:tcPr>
                </a:tc>
                <a:tc>
                  <a:txBody>
                    <a:bodyPr/>
                    <a:lstStyle/>
                    <a:p>
                      <a:r>
                        <a:rPr lang="en-US" baseline="0" dirty="0" smtClean="0"/>
                        <a:t>Aluminum production and semiconductor manufacture</a:t>
                      </a:r>
                      <a:endParaRPr lang="en-US" dirty="0"/>
                    </a:p>
                  </a:txBody>
                  <a:tcPr>
                    <a:solidFill>
                      <a:schemeClr val="bg1">
                        <a:lumMod val="85000"/>
                      </a:schemeClr>
                    </a:solidFill>
                  </a:tcPr>
                </a:tc>
              </a:tr>
            </a:tbl>
          </a:graphicData>
        </a:graphic>
      </p:graphicFrame>
      <p:sp>
        <p:nvSpPr>
          <p:cNvPr id="9" name="TextBox 8"/>
          <p:cNvSpPr txBox="1"/>
          <p:nvPr/>
        </p:nvSpPr>
        <p:spPr>
          <a:xfrm>
            <a:off x="688489" y="5291523"/>
            <a:ext cx="10873591" cy="646331"/>
          </a:xfrm>
          <a:prstGeom prst="rect">
            <a:avLst/>
          </a:prstGeom>
          <a:noFill/>
        </p:spPr>
        <p:txBody>
          <a:bodyPr wrap="square" rtlCol="0">
            <a:spAutoFit/>
          </a:bodyPr>
          <a:lstStyle/>
          <a:p>
            <a:r>
              <a:rPr lang="en-US" dirty="0" smtClean="0"/>
              <a:t>Note: MMT is million metric tons (10</a:t>
            </a:r>
            <a:r>
              <a:rPr lang="en-US" baseline="30000" dirty="0" smtClean="0"/>
              <a:t>9</a:t>
            </a:r>
            <a:r>
              <a:rPr lang="en-US" dirty="0" smtClean="0"/>
              <a:t> kg), ODP is ozone depletion potential, HFC and PFC </a:t>
            </a:r>
            <a:r>
              <a:rPr lang="en-US" dirty="0"/>
              <a:t>ranges from  http://www.epa.gov/climatechange/ghgemissions/gases/fgases.html</a:t>
            </a:r>
          </a:p>
        </p:txBody>
      </p:sp>
      <p:sp>
        <p:nvSpPr>
          <p:cNvPr id="3" name="TextBox 2"/>
          <p:cNvSpPr txBox="1"/>
          <p:nvPr/>
        </p:nvSpPr>
        <p:spPr>
          <a:xfrm>
            <a:off x="7581074" y="6119305"/>
            <a:ext cx="4333879" cy="276999"/>
          </a:xfrm>
          <a:prstGeom prst="rect">
            <a:avLst/>
          </a:prstGeom>
          <a:noFill/>
        </p:spPr>
        <p:txBody>
          <a:bodyPr wrap="none" rtlCol="0">
            <a:spAutoFit/>
          </a:bodyPr>
          <a:lstStyle/>
          <a:p>
            <a:r>
              <a:rPr lang="en-US" sz="1200" dirty="0" smtClean="0"/>
              <a:t>Values from Inventory of U.S. Greenhouse Gas Emissions and Sinks</a:t>
            </a:r>
            <a:endParaRPr lang="en-US" sz="1200"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0"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β</a:t>
            </a:r>
            <a:r>
              <a:rPr lang="en-US" dirty="0" smtClean="0">
                <a:latin typeface="Calibri" panose="020F0502020204030204" pitchFamily="34" charset="0"/>
              </a:rPr>
              <a:t>1</a:t>
            </a:r>
            <a:endParaRPr lang="en-US" dirty="0"/>
          </a:p>
        </p:txBody>
      </p:sp>
      <p:sp>
        <p:nvSpPr>
          <p:cNvPr id="13" name="Date Placeholder 5"/>
          <p:cNvSpPr>
            <a:spLocks noGrp="1"/>
          </p:cNvSpPr>
          <p:nvPr>
            <p:ph type="dt" sz="half" idx="10"/>
          </p:nvPr>
        </p:nvSpPr>
        <p:spPr>
          <a:xfrm>
            <a:off x="1097280" y="6459785"/>
            <a:ext cx="2472271" cy="365125"/>
          </a:xfrm>
        </p:spPr>
        <p:txBody>
          <a:bodyPr/>
          <a:lstStyle/>
          <a:p>
            <a:r>
              <a:rPr lang="en-US" dirty="0" smtClean="0"/>
              <a:t>12</a:t>
            </a:r>
            <a:r>
              <a:rPr lang="en-US" dirty="0" smtClean="0"/>
              <a:t>/2015</a:t>
            </a:r>
            <a:endParaRPr lang="en-US" dirty="0"/>
          </a:p>
        </p:txBody>
      </p:sp>
    </p:spTree>
    <p:extLst>
      <p:ext uri="{BB962C8B-B14F-4D97-AF65-F5344CB8AC3E}">
        <p14:creationId xmlns:p14="http://schemas.microsoft.com/office/powerpoint/2010/main" val="3971723478"/>
      </p:ext>
    </p:extLst>
  </p:cSld>
  <p:clrMapOvr>
    <a:masterClrMapping/>
  </p:clrMapOvr>
  <mc:AlternateContent xmlns:mc="http://schemas.openxmlformats.org/markup-compatibility/2006" xmlns:p14="http://schemas.microsoft.com/office/powerpoint/2010/main">
    <mc:Choice Requires="p14">
      <p:transition spd="slow" p14:dur="2000" advTm="63177"/>
    </mc:Choice>
    <mc:Fallback xmlns="">
      <p:transition spd="slow" advTm="63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8" y="275846"/>
            <a:ext cx="10995511" cy="885981"/>
          </a:xfrm>
        </p:spPr>
        <p:txBody>
          <a:bodyPr>
            <a:normAutofit/>
          </a:bodyPr>
          <a:lstStyle/>
          <a:p>
            <a:r>
              <a:rPr lang="en-US" dirty="0" smtClean="0"/>
              <a:t>Major Sources and Sinks of Common GHGs</a:t>
            </a:r>
            <a:endParaRPr lang="en-US" dirty="0"/>
          </a:p>
        </p:txBody>
      </p:sp>
      <p:sp>
        <p:nvSpPr>
          <p:cNvPr id="3" name="Content Placeholder 2"/>
          <p:cNvSpPr>
            <a:spLocks noGrp="1"/>
          </p:cNvSpPr>
          <p:nvPr>
            <p:ph idx="1"/>
          </p:nvPr>
        </p:nvSpPr>
        <p:spPr>
          <a:xfrm>
            <a:off x="6132276" y="1303625"/>
            <a:ext cx="2987041" cy="2542716"/>
          </a:xfrm>
        </p:spPr>
        <p:txBody>
          <a:bodyPr>
            <a:normAutofit/>
          </a:bodyPr>
          <a:lstStyle/>
          <a:p>
            <a:r>
              <a:rPr lang="en-US" u="sng" dirty="0" smtClean="0"/>
              <a:t>Sinks</a:t>
            </a:r>
            <a:r>
              <a:rPr lang="en-US" dirty="0" smtClean="0"/>
              <a:t>:</a:t>
            </a:r>
          </a:p>
          <a:p>
            <a:r>
              <a:rPr lang="en-US" dirty="0" smtClean="0"/>
              <a:t>Oceans</a:t>
            </a:r>
          </a:p>
          <a:p>
            <a:pPr lvl="1"/>
            <a:r>
              <a:rPr lang="en-US" dirty="0" smtClean="0"/>
              <a:t>Photosynthesis (CO</a:t>
            </a:r>
            <a:r>
              <a:rPr lang="en-US" baseline="-25000" dirty="0" smtClean="0"/>
              <a:t>2</a:t>
            </a:r>
            <a:r>
              <a:rPr lang="en-US" dirty="0" smtClean="0"/>
              <a:t>)</a:t>
            </a:r>
          </a:p>
          <a:p>
            <a:pPr lvl="1"/>
            <a:r>
              <a:rPr lang="en-US" dirty="0" smtClean="0"/>
              <a:t>Dissolution (CO</a:t>
            </a:r>
            <a:r>
              <a:rPr lang="en-US" baseline="-25000" dirty="0" smtClean="0"/>
              <a:t>2</a:t>
            </a:r>
            <a:r>
              <a:rPr lang="en-US" dirty="0" smtClean="0"/>
              <a:t>)</a:t>
            </a:r>
          </a:p>
          <a:p>
            <a:pPr lvl="1"/>
            <a:r>
              <a:rPr lang="en-US" dirty="0" smtClean="0"/>
              <a:t>Sediment (CO</a:t>
            </a:r>
            <a:r>
              <a:rPr lang="en-US" baseline="-25000" dirty="0" smtClean="0"/>
              <a:t>2</a:t>
            </a:r>
            <a:r>
              <a:rPr lang="en-US" dirty="0" smtClean="0"/>
              <a:t>)</a:t>
            </a:r>
          </a:p>
        </p:txBody>
      </p:sp>
      <p:sp>
        <p:nvSpPr>
          <p:cNvPr id="6" name="Slide Number Placeholder 5"/>
          <p:cNvSpPr>
            <a:spLocks noGrp="1"/>
          </p:cNvSpPr>
          <p:nvPr>
            <p:ph type="sldNum" sz="quarter" idx="12"/>
          </p:nvPr>
        </p:nvSpPr>
        <p:spPr/>
        <p:txBody>
          <a:bodyPr/>
          <a:lstStyle/>
          <a:p>
            <a:fld id="{0A514951-337F-4C55-96DD-3945EF272A02}" type="slidenum">
              <a:rPr lang="en-US" smtClean="0"/>
              <a:pPr/>
              <a:t>12</a:t>
            </a:fld>
            <a:endParaRPr lang="en-US" dirty="0"/>
          </a:p>
        </p:txBody>
      </p:sp>
      <p:sp>
        <p:nvSpPr>
          <p:cNvPr id="7" name="Content Placeholder 2"/>
          <p:cNvSpPr txBox="1">
            <a:spLocks/>
          </p:cNvSpPr>
          <p:nvPr/>
        </p:nvSpPr>
        <p:spPr>
          <a:xfrm>
            <a:off x="819374" y="1427995"/>
            <a:ext cx="4352066" cy="476562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u="sng" dirty="0" smtClean="0"/>
              <a:t>Sources</a:t>
            </a:r>
            <a:r>
              <a:rPr lang="en-US" dirty="0" smtClean="0"/>
              <a:t>:</a:t>
            </a:r>
          </a:p>
          <a:p>
            <a:pPr lvl="1"/>
            <a:r>
              <a:rPr lang="en-US" dirty="0" smtClean="0"/>
              <a:t>Fossil fuel combustion (CO</a:t>
            </a:r>
            <a:r>
              <a:rPr lang="en-US" baseline="-25000" dirty="0" smtClean="0"/>
              <a:t>2</a:t>
            </a:r>
            <a:r>
              <a:rPr lang="en-US" dirty="0" smtClean="0"/>
              <a:t>, CH</a:t>
            </a:r>
            <a:r>
              <a:rPr lang="en-US" baseline="-25000" dirty="0" smtClean="0"/>
              <a:t>4</a:t>
            </a:r>
            <a:r>
              <a:rPr lang="en-US" dirty="0" smtClean="0"/>
              <a:t>, N</a:t>
            </a:r>
            <a:r>
              <a:rPr lang="en-US" baseline="-25000" dirty="0" smtClean="0"/>
              <a:t>2</a:t>
            </a:r>
            <a:r>
              <a:rPr lang="en-US" dirty="0" smtClean="0"/>
              <a:t>O) </a:t>
            </a:r>
          </a:p>
          <a:p>
            <a:pPr lvl="1"/>
            <a:r>
              <a:rPr lang="en-US" dirty="0" smtClean="0"/>
              <a:t>Manufacture of cement (CO</a:t>
            </a:r>
            <a:r>
              <a:rPr lang="en-US" baseline="-25000" dirty="0" smtClean="0"/>
              <a:t>2</a:t>
            </a:r>
            <a:r>
              <a:rPr lang="en-US" dirty="0" smtClean="0"/>
              <a:t>)</a:t>
            </a:r>
          </a:p>
          <a:p>
            <a:pPr lvl="1"/>
            <a:r>
              <a:rPr lang="en-US" dirty="0" smtClean="0"/>
              <a:t>Land use change (CO</a:t>
            </a:r>
            <a:r>
              <a:rPr lang="en-US" baseline="-25000" dirty="0" smtClean="0"/>
              <a:t>2</a:t>
            </a:r>
            <a:r>
              <a:rPr lang="en-US" dirty="0" smtClean="0"/>
              <a:t>)</a:t>
            </a:r>
          </a:p>
          <a:p>
            <a:pPr lvl="1"/>
            <a:r>
              <a:rPr lang="en-US" dirty="0" smtClean="0"/>
              <a:t>Decomposition in landfills (CH</a:t>
            </a:r>
            <a:r>
              <a:rPr lang="en-US" baseline="-25000" dirty="0" smtClean="0"/>
              <a:t>4</a:t>
            </a:r>
            <a:r>
              <a:rPr lang="en-US" dirty="0" smtClean="0"/>
              <a:t>)</a:t>
            </a:r>
          </a:p>
          <a:p>
            <a:pPr lvl="1"/>
            <a:r>
              <a:rPr lang="en-US" dirty="0" smtClean="0"/>
              <a:t>Ruminant animal raising (CH</a:t>
            </a:r>
            <a:r>
              <a:rPr lang="en-US" baseline="-25000" dirty="0" smtClean="0"/>
              <a:t>4</a:t>
            </a:r>
            <a:r>
              <a:rPr lang="en-US" dirty="0" smtClean="0"/>
              <a:t>)</a:t>
            </a:r>
          </a:p>
          <a:p>
            <a:pPr lvl="1"/>
            <a:r>
              <a:rPr lang="en-US" dirty="0" smtClean="0"/>
              <a:t>Fertilizers (N</a:t>
            </a:r>
            <a:r>
              <a:rPr lang="en-US" baseline="-25000" dirty="0" smtClean="0"/>
              <a:t>2</a:t>
            </a:r>
            <a:r>
              <a:rPr lang="en-US" dirty="0" smtClean="0"/>
              <a:t>O)</a:t>
            </a:r>
          </a:p>
          <a:p>
            <a:pPr marL="0" indent="0">
              <a:buNone/>
            </a:pPr>
            <a:endParaRPr lang="en-US" dirty="0" smtClean="0"/>
          </a:p>
        </p:txBody>
      </p:sp>
      <p:pic>
        <p:nvPicPr>
          <p:cNvPr id="2050" name="Picture 2" descr="http://www.epa.gov/climatechange/images/indicator_downloads/ghg-concentrations-download1-2014.png"/>
          <p:cNvPicPr>
            <a:picLocks noChangeAspect="1" noChangeArrowheads="1"/>
          </p:cNvPicPr>
          <p:nvPr/>
        </p:nvPicPr>
        <p:blipFill rotWithShape="1">
          <a:blip r:embed="rId5">
            <a:extLst>
              <a:ext uri="{28A0092B-C50C-407E-A947-70E740481C1C}">
                <a14:useLocalDpi xmlns:a14="http://schemas.microsoft.com/office/drawing/2010/main" val="0"/>
              </a:ext>
            </a:extLst>
          </a:blip>
          <a:srcRect b="6734"/>
          <a:stretch/>
        </p:blipFill>
        <p:spPr bwMode="auto">
          <a:xfrm>
            <a:off x="5494340" y="4020870"/>
            <a:ext cx="3014649" cy="20898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ie chart of total U.S. greenhouse gas emissions by economic sector in 2013. 31 percent is from electricity, 27 percent is from transportation, 21 percent is from industry, 12 percent is from commercial and residential, and 9 percent is from agricul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992" y="3907559"/>
            <a:ext cx="2359144" cy="22031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343000" y="6125960"/>
            <a:ext cx="1529586" cy="261610"/>
          </a:xfrm>
          <a:prstGeom prst="rect">
            <a:avLst/>
          </a:prstGeom>
        </p:spPr>
        <p:txBody>
          <a:bodyPr wrap="none">
            <a:spAutoFit/>
          </a:bodyPr>
          <a:lstStyle/>
          <a:p>
            <a:r>
              <a:rPr lang="en-US" sz="1100" dirty="0" smtClean="0"/>
              <a:t>Figure sources: epa.gov</a:t>
            </a:r>
            <a:endParaRPr lang="en-US" sz="1100" dirty="0"/>
          </a:p>
        </p:txBody>
      </p:sp>
      <p:sp>
        <p:nvSpPr>
          <p:cNvPr id="11" name="Content Placeholder 2"/>
          <p:cNvSpPr txBox="1">
            <a:spLocks/>
          </p:cNvSpPr>
          <p:nvPr/>
        </p:nvSpPr>
        <p:spPr>
          <a:xfrm>
            <a:off x="8747759" y="1701041"/>
            <a:ext cx="2987041" cy="2109765"/>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smtClean="0"/>
              <a:t>Atmospheric</a:t>
            </a:r>
          </a:p>
          <a:p>
            <a:pPr lvl="1"/>
            <a:r>
              <a:rPr lang="en-US" dirty="0" smtClean="0"/>
              <a:t>Oxidation (CH</a:t>
            </a:r>
            <a:r>
              <a:rPr lang="en-US" baseline="-25000" dirty="0" smtClean="0"/>
              <a:t>4</a:t>
            </a:r>
            <a:r>
              <a:rPr lang="en-US" dirty="0" smtClean="0"/>
              <a:t>)</a:t>
            </a:r>
          </a:p>
          <a:p>
            <a:pPr lvl="1"/>
            <a:r>
              <a:rPr lang="en-US" dirty="0" smtClean="0"/>
              <a:t>Photolysis (N</a:t>
            </a:r>
            <a:r>
              <a:rPr lang="en-US" baseline="-25000" dirty="0" smtClean="0"/>
              <a:t>2</a:t>
            </a:r>
            <a:r>
              <a:rPr lang="en-US" dirty="0" smtClean="0"/>
              <a:t>O)</a:t>
            </a:r>
            <a:endParaRPr lang="en-US" dirty="0"/>
          </a:p>
          <a:p>
            <a:r>
              <a:rPr lang="en-US" dirty="0"/>
              <a:t>Land</a:t>
            </a:r>
          </a:p>
          <a:p>
            <a:pPr lvl="1"/>
            <a:r>
              <a:rPr lang="en-US" dirty="0" smtClean="0"/>
              <a:t>Limestone (CO</a:t>
            </a:r>
            <a:r>
              <a:rPr lang="en-US" baseline="-25000" dirty="0" smtClean="0"/>
              <a:t>2</a:t>
            </a:r>
            <a:r>
              <a:rPr lang="en-US" dirty="0" smtClean="0"/>
              <a:t>)</a:t>
            </a:r>
          </a:p>
          <a:p>
            <a:pPr lvl="1"/>
            <a:r>
              <a:rPr lang="en-US" dirty="0" smtClean="0"/>
              <a:t>Plant </a:t>
            </a:r>
            <a:r>
              <a:rPr lang="en-US" dirty="0"/>
              <a:t>photosynthesis (CO</a:t>
            </a:r>
            <a:r>
              <a:rPr lang="en-US" baseline="-25000" dirty="0"/>
              <a:t>2</a:t>
            </a:r>
            <a:r>
              <a:rPr lang="en-US" dirty="0"/>
              <a:t>)</a:t>
            </a:r>
          </a:p>
          <a:p>
            <a:pPr marL="201168" lvl="1" indent="0">
              <a:buNone/>
            </a:pPr>
            <a:endParaRPr lang="en-US" dirty="0" smtClean="0"/>
          </a:p>
          <a:p>
            <a:pPr lvl="1"/>
            <a:endParaRPr lang="en-US" dirty="0" smtClean="0"/>
          </a:p>
          <a:p>
            <a:endParaRPr lang="en-US" dirty="0" smtClean="0"/>
          </a:p>
        </p:txBody>
      </p:sp>
      <p:cxnSp>
        <p:nvCxnSpPr>
          <p:cNvPr id="10" name="Straight Connector 9"/>
          <p:cNvCxnSpPr/>
          <p:nvPr/>
        </p:nvCxnSpPr>
        <p:spPr>
          <a:xfrm>
            <a:off x="5323840" y="1427995"/>
            <a:ext cx="0" cy="2172747"/>
          </a:xfrm>
          <a:prstGeom prst="line">
            <a:avLst/>
          </a:prstGeom>
        </p:spPr>
        <p:style>
          <a:lnRef idx="1">
            <a:schemeClr val="accent1"/>
          </a:lnRef>
          <a:fillRef idx="0">
            <a:schemeClr val="accent1"/>
          </a:fillRef>
          <a:effectRef idx="0">
            <a:schemeClr val="accent1"/>
          </a:effectRef>
          <a:fontRef idx="minor">
            <a:schemeClr val="tx1"/>
          </a:fontRef>
        </p:style>
      </p:cxnSp>
      <p:pic>
        <p:nvPicPr>
          <p:cNvPr id="2054" name="Picture 6" descr="http://www.epa.gov/climatechange/images/indicator_downloads/ghg-concentrations-download2-2014.png"/>
          <p:cNvPicPr>
            <a:picLocks noChangeAspect="1" noChangeArrowheads="1"/>
          </p:cNvPicPr>
          <p:nvPr/>
        </p:nvPicPr>
        <p:blipFill rotWithShape="1">
          <a:blip r:embed="rId7">
            <a:extLst>
              <a:ext uri="{28A0092B-C50C-407E-A947-70E740481C1C}">
                <a14:useLocalDpi xmlns:a14="http://schemas.microsoft.com/office/drawing/2010/main" val="0"/>
              </a:ext>
            </a:extLst>
          </a:blip>
          <a:srcRect b="7642"/>
          <a:stretch/>
        </p:blipFill>
        <p:spPr bwMode="auto">
          <a:xfrm>
            <a:off x="8672277" y="3951684"/>
            <a:ext cx="3014649" cy="20695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400898" y="4379784"/>
            <a:ext cx="1646884" cy="1477328"/>
          </a:xfrm>
          <a:prstGeom prst="rect">
            <a:avLst/>
          </a:prstGeom>
          <a:noFill/>
        </p:spPr>
        <p:txBody>
          <a:bodyPr wrap="square" rtlCol="0">
            <a:spAutoFit/>
          </a:bodyPr>
          <a:lstStyle/>
          <a:p>
            <a:r>
              <a:rPr lang="en-US" dirty="0" smtClean="0"/>
              <a:t>When sources increase and/or sinks decrease, concentrations may go up.</a:t>
            </a:r>
            <a:endParaRPr lang="en-US" dirty="0"/>
          </a:p>
        </p:txBody>
      </p:sp>
      <p:cxnSp>
        <p:nvCxnSpPr>
          <p:cNvPr id="14" name="Straight Arrow Connector 13"/>
          <p:cNvCxnSpPr>
            <a:stCxn id="12" idx="3"/>
          </p:cNvCxnSpPr>
          <p:nvPr/>
        </p:nvCxnSpPr>
        <p:spPr>
          <a:xfrm>
            <a:off x="5047782" y="5118448"/>
            <a:ext cx="46014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β</a:t>
            </a:r>
            <a:r>
              <a:rPr lang="en-US" dirty="0" smtClean="0">
                <a:latin typeface="Calibri" panose="020F0502020204030204" pitchFamily="34" charset="0"/>
              </a:rPr>
              <a:t>1</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
        <p:nvSpPr>
          <p:cNvPr id="19" name="Date Placeholder 5"/>
          <p:cNvSpPr>
            <a:spLocks noGrp="1"/>
          </p:cNvSpPr>
          <p:nvPr>
            <p:ph type="dt" sz="half" idx="10"/>
          </p:nvPr>
        </p:nvSpPr>
        <p:spPr>
          <a:xfrm>
            <a:off x="1097280" y="6459785"/>
            <a:ext cx="2472271" cy="365125"/>
          </a:xfrm>
        </p:spPr>
        <p:txBody>
          <a:bodyPr/>
          <a:lstStyle/>
          <a:p>
            <a:r>
              <a:rPr lang="en-US" dirty="0" smtClean="0"/>
              <a:t>12</a:t>
            </a:r>
            <a:r>
              <a:rPr lang="en-US" dirty="0" smtClean="0"/>
              <a:t>/2015</a:t>
            </a:r>
            <a:endParaRPr lang="en-US" dirty="0"/>
          </a:p>
        </p:txBody>
      </p:sp>
    </p:spTree>
    <p:extLst>
      <p:ext uri="{BB962C8B-B14F-4D97-AF65-F5344CB8AC3E}">
        <p14:creationId xmlns:p14="http://schemas.microsoft.com/office/powerpoint/2010/main" val="434659695"/>
      </p:ext>
    </p:extLst>
  </p:cSld>
  <p:clrMapOvr>
    <a:masterClrMapping/>
  </p:clrMapOvr>
  <mc:AlternateContent xmlns:mc="http://schemas.openxmlformats.org/markup-compatibility/2006">
    <mc:Choice xmlns:p14="http://schemas.microsoft.com/office/powerpoint/2010/main" Requires="p14">
      <p:transition spd="slow" p14:dur="2000" advTm="75413"/>
    </mc:Choice>
    <mc:Fallback>
      <p:transition spd="slow" advTm="75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Cycle</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13</a:t>
            </a:fld>
            <a:endParaRPr lang="en-US" dirty="0"/>
          </a:p>
        </p:txBody>
      </p:sp>
      <p:pic>
        <p:nvPicPr>
          <p:cNvPr id="1026" name="Picture 2" descr="http://www.esrl.noaa.gov/gmd/outreach/carbon_toolkit/images/carbon_cyc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149" y="487680"/>
            <a:ext cx="7342185" cy="55984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930707" y="6118943"/>
            <a:ext cx="5180013" cy="261610"/>
          </a:xfrm>
          <a:prstGeom prst="rect">
            <a:avLst/>
          </a:prstGeom>
        </p:spPr>
        <p:txBody>
          <a:bodyPr wrap="square">
            <a:spAutoFit/>
          </a:bodyPr>
          <a:lstStyle/>
          <a:p>
            <a:r>
              <a:rPr lang="en-US" sz="1100" dirty="0" smtClean="0"/>
              <a:t>Image:  www.esrl.noaa.gov/gmd/outreach/carbon_toolkit/images/carbon_cycle.jpg </a:t>
            </a:r>
            <a:endParaRPr lang="en-US" sz="1100" dirty="0"/>
          </a:p>
        </p:txBody>
      </p:sp>
      <p:sp>
        <p:nvSpPr>
          <p:cNvPr id="10" name="Content Placeholder 2"/>
          <p:cNvSpPr>
            <a:spLocks noGrp="1"/>
          </p:cNvSpPr>
          <p:nvPr>
            <p:ph idx="1"/>
          </p:nvPr>
        </p:nvSpPr>
        <p:spPr>
          <a:xfrm>
            <a:off x="721022" y="1326965"/>
            <a:ext cx="3160098" cy="4653480"/>
          </a:xfrm>
        </p:spPr>
        <p:txBody>
          <a:bodyPr>
            <a:normAutofit/>
          </a:bodyPr>
          <a:lstStyle/>
          <a:p>
            <a:r>
              <a:rPr lang="en-US" dirty="0" smtClean="0"/>
              <a:t>Carbon is exchanged between sources and sinks</a:t>
            </a:r>
          </a:p>
          <a:p>
            <a:pPr lvl="1"/>
            <a:r>
              <a:rPr lang="en-US" dirty="0" smtClean="0"/>
              <a:t>Rates not known with absolute certainty</a:t>
            </a:r>
          </a:p>
          <a:p>
            <a:pPr lvl="1"/>
            <a:r>
              <a:rPr lang="en-US" dirty="0" smtClean="0"/>
              <a:t>Factors can affect sink rates, such as ocean currents for dissolution</a:t>
            </a:r>
          </a:p>
          <a:p>
            <a:pPr lvl="1"/>
            <a:r>
              <a:rPr lang="en-US" dirty="0"/>
              <a:t>H</a:t>
            </a:r>
            <a:r>
              <a:rPr lang="en-US" dirty="0" smtClean="0"/>
              <a:t>igher CO</a:t>
            </a:r>
            <a:r>
              <a:rPr lang="en-US" baseline="-25000" dirty="0" smtClean="0"/>
              <a:t>2</a:t>
            </a:r>
            <a:r>
              <a:rPr lang="en-US" dirty="0" smtClean="0"/>
              <a:t> concentrations could have effects on rates, such as uptake by plants</a:t>
            </a:r>
            <a:endParaRPr lang="en-US"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1"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β</a:t>
            </a:r>
            <a:r>
              <a:rPr lang="en-US" dirty="0" smtClean="0">
                <a:latin typeface="Calibri" panose="020F0502020204030204" pitchFamily="34" charset="0"/>
              </a:rPr>
              <a:t>1</a:t>
            </a:r>
            <a:endParaRPr lang="en-US" dirty="0"/>
          </a:p>
        </p:txBody>
      </p:sp>
      <p:sp>
        <p:nvSpPr>
          <p:cNvPr id="14" name="Date Placeholder 5"/>
          <p:cNvSpPr>
            <a:spLocks noGrp="1"/>
          </p:cNvSpPr>
          <p:nvPr>
            <p:ph type="dt" sz="half" idx="10"/>
          </p:nvPr>
        </p:nvSpPr>
        <p:spPr>
          <a:xfrm>
            <a:off x="1097280" y="6459785"/>
            <a:ext cx="2472271" cy="365125"/>
          </a:xfrm>
        </p:spPr>
        <p:txBody>
          <a:bodyPr/>
          <a:lstStyle/>
          <a:p>
            <a:r>
              <a:rPr lang="en-US" dirty="0" smtClean="0"/>
              <a:t>12</a:t>
            </a:r>
            <a:r>
              <a:rPr lang="en-US" dirty="0" smtClean="0"/>
              <a:t>/2015</a:t>
            </a:r>
            <a:endParaRPr lang="en-US" dirty="0"/>
          </a:p>
        </p:txBody>
      </p:sp>
    </p:spTree>
    <p:extLst>
      <p:ext uri="{BB962C8B-B14F-4D97-AF65-F5344CB8AC3E}">
        <p14:creationId xmlns:p14="http://schemas.microsoft.com/office/powerpoint/2010/main" val="2325820796"/>
      </p:ext>
    </p:extLst>
  </p:cSld>
  <p:clrMapOvr>
    <a:masterClrMapping/>
  </p:clrMapOvr>
  <mc:AlternateContent xmlns:mc="http://schemas.openxmlformats.org/markup-compatibility/2006" xmlns:p14="http://schemas.microsoft.com/office/powerpoint/2010/main">
    <mc:Choice Requires="p14">
      <p:transition spd="slow" p14:dur="2000" advTm="40326"/>
    </mc:Choice>
    <mc:Fallback xmlns="">
      <p:transition spd="slow" advTm="40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Timescale for Global Warming</a:t>
            </a:r>
            <a:endParaRPr lang="en-US" dirty="0"/>
          </a:p>
        </p:txBody>
      </p:sp>
      <p:sp>
        <p:nvSpPr>
          <p:cNvPr id="3" name="Content Placeholder 2"/>
          <p:cNvSpPr>
            <a:spLocks noGrp="1"/>
          </p:cNvSpPr>
          <p:nvPr>
            <p:ph idx="1"/>
          </p:nvPr>
        </p:nvSpPr>
        <p:spPr>
          <a:xfrm>
            <a:off x="721022" y="1326965"/>
            <a:ext cx="5203528" cy="4653480"/>
          </a:xfrm>
        </p:spPr>
        <p:txBody>
          <a:bodyPr/>
          <a:lstStyle/>
          <a:p>
            <a:r>
              <a:rPr lang="en-US" dirty="0" smtClean="0"/>
              <a:t>Different gases have different residence times in the atmosphere</a:t>
            </a:r>
          </a:p>
          <a:p>
            <a:pPr lvl="1"/>
            <a:r>
              <a:rPr lang="en-US" dirty="0" smtClean="0"/>
              <a:t>Only exert radiative forcing while present</a:t>
            </a:r>
          </a:p>
          <a:p>
            <a:pPr lvl="1"/>
            <a:r>
              <a:rPr lang="en-US" dirty="0" smtClean="0"/>
              <a:t>Losses due to sinks previously described</a:t>
            </a:r>
          </a:p>
          <a:p>
            <a:r>
              <a:rPr lang="en-US" dirty="0" smtClean="0"/>
              <a:t>GWP is quantified based on increased radiative forcing over a period of time</a:t>
            </a:r>
          </a:p>
          <a:p>
            <a:pPr lvl="1"/>
            <a:r>
              <a:rPr lang="en-US" dirty="0" smtClean="0"/>
              <a:t>Usually 100 years is used</a:t>
            </a:r>
          </a:p>
          <a:p>
            <a:pPr lvl="1"/>
            <a:r>
              <a:rPr lang="en-US" dirty="0" smtClean="0"/>
              <a:t>Sometimes 20, 50, or 500 years may be used</a:t>
            </a:r>
          </a:p>
          <a:p>
            <a:r>
              <a:rPr lang="en-US" dirty="0" smtClean="0"/>
              <a:t>Also, 1 </a:t>
            </a:r>
            <a:r>
              <a:rPr lang="en-US" dirty="0"/>
              <a:t>ton of carbon dioxide released today and re-absorbed today is </a:t>
            </a:r>
            <a:r>
              <a:rPr lang="en-US" dirty="0" smtClean="0"/>
              <a:t>sometimes referred to as ‘carbon </a:t>
            </a:r>
            <a:r>
              <a:rPr lang="en-US" dirty="0"/>
              <a:t>neutral’ </a:t>
            </a:r>
            <a:endParaRPr lang="en-US" dirty="0" smtClean="0"/>
          </a:p>
          <a:p>
            <a:pPr lvl="1"/>
            <a:r>
              <a:rPr lang="en-US" dirty="0" smtClean="0"/>
              <a:t>Much debate about what carbon neutrality means</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14</a:t>
            </a:fld>
            <a:endParaRPr lang="en-US" dirty="0"/>
          </a:p>
        </p:txBody>
      </p:sp>
      <p:sp>
        <p:nvSpPr>
          <p:cNvPr id="7" name="Rectangle 6"/>
          <p:cNvSpPr/>
          <p:nvPr/>
        </p:nvSpPr>
        <p:spPr>
          <a:xfrm>
            <a:off x="9078340" y="6113636"/>
            <a:ext cx="2831224" cy="261610"/>
          </a:xfrm>
          <a:prstGeom prst="rect">
            <a:avLst/>
          </a:prstGeom>
        </p:spPr>
        <p:txBody>
          <a:bodyPr wrap="none">
            <a:spAutoFit/>
          </a:bodyPr>
          <a:lstStyle/>
          <a:p>
            <a:r>
              <a:rPr lang="en-US" sz="1100" dirty="0" smtClean="0"/>
              <a:t>Image Source: theoilconundrum.blogspot.com</a:t>
            </a:r>
            <a:endParaRPr lang="en-US" sz="1100" dirty="0"/>
          </a:p>
        </p:txBody>
      </p:sp>
      <p:pic>
        <p:nvPicPr>
          <p:cNvPr id="8" name="Picture 7"/>
          <p:cNvPicPr>
            <a:picLocks noChangeAspect="1"/>
          </p:cNvPicPr>
          <p:nvPr/>
        </p:nvPicPr>
        <p:blipFill>
          <a:blip r:embed="rId5"/>
          <a:stretch>
            <a:fillRect/>
          </a:stretch>
        </p:blipFill>
        <p:spPr>
          <a:xfrm>
            <a:off x="6121534" y="1448150"/>
            <a:ext cx="5623196" cy="4357739"/>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0"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β</a:t>
            </a:r>
            <a:r>
              <a:rPr lang="en-US" dirty="0" smtClean="0">
                <a:latin typeface="Calibri" panose="020F0502020204030204" pitchFamily="34" charset="0"/>
              </a:rPr>
              <a:t>1</a:t>
            </a:r>
            <a:endParaRPr lang="en-US" dirty="0"/>
          </a:p>
        </p:txBody>
      </p:sp>
      <p:sp>
        <p:nvSpPr>
          <p:cNvPr id="12" name="Date Placeholder 5"/>
          <p:cNvSpPr>
            <a:spLocks noGrp="1"/>
          </p:cNvSpPr>
          <p:nvPr>
            <p:ph type="dt" sz="half" idx="10"/>
          </p:nvPr>
        </p:nvSpPr>
        <p:spPr>
          <a:xfrm>
            <a:off x="1097280" y="6459785"/>
            <a:ext cx="2472271" cy="365125"/>
          </a:xfrm>
        </p:spPr>
        <p:txBody>
          <a:bodyPr/>
          <a:lstStyle/>
          <a:p>
            <a:r>
              <a:rPr lang="en-US" dirty="0" smtClean="0"/>
              <a:t>12</a:t>
            </a:r>
            <a:r>
              <a:rPr lang="en-US" dirty="0" smtClean="0"/>
              <a:t>/2015</a:t>
            </a:r>
            <a:endParaRPr lang="en-US" dirty="0"/>
          </a:p>
        </p:txBody>
      </p:sp>
    </p:spTree>
    <p:extLst>
      <p:ext uri="{BB962C8B-B14F-4D97-AF65-F5344CB8AC3E}">
        <p14:creationId xmlns:p14="http://schemas.microsoft.com/office/powerpoint/2010/main" val="1256435014"/>
      </p:ext>
    </p:extLst>
  </p:cSld>
  <p:clrMapOvr>
    <a:masterClrMapping/>
  </p:clrMapOvr>
  <mc:AlternateContent xmlns:mc="http://schemas.openxmlformats.org/markup-compatibility/2006" xmlns:p14="http://schemas.microsoft.com/office/powerpoint/2010/main">
    <mc:Choice Requires="p14">
      <p:transition spd="slow" p14:dur="2000" advTm="97314"/>
    </mc:Choice>
    <mc:Fallback xmlns="">
      <p:transition spd="slow" advTm="97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
            </a:r>
            <a:r>
              <a:rPr lang="en-US" dirty="0" smtClean="0"/>
              <a:t>esidence Time of CO</a:t>
            </a:r>
            <a:r>
              <a:rPr lang="en-US" baseline="-25000" dirty="0" smtClean="0"/>
              <a:t>2</a:t>
            </a:r>
            <a:endParaRPr lang="en-US" dirty="0"/>
          </a:p>
        </p:txBody>
      </p:sp>
      <p:sp>
        <p:nvSpPr>
          <p:cNvPr id="3" name="Content Placeholder 2"/>
          <p:cNvSpPr>
            <a:spLocks noGrp="1"/>
          </p:cNvSpPr>
          <p:nvPr>
            <p:ph idx="1"/>
          </p:nvPr>
        </p:nvSpPr>
        <p:spPr/>
        <p:txBody>
          <a:bodyPr/>
          <a:lstStyle/>
          <a:p>
            <a:r>
              <a:rPr lang="en-US" dirty="0" smtClean="0"/>
              <a:t>“For </a:t>
            </a:r>
            <a:r>
              <a:rPr lang="en-US" dirty="0"/>
              <a:t>a given amount of carbon dioxide emitted, some fraction of the atmospheric increase in concentration is quickly absorbed by the oceans and terrestrial vegetation, some fraction of the atmospheric increase will only slowly decrease over a number of years, and a small portion of the increase will remain for many centuries or more</a:t>
            </a:r>
            <a:r>
              <a:rPr lang="en-US" dirty="0" smtClean="0"/>
              <a:t>.” (EPA 2015)</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15</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640491090"/>
              </p:ext>
            </p:extLst>
          </p:nvPr>
        </p:nvGraphicFramePr>
        <p:xfrm>
          <a:off x="688985" y="3136870"/>
          <a:ext cx="5994400" cy="2484271"/>
        </p:xfrm>
        <a:graphic>
          <a:graphicData uri="http://schemas.openxmlformats.org/drawingml/2006/table">
            <a:tbl>
              <a:tblPr firstRow="1" bandRow="1">
                <a:tableStyleId>{073A0DAA-6AF3-43AB-8588-CEC1D06C72B9}</a:tableStyleId>
              </a:tblPr>
              <a:tblGrid>
                <a:gridCol w="3755371"/>
                <a:gridCol w="2239029"/>
              </a:tblGrid>
              <a:tr h="398810">
                <a:tc>
                  <a:txBody>
                    <a:bodyPr/>
                    <a:lstStyle/>
                    <a:p>
                      <a:r>
                        <a:rPr lang="en-US" sz="2700" dirty="0" smtClean="0">
                          <a:solidFill>
                            <a:schemeClr val="tx1"/>
                          </a:solidFill>
                        </a:rPr>
                        <a:t>Source</a:t>
                      </a:r>
                      <a:endParaRPr lang="en-US" sz="2700" dirty="0">
                        <a:solidFill>
                          <a:schemeClr val="tx1"/>
                        </a:solidFill>
                      </a:endParaRPr>
                    </a:p>
                  </a:txBody>
                  <a:tcPr marL="103691" marR="103691" marT="51845" marB="518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500" dirty="0" smtClean="0">
                          <a:solidFill>
                            <a:schemeClr val="tx1"/>
                          </a:solidFill>
                        </a:rPr>
                        <a:t>Life</a:t>
                      </a:r>
                      <a:r>
                        <a:rPr lang="en-US" sz="2500" baseline="0" dirty="0" smtClean="0">
                          <a:solidFill>
                            <a:schemeClr val="tx1"/>
                          </a:solidFill>
                        </a:rPr>
                        <a:t> </a:t>
                      </a:r>
                      <a:r>
                        <a:rPr lang="en-US" sz="2500" dirty="0" smtClean="0">
                          <a:solidFill>
                            <a:schemeClr val="tx1"/>
                          </a:solidFill>
                        </a:rPr>
                        <a:t>(yr.)</a:t>
                      </a:r>
                    </a:p>
                  </a:txBody>
                  <a:tcPr marL="103691" marR="103691" marT="51845" marB="518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420524">
                <a:tc>
                  <a:txBody>
                    <a:bodyPr/>
                    <a:lstStyle/>
                    <a:p>
                      <a:r>
                        <a:rPr lang="en-US" sz="2000" dirty="0" smtClean="0"/>
                        <a:t>Jacobson</a:t>
                      </a:r>
                      <a:r>
                        <a:rPr lang="en-US" sz="2000" baseline="0" dirty="0" smtClean="0"/>
                        <a:t> (2005)</a:t>
                      </a:r>
                      <a:endParaRPr lang="en-US" sz="2000" dirty="0"/>
                    </a:p>
                  </a:txBody>
                  <a:tcPr marL="103691" marR="103691" marT="51845" marB="51845">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r>
                        <a:rPr lang="en-US" sz="2000" dirty="0" smtClean="0"/>
                        <a:t>30-95</a:t>
                      </a:r>
                      <a:endParaRPr lang="en-US" sz="2000" dirty="0"/>
                    </a:p>
                  </a:txBody>
                  <a:tcPr marL="103691" marR="103691" marT="51845" marB="51845">
                    <a:lnT w="12700" cap="flat" cmpd="sng" algn="ctr">
                      <a:solidFill>
                        <a:schemeClr val="tx1"/>
                      </a:solidFill>
                      <a:prstDash val="solid"/>
                      <a:round/>
                      <a:headEnd type="none" w="med" len="med"/>
                      <a:tailEnd type="none" w="med" len="med"/>
                    </a:lnT>
                    <a:solidFill>
                      <a:schemeClr val="bg1">
                        <a:lumMod val="85000"/>
                      </a:schemeClr>
                    </a:solidFill>
                  </a:tcPr>
                </a:tc>
              </a:tr>
              <a:tr h="420524">
                <a:tc>
                  <a:txBody>
                    <a:bodyPr/>
                    <a:lstStyle/>
                    <a:p>
                      <a:r>
                        <a:rPr lang="en-US" sz="2000" dirty="0" err="1" smtClean="0"/>
                        <a:t>Heweitt</a:t>
                      </a:r>
                      <a:r>
                        <a:rPr lang="en-US" sz="2000" baseline="0" dirty="0" smtClean="0"/>
                        <a:t> and Jackson (2009)</a:t>
                      </a:r>
                      <a:endParaRPr lang="en-US" sz="2000" dirty="0"/>
                    </a:p>
                  </a:txBody>
                  <a:tcPr marL="103691" marR="103691" marT="51845" marB="51845">
                    <a:solidFill>
                      <a:schemeClr val="bg1">
                        <a:lumMod val="85000"/>
                      </a:schemeClr>
                    </a:solidFill>
                  </a:tcPr>
                </a:tc>
                <a:tc>
                  <a:txBody>
                    <a:bodyPr/>
                    <a:lstStyle/>
                    <a:p>
                      <a:r>
                        <a:rPr lang="en-US" sz="2000" dirty="0" smtClean="0"/>
                        <a:t>50-100</a:t>
                      </a:r>
                      <a:endParaRPr lang="en-US" sz="2000" dirty="0"/>
                    </a:p>
                  </a:txBody>
                  <a:tcPr marL="103691" marR="103691" marT="51845" marB="51845">
                    <a:solidFill>
                      <a:schemeClr val="bg1">
                        <a:lumMod val="85000"/>
                      </a:schemeClr>
                    </a:solidFill>
                  </a:tcPr>
                </a:tc>
              </a:tr>
              <a:tr h="414763">
                <a:tc>
                  <a:txBody>
                    <a:bodyPr/>
                    <a:lstStyle/>
                    <a:p>
                      <a:r>
                        <a:rPr lang="en-US" sz="2000" dirty="0" err="1" smtClean="0"/>
                        <a:t>Stumm</a:t>
                      </a:r>
                      <a:r>
                        <a:rPr lang="en-US" sz="2000" dirty="0" smtClean="0"/>
                        <a:t> and Morgan (1996)</a:t>
                      </a:r>
                      <a:endParaRPr lang="en-US" sz="2000" dirty="0"/>
                    </a:p>
                  </a:txBody>
                  <a:tcPr marL="103691" marR="103691" marT="51845" marB="51845">
                    <a:solidFill>
                      <a:schemeClr val="bg1">
                        <a:lumMod val="85000"/>
                      </a:schemeClr>
                    </a:solidFill>
                  </a:tcPr>
                </a:tc>
                <a:tc>
                  <a:txBody>
                    <a:bodyPr/>
                    <a:lstStyle/>
                    <a:p>
                      <a:r>
                        <a:rPr lang="en-US" sz="2000" dirty="0" smtClean="0"/>
                        <a:t>7</a:t>
                      </a:r>
                      <a:endParaRPr lang="en-US" sz="2000" dirty="0"/>
                    </a:p>
                  </a:txBody>
                  <a:tcPr marL="103691" marR="103691" marT="51845" marB="51845">
                    <a:solidFill>
                      <a:schemeClr val="bg1">
                        <a:lumMod val="85000"/>
                      </a:schemeClr>
                    </a:solidFill>
                  </a:tcPr>
                </a:tc>
              </a:tr>
              <a:tr h="414763">
                <a:tc>
                  <a:txBody>
                    <a:bodyPr/>
                    <a:lstStyle/>
                    <a:p>
                      <a:r>
                        <a:rPr lang="en-US" sz="2000" baseline="0" dirty="0" smtClean="0"/>
                        <a:t>Archer and </a:t>
                      </a:r>
                      <a:r>
                        <a:rPr lang="en-US" sz="2000" baseline="0" dirty="0" err="1" smtClean="0"/>
                        <a:t>Brovkin</a:t>
                      </a:r>
                      <a:r>
                        <a:rPr lang="en-US" sz="2000" baseline="0" dirty="0" smtClean="0"/>
                        <a:t> (2008)</a:t>
                      </a:r>
                      <a:endParaRPr lang="en-US" sz="2000" baseline="0" dirty="0"/>
                    </a:p>
                  </a:txBody>
                  <a:tcPr marL="103691" marR="103691" marT="51845" marB="51845">
                    <a:solidFill>
                      <a:schemeClr val="bg1">
                        <a:lumMod val="85000"/>
                      </a:schemeClr>
                    </a:solidFill>
                  </a:tcPr>
                </a:tc>
                <a:tc>
                  <a:txBody>
                    <a:bodyPr/>
                    <a:lstStyle/>
                    <a:p>
                      <a:r>
                        <a:rPr lang="en-US" sz="2000" dirty="0" smtClean="0"/>
                        <a:t>Hundreds</a:t>
                      </a:r>
                      <a:r>
                        <a:rPr lang="en-US" sz="2000" baseline="0" dirty="0" smtClean="0"/>
                        <a:t> of thousands</a:t>
                      </a:r>
                      <a:endParaRPr lang="en-US" sz="2000" dirty="0"/>
                    </a:p>
                  </a:txBody>
                  <a:tcPr marL="103691" marR="103691" marT="51845" marB="51845">
                    <a:solidFill>
                      <a:schemeClr val="bg1">
                        <a:lumMod val="85000"/>
                      </a:schemeClr>
                    </a:solidFill>
                  </a:tcPr>
                </a:tc>
              </a:tr>
            </a:tbl>
          </a:graphicData>
        </a:graphic>
      </p:graphicFrame>
      <p:sp>
        <p:nvSpPr>
          <p:cNvPr id="8" name="Rectangle 7"/>
          <p:cNvSpPr/>
          <p:nvPr/>
        </p:nvSpPr>
        <p:spPr>
          <a:xfrm>
            <a:off x="-15702" y="7243478"/>
            <a:ext cx="12207702" cy="1754326"/>
          </a:xfrm>
          <a:prstGeom prst="rect">
            <a:avLst/>
          </a:prstGeom>
        </p:spPr>
        <p:txBody>
          <a:bodyPr wrap="square">
            <a:spAutoFit/>
          </a:bodyPr>
          <a:lstStyle/>
          <a:p>
            <a:r>
              <a:rPr lang="en-US" dirty="0">
                <a:solidFill>
                  <a:srgbClr val="000000"/>
                </a:solidFill>
                <a:latin typeface="Open Sans"/>
              </a:rPr>
              <a:t>Hewitt, C. N., and Andrea V. Jackson. </a:t>
            </a:r>
            <a:r>
              <a:rPr lang="en-US" i="1" dirty="0">
                <a:solidFill>
                  <a:srgbClr val="000000"/>
                </a:solidFill>
                <a:latin typeface="Open Sans"/>
              </a:rPr>
              <a:t>Atmospheric Science for Environmental Scientists</a:t>
            </a:r>
            <a:r>
              <a:rPr lang="en-US" dirty="0">
                <a:solidFill>
                  <a:srgbClr val="000000"/>
                </a:solidFill>
                <a:latin typeface="Open Sans"/>
              </a:rPr>
              <a:t>. </a:t>
            </a:r>
            <a:r>
              <a:rPr lang="en-US" dirty="0" err="1">
                <a:solidFill>
                  <a:srgbClr val="000000"/>
                </a:solidFill>
                <a:latin typeface="Open Sans"/>
              </a:rPr>
              <a:t>Chichester</a:t>
            </a:r>
            <a:r>
              <a:rPr lang="en-US" dirty="0">
                <a:solidFill>
                  <a:srgbClr val="000000"/>
                </a:solidFill>
                <a:latin typeface="Open Sans"/>
              </a:rPr>
              <a:t>, U.K.: Wiley-Blackwell, 2009. Print</a:t>
            </a:r>
            <a:r>
              <a:rPr lang="en-US" dirty="0" smtClean="0">
                <a:solidFill>
                  <a:srgbClr val="000000"/>
                </a:solidFill>
                <a:latin typeface="Open Sans"/>
              </a:rPr>
              <a:t>.</a:t>
            </a:r>
          </a:p>
          <a:p>
            <a:r>
              <a:rPr lang="en-US" dirty="0" smtClean="0">
                <a:solidFill>
                  <a:srgbClr val="000000"/>
                </a:solidFill>
                <a:latin typeface="Open Sans"/>
              </a:rPr>
              <a:t>Archer, D. and </a:t>
            </a:r>
            <a:r>
              <a:rPr lang="en-US" dirty="0" err="1" smtClean="0">
                <a:solidFill>
                  <a:srgbClr val="000000"/>
                </a:solidFill>
                <a:latin typeface="Open Sans"/>
              </a:rPr>
              <a:t>Brovkin</a:t>
            </a:r>
            <a:r>
              <a:rPr lang="en-US" dirty="0" smtClean="0">
                <a:solidFill>
                  <a:srgbClr val="000000"/>
                </a:solidFill>
                <a:latin typeface="Open Sans"/>
              </a:rPr>
              <a:t>, V. (2008). “The millennial atmospheric lifetime of anthropogenic CO</a:t>
            </a:r>
            <a:r>
              <a:rPr lang="en-US" baseline="-25000" dirty="0" smtClean="0">
                <a:solidFill>
                  <a:srgbClr val="000000"/>
                </a:solidFill>
                <a:latin typeface="Open Sans"/>
              </a:rPr>
              <a:t>2</a:t>
            </a:r>
            <a:r>
              <a:rPr lang="en-US" dirty="0" smtClean="0">
                <a:solidFill>
                  <a:srgbClr val="000000"/>
                </a:solidFill>
                <a:latin typeface="Open Sans"/>
              </a:rPr>
              <a:t>.” </a:t>
            </a:r>
            <a:r>
              <a:rPr lang="en-US" i="1" dirty="0" smtClean="0">
                <a:solidFill>
                  <a:srgbClr val="000000"/>
                </a:solidFill>
                <a:latin typeface="Open Sans"/>
              </a:rPr>
              <a:t>Climate Change</a:t>
            </a:r>
            <a:r>
              <a:rPr lang="en-US" dirty="0" smtClean="0">
                <a:solidFill>
                  <a:srgbClr val="000000"/>
                </a:solidFill>
                <a:latin typeface="Open Sans"/>
              </a:rPr>
              <a:t>, 90:283-297.</a:t>
            </a:r>
          </a:p>
          <a:p>
            <a:r>
              <a:rPr lang="en-US" dirty="0"/>
              <a:t>Jacobson, MZ (2005). "Correction to "Control of fossil-fuel particulate black carbon and organic matter, possibly the most effective method of slowing global warming."". </a:t>
            </a:r>
            <a:r>
              <a:rPr lang="en-US" i="1" dirty="0"/>
              <a:t>J. </a:t>
            </a:r>
            <a:r>
              <a:rPr lang="en-US" i="1" dirty="0" err="1"/>
              <a:t>Geophys</a:t>
            </a:r>
            <a:r>
              <a:rPr lang="en-US" i="1" dirty="0"/>
              <a:t>. Res.</a:t>
            </a:r>
            <a:r>
              <a:rPr lang="en-US" dirty="0"/>
              <a:t> </a:t>
            </a:r>
            <a:r>
              <a:rPr lang="en-US" b="1" dirty="0"/>
              <a:t>110</a:t>
            </a:r>
            <a:r>
              <a:rPr lang="en-US" dirty="0"/>
              <a:t>. pp. D14105.</a:t>
            </a:r>
          </a:p>
        </p:txBody>
      </p:sp>
      <p:pic>
        <p:nvPicPr>
          <p:cNvPr id="10" name="Picture 9"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6857" y="2872505"/>
            <a:ext cx="4731657" cy="2986149"/>
          </a:xfrm>
          <a:prstGeom prst="rect">
            <a:avLst/>
          </a:prstGeom>
        </p:spPr>
      </p:pic>
      <p:sp>
        <p:nvSpPr>
          <p:cNvPr id="11" name="Rectangle 10"/>
          <p:cNvSpPr/>
          <p:nvPr/>
        </p:nvSpPr>
        <p:spPr>
          <a:xfrm>
            <a:off x="3881120" y="6119696"/>
            <a:ext cx="8778240" cy="261610"/>
          </a:xfrm>
          <a:prstGeom prst="rect">
            <a:avLst/>
          </a:prstGeom>
        </p:spPr>
        <p:txBody>
          <a:bodyPr wrap="square">
            <a:spAutoFit/>
          </a:bodyPr>
          <a:lstStyle/>
          <a:p>
            <a:r>
              <a:rPr lang="en-US" sz="1100" dirty="0" smtClean="0">
                <a:solidFill>
                  <a:srgbClr val="000000"/>
                </a:solidFill>
              </a:rPr>
              <a:t>Figure source: Archer, D. and </a:t>
            </a:r>
            <a:r>
              <a:rPr lang="en-US" sz="1100" dirty="0" err="1" smtClean="0">
                <a:solidFill>
                  <a:srgbClr val="000000"/>
                </a:solidFill>
              </a:rPr>
              <a:t>Brovkin</a:t>
            </a:r>
            <a:r>
              <a:rPr lang="en-US" sz="1100" dirty="0" smtClean="0">
                <a:solidFill>
                  <a:srgbClr val="000000"/>
                </a:solidFill>
              </a:rPr>
              <a:t>, V. (2008). “The millennial atmospheric lifetime of anthropogenic CO</a:t>
            </a:r>
            <a:r>
              <a:rPr lang="en-US" sz="1100" baseline="-25000" dirty="0" smtClean="0">
                <a:solidFill>
                  <a:srgbClr val="000000"/>
                </a:solidFill>
              </a:rPr>
              <a:t>2</a:t>
            </a:r>
            <a:r>
              <a:rPr lang="en-US" sz="1100" dirty="0" smtClean="0">
                <a:solidFill>
                  <a:srgbClr val="000000"/>
                </a:solidFill>
              </a:rPr>
              <a:t>.” </a:t>
            </a:r>
            <a:r>
              <a:rPr lang="en-US" sz="1100" i="1" dirty="0" smtClean="0">
                <a:solidFill>
                  <a:srgbClr val="000000"/>
                </a:solidFill>
              </a:rPr>
              <a:t>Climate Change</a:t>
            </a:r>
            <a:r>
              <a:rPr lang="en-US" sz="1100" dirty="0" smtClean="0">
                <a:solidFill>
                  <a:srgbClr val="000000"/>
                </a:solidFill>
              </a:rPr>
              <a:t>, 90:283-297.</a:t>
            </a:r>
            <a:endParaRPr lang="en-US" sz="11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2"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β</a:t>
            </a:r>
            <a:r>
              <a:rPr lang="en-US" dirty="0" smtClean="0">
                <a:latin typeface="Calibri" panose="020F0502020204030204" pitchFamily="34" charset="0"/>
              </a:rPr>
              <a:t>1</a:t>
            </a:r>
            <a:endParaRPr lang="en-US" dirty="0"/>
          </a:p>
        </p:txBody>
      </p:sp>
      <p:sp>
        <p:nvSpPr>
          <p:cNvPr id="13" name="Date Placeholder 5"/>
          <p:cNvSpPr>
            <a:spLocks noGrp="1"/>
          </p:cNvSpPr>
          <p:nvPr>
            <p:ph type="dt" sz="half" idx="10"/>
          </p:nvPr>
        </p:nvSpPr>
        <p:spPr>
          <a:xfrm>
            <a:off x="1097280" y="6459785"/>
            <a:ext cx="2472271" cy="365125"/>
          </a:xfrm>
        </p:spPr>
        <p:txBody>
          <a:bodyPr/>
          <a:lstStyle/>
          <a:p>
            <a:r>
              <a:rPr lang="en-US" dirty="0" smtClean="0"/>
              <a:t>12</a:t>
            </a:r>
            <a:r>
              <a:rPr lang="en-US" dirty="0" smtClean="0"/>
              <a:t>/2015</a:t>
            </a:r>
            <a:endParaRPr lang="en-US" dirty="0"/>
          </a:p>
        </p:txBody>
      </p:sp>
    </p:spTree>
    <p:extLst>
      <p:ext uri="{BB962C8B-B14F-4D97-AF65-F5344CB8AC3E}">
        <p14:creationId xmlns:p14="http://schemas.microsoft.com/office/powerpoint/2010/main" val="1480130642"/>
      </p:ext>
    </p:extLst>
  </p:cSld>
  <p:clrMapOvr>
    <a:masterClrMapping/>
  </p:clrMapOvr>
  <mc:AlternateContent xmlns:mc="http://schemas.openxmlformats.org/markup-compatibility/2006" xmlns:p14="http://schemas.microsoft.com/office/powerpoint/2010/main">
    <mc:Choice Requires="p14">
      <p:transition spd="slow" p14:dur="2000" advTm="59582"/>
    </mc:Choice>
    <mc:Fallback xmlns="">
      <p:transition spd="slow" advTm="59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8" y="275846"/>
            <a:ext cx="10954871" cy="885981"/>
          </a:xfrm>
        </p:spPr>
        <p:txBody>
          <a:bodyPr>
            <a:normAutofit fontScale="90000"/>
          </a:bodyPr>
          <a:lstStyle/>
          <a:p>
            <a:r>
              <a:rPr lang="en-US" dirty="0" smtClean="0"/>
              <a:t>Characterization of GWP at Different Timescales</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16</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424907938"/>
              </p:ext>
            </p:extLst>
          </p:nvPr>
        </p:nvGraphicFramePr>
        <p:xfrm>
          <a:off x="2174240" y="1478795"/>
          <a:ext cx="7560310" cy="3865364"/>
        </p:xfrm>
        <a:graphic>
          <a:graphicData uri="http://schemas.openxmlformats.org/drawingml/2006/table">
            <a:tbl>
              <a:tblPr firstRow="1" bandRow="1">
                <a:tableStyleId>{073A0DAA-6AF3-43AB-8588-CEC1D06C72B9}</a:tableStyleId>
              </a:tblPr>
              <a:tblGrid>
                <a:gridCol w="2397760"/>
                <a:gridCol w="1223210"/>
                <a:gridCol w="1153492"/>
                <a:gridCol w="1325287"/>
                <a:gridCol w="1460561"/>
              </a:tblGrid>
              <a:tr h="933218">
                <a:tc>
                  <a:txBody>
                    <a:bodyPr/>
                    <a:lstStyle/>
                    <a:p>
                      <a:r>
                        <a:rPr lang="en-US" sz="2700" dirty="0" smtClean="0">
                          <a:solidFill>
                            <a:schemeClr val="tx1"/>
                          </a:solidFill>
                        </a:rPr>
                        <a:t>1 kg of substance</a:t>
                      </a:r>
                      <a:endParaRPr lang="en-US" sz="2700" dirty="0">
                        <a:solidFill>
                          <a:schemeClr val="tx1"/>
                        </a:solidFill>
                      </a:endParaRPr>
                    </a:p>
                  </a:txBody>
                  <a:tcPr marL="103691" marR="103691" marT="51845" marB="518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500" dirty="0" smtClean="0">
                          <a:solidFill>
                            <a:schemeClr val="tx1"/>
                          </a:solidFill>
                        </a:rPr>
                        <a:t>Life</a:t>
                      </a:r>
                    </a:p>
                    <a:p>
                      <a:pPr marL="0" marR="0" indent="0" algn="l" defTabSz="914400" rtl="0" eaLnBrk="1" fontAlgn="auto" latinLnBrk="0" hangingPunct="1">
                        <a:lnSpc>
                          <a:spcPct val="100000"/>
                        </a:lnSpc>
                        <a:spcBef>
                          <a:spcPts val="0"/>
                        </a:spcBef>
                        <a:spcAft>
                          <a:spcPts val="0"/>
                        </a:spcAft>
                        <a:buClrTx/>
                        <a:buSzTx/>
                        <a:buFontTx/>
                        <a:buNone/>
                        <a:tabLst/>
                        <a:defRPr/>
                      </a:pPr>
                      <a:r>
                        <a:rPr lang="en-US" sz="2500" dirty="0" smtClean="0">
                          <a:solidFill>
                            <a:schemeClr val="tx1"/>
                          </a:solidFill>
                        </a:rPr>
                        <a:t>(yr.)</a:t>
                      </a:r>
                    </a:p>
                  </a:txBody>
                  <a:tcPr marL="103691" marR="103691" marT="51845" marB="518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500" dirty="0" smtClean="0">
                          <a:solidFill>
                            <a:schemeClr val="tx1"/>
                          </a:solidFill>
                        </a:rPr>
                        <a:t>GWP</a:t>
                      </a:r>
                      <a:r>
                        <a:rPr lang="en-US" sz="2500" baseline="-25000" dirty="0" smtClean="0">
                          <a:solidFill>
                            <a:schemeClr val="tx1"/>
                          </a:solidFill>
                        </a:rPr>
                        <a:t>20</a:t>
                      </a:r>
                      <a:endParaRPr lang="en-US" sz="2500" dirty="0" smtClean="0">
                        <a:solidFill>
                          <a:schemeClr val="tx1"/>
                        </a:solidFill>
                      </a:endParaRPr>
                    </a:p>
                  </a:txBody>
                  <a:tcPr marL="103691" marR="103691" marT="51845" marB="518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500" dirty="0" smtClean="0">
                          <a:solidFill>
                            <a:schemeClr val="tx1"/>
                          </a:solidFill>
                        </a:rPr>
                        <a:t>GWP</a:t>
                      </a:r>
                      <a:r>
                        <a:rPr lang="en-US" sz="2500" baseline="-25000" dirty="0" smtClean="0">
                          <a:solidFill>
                            <a:schemeClr val="tx1"/>
                          </a:solidFill>
                        </a:rPr>
                        <a:t>100</a:t>
                      </a:r>
                      <a:endParaRPr lang="en-US" sz="2500" dirty="0" smtClean="0">
                        <a:solidFill>
                          <a:schemeClr val="tx1"/>
                        </a:solidFill>
                      </a:endParaRPr>
                    </a:p>
                  </a:txBody>
                  <a:tcPr marL="103691" marR="103691" marT="51845" marB="518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500" dirty="0" smtClean="0">
                          <a:solidFill>
                            <a:schemeClr val="tx1"/>
                          </a:solidFill>
                        </a:rPr>
                        <a:t>GWP</a:t>
                      </a:r>
                      <a:r>
                        <a:rPr lang="en-US" sz="2500" baseline="-25000" dirty="0" smtClean="0">
                          <a:solidFill>
                            <a:schemeClr val="tx1"/>
                          </a:solidFill>
                        </a:rPr>
                        <a:t>500</a:t>
                      </a:r>
                      <a:endParaRPr lang="en-US" sz="2500" dirty="0" smtClean="0">
                        <a:solidFill>
                          <a:schemeClr val="tx1"/>
                        </a:solidFill>
                      </a:endParaRPr>
                    </a:p>
                  </a:txBody>
                  <a:tcPr marL="103691" marR="103691" marT="51845" marB="5184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420524">
                <a:tc>
                  <a:txBody>
                    <a:bodyPr/>
                    <a:lstStyle/>
                    <a:p>
                      <a:r>
                        <a:rPr lang="en-US" sz="2000" dirty="0" smtClean="0"/>
                        <a:t>Carbon dioxide</a:t>
                      </a:r>
                      <a:endParaRPr lang="en-US" sz="2000" dirty="0"/>
                    </a:p>
                  </a:txBody>
                  <a:tcPr marL="103691" marR="103691" marT="51845" marB="51845">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r>
                        <a:rPr lang="en-US" sz="2000" dirty="0" smtClean="0"/>
                        <a:t>Variable</a:t>
                      </a:r>
                      <a:endParaRPr lang="en-US" sz="2000" dirty="0"/>
                    </a:p>
                  </a:txBody>
                  <a:tcPr marL="103691" marR="103691" marT="51845" marB="51845">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r"/>
                      <a:r>
                        <a:rPr lang="en-US" sz="2000" dirty="0" smtClean="0"/>
                        <a:t>1</a:t>
                      </a:r>
                      <a:endParaRPr lang="en-US" sz="2000" dirty="0"/>
                    </a:p>
                  </a:txBody>
                  <a:tcPr marL="103691" marR="103691" marT="51845" marB="51845">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r"/>
                      <a:r>
                        <a:rPr lang="en-US" sz="2000" dirty="0" smtClean="0"/>
                        <a:t>1</a:t>
                      </a:r>
                      <a:endParaRPr lang="en-US" sz="2000" dirty="0"/>
                    </a:p>
                  </a:txBody>
                  <a:tcPr marL="103691" marR="103691" marT="51845" marB="51845">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r"/>
                      <a:r>
                        <a:rPr lang="en-US" sz="2000" dirty="0" smtClean="0"/>
                        <a:t>1</a:t>
                      </a:r>
                      <a:endParaRPr lang="en-US" sz="2000" dirty="0"/>
                    </a:p>
                  </a:txBody>
                  <a:tcPr marL="103691" marR="103691" marT="51845" marB="51845">
                    <a:lnT w="12700" cap="flat" cmpd="sng" algn="ctr">
                      <a:solidFill>
                        <a:schemeClr val="tx1"/>
                      </a:solidFill>
                      <a:prstDash val="solid"/>
                      <a:round/>
                      <a:headEnd type="none" w="med" len="med"/>
                      <a:tailEnd type="none" w="med" len="med"/>
                    </a:lnT>
                    <a:solidFill>
                      <a:schemeClr val="bg1">
                        <a:lumMod val="85000"/>
                      </a:schemeClr>
                    </a:solidFill>
                  </a:tcPr>
                </a:tc>
              </a:tr>
              <a:tr h="420524">
                <a:tc>
                  <a:txBody>
                    <a:bodyPr/>
                    <a:lstStyle/>
                    <a:p>
                      <a:r>
                        <a:rPr lang="en-US" sz="2000" dirty="0" smtClean="0"/>
                        <a:t>Methane</a:t>
                      </a:r>
                      <a:endParaRPr lang="en-US" sz="2000" dirty="0"/>
                    </a:p>
                  </a:txBody>
                  <a:tcPr marL="103691" marR="103691" marT="51845" marB="51845">
                    <a:solidFill>
                      <a:schemeClr val="bg1">
                        <a:lumMod val="85000"/>
                      </a:schemeClr>
                    </a:solidFill>
                  </a:tcPr>
                </a:tc>
                <a:tc>
                  <a:txBody>
                    <a:bodyPr/>
                    <a:lstStyle/>
                    <a:p>
                      <a:r>
                        <a:rPr lang="en-US" sz="2000" dirty="0" smtClean="0"/>
                        <a:t>12</a:t>
                      </a:r>
                      <a:endParaRPr lang="en-US" sz="2000" dirty="0"/>
                    </a:p>
                  </a:txBody>
                  <a:tcPr marL="103691" marR="103691" marT="51845" marB="51845">
                    <a:solidFill>
                      <a:schemeClr val="bg1">
                        <a:lumMod val="85000"/>
                      </a:schemeClr>
                    </a:solidFill>
                  </a:tcPr>
                </a:tc>
                <a:tc>
                  <a:txBody>
                    <a:bodyPr/>
                    <a:lstStyle/>
                    <a:p>
                      <a:pPr algn="r"/>
                      <a:r>
                        <a:rPr lang="en-US" sz="2000" dirty="0" smtClean="0"/>
                        <a:t>72</a:t>
                      </a:r>
                      <a:endParaRPr lang="en-US" sz="2000" dirty="0"/>
                    </a:p>
                  </a:txBody>
                  <a:tcPr marL="103691" marR="103691" marT="51845" marB="51845">
                    <a:solidFill>
                      <a:schemeClr val="bg1">
                        <a:lumMod val="85000"/>
                      </a:schemeClr>
                    </a:solidFill>
                  </a:tcPr>
                </a:tc>
                <a:tc>
                  <a:txBody>
                    <a:bodyPr/>
                    <a:lstStyle/>
                    <a:p>
                      <a:pPr algn="r"/>
                      <a:r>
                        <a:rPr lang="en-US" sz="2000" dirty="0" smtClean="0"/>
                        <a:t>25</a:t>
                      </a:r>
                      <a:endParaRPr lang="en-US" sz="2000" dirty="0"/>
                    </a:p>
                  </a:txBody>
                  <a:tcPr marL="103691" marR="103691" marT="51845" marB="51845">
                    <a:solidFill>
                      <a:schemeClr val="bg1">
                        <a:lumMod val="85000"/>
                      </a:schemeClr>
                    </a:solidFill>
                  </a:tcPr>
                </a:tc>
                <a:tc>
                  <a:txBody>
                    <a:bodyPr/>
                    <a:lstStyle/>
                    <a:p>
                      <a:pPr algn="r"/>
                      <a:r>
                        <a:rPr lang="en-US" sz="2000" dirty="0" smtClean="0"/>
                        <a:t>8</a:t>
                      </a:r>
                      <a:endParaRPr lang="en-US" sz="2000" dirty="0"/>
                    </a:p>
                  </a:txBody>
                  <a:tcPr marL="103691" marR="103691" marT="51845" marB="51845">
                    <a:solidFill>
                      <a:schemeClr val="bg1">
                        <a:lumMod val="85000"/>
                      </a:schemeClr>
                    </a:solidFill>
                  </a:tcPr>
                </a:tc>
              </a:tr>
              <a:tr h="414763">
                <a:tc>
                  <a:txBody>
                    <a:bodyPr/>
                    <a:lstStyle/>
                    <a:p>
                      <a:r>
                        <a:rPr lang="en-US" sz="2000" dirty="0" smtClean="0"/>
                        <a:t>HCFC-134a (C</a:t>
                      </a:r>
                      <a:r>
                        <a:rPr lang="en-US" sz="2000" baseline="-25000" dirty="0" smtClean="0"/>
                        <a:t>2</a:t>
                      </a:r>
                      <a:r>
                        <a:rPr lang="en-US" sz="2000" baseline="0" dirty="0" smtClean="0"/>
                        <a:t>H</a:t>
                      </a:r>
                      <a:r>
                        <a:rPr lang="en-US" sz="2000" baseline="-25000" dirty="0" smtClean="0"/>
                        <a:t>2</a:t>
                      </a:r>
                      <a:r>
                        <a:rPr lang="en-US" sz="2000" baseline="0" dirty="0" smtClean="0"/>
                        <a:t>F</a:t>
                      </a:r>
                      <a:r>
                        <a:rPr lang="en-US" sz="2000" baseline="-25000" dirty="0" smtClean="0"/>
                        <a:t>4</a:t>
                      </a:r>
                      <a:r>
                        <a:rPr lang="en-US" sz="2000" baseline="0" dirty="0" smtClean="0"/>
                        <a:t>)</a:t>
                      </a:r>
                      <a:endParaRPr lang="en-US" sz="2000" dirty="0"/>
                    </a:p>
                  </a:txBody>
                  <a:tcPr marL="103691" marR="103691" marT="51845" marB="51845">
                    <a:solidFill>
                      <a:schemeClr val="bg1">
                        <a:lumMod val="85000"/>
                      </a:schemeClr>
                    </a:solidFill>
                  </a:tcPr>
                </a:tc>
                <a:tc>
                  <a:txBody>
                    <a:bodyPr/>
                    <a:lstStyle/>
                    <a:p>
                      <a:r>
                        <a:rPr lang="en-US" sz="2000" dirty="0" smtClean="0"/>
                        <a:t>14</a:t>
                      </a:r>
                      <a:endParaRPr lang="en-US" sz="2000" dirty="0"/>
                    </a:p>
                  </a:txBody>
                  <a:tcPr marL="103691" marR="103691" marT="51845" marB="51845">
                    <a:solidFill>
                      <a:schemeClr val="bg1">
                        <a:lumMod val="85000"/>
                      </a:schemeClr>
                    </a:solidFill>
                  </a:tcPr>
                </a:tc>
                <a:tc>
                  <a:txBody>
                    <a:bodyPr/>
                    <a:lstStyle/>
                    <a:p>
                      <a:pPr algn="r"/>
                      <a:r>
                        <a:rPr lang="en-US" sz="2000" dirty="0" smtClean="0"/>
                        <a:t>3,830</a:t>
                      </a:r>
                      <a:endParaRPr lang="en-US" sz="2000" dirty="0"/>
                    </a:p>
                  </a:txBody>
                  <a:tcPr marL="103691" marR="103691" marT="51845" marB="51845">
                    <a:solidFill>
                      <a:schemeClr val="bg1">
                        <a:lumMod val="85000"/>
                      </a:schemeClr>
                    </a:solidFill>
                  </a:tcPr>
                </a:tc>
                <a:tc>
                  <a:txBody>
                    <a:bodyPr/>
                    <a:lstStyle/>
                    <a:p>
                      <a:pPr algn="r"/>
                      <a:r>
                        <a:rPr lang="en-US" sz="2000" dirty="0" smtClean="0"/>
                        <a:t>1,430</a:t>
                      </a:r>
                      <a:endParaRPr lang="en-US" sz="2000" dirty="0"/>
                    </a:p>
                  </a:txBody>
                  <a:tcPr marL="103691" marR="103691" marT="51845" marB="51845">
                    <a:solidFill>
                      <a:schemeClr val="bg1">
                        <a:lumMod val="85000"/>
                      </a:schemeClr>
                    </a:solidFill>
                  </a:tcPr>
                </a:tc>
                <a:tc>
                  <a:txBody>
                    <a:bodyPr/>
                    <a:lstStyle/>
                    <a:p>
                      <a:pPr algn="r"/>
                      <a:r>
                        <a:rPr lang="en-US" sz="2000" dirty="0" smtClean="0"/>
                        <a:t>435</a:t>
                      </a:r>
                      <a:endParaRPr lang="en-US" sz="2000" dirty="0"/>
                    </a:p>
                  </a:txBody>
                  <a:tcPr marL="103691" marR="103691" marT="51845" marB="51845">
                    <a:solidFill>
                      <a:schemeClr val="bg1">
                        <a:lumMod val="85000"/>
                      </a:schemeClr>
                    </a:solidFill>
                  </a:tcPr>
                </a:tc>
              </a:tr>
              <a:tr h="414763">
                <a:tc>
                  <a:txBody>
                    <a:bodyPr/>
                    <a:lstStyle/>
                    <a:p>
                      <a:r>
                        <a:rPr lang="en-US" sz="2000" dirty="0" smtClean="0"/>
                        <a:t>Nitrous oxide</a:t>
                      </a:r>
                      <a:endParaRPr lang="en-US" sz="2000" baseline="0" dirty="0"/>
                    </a:p>
                  </a:txBody>
                  <a:tcPr marL="103691" marR="103691" marT="51845" marB="51845">
                    <a:solidFill>
                      <a:schemeClr val="bg1">
                        <a:lumMod val="85000"/>
                      </a:schemeClr>
                    </a:solidFill>
                  </a:tcPr>
                </a:tc>
                <a:tc>
                  <a:txBody>
                    <a:bodyPr/>
                    <a:lstStyle/>
                    <a:p>
                      <a:r>
                        <a:rPr lang="en-US" sz="2000" dirty="0" smtClean="0"/>
                        <a:t>120</a:t>
                      </a:r>
                      <a:endParaRPr lang="en-US" sz="2000" dirty="0"/>
                    </a:p>
                  </a:txBody>
                  <a:tcPr marL="103691" marR="103691" marT="51845" marB="51845">
                    <a:solidFill>
                      <a:schemeClr val="bg1">
                        <a:lumMod val="85000"/>
                      </a:schemeClr>
                    </a:solidFill>
                  </a:tcPr>
                </a:tc>
                <a:tc>
                  <a:txBody>
                    <a:bodyPr/>
                    <a:lstStyle/>
                    <a:p>
                      <a:pPr algn="r"/>
                      <a:r>
                        <a:rPr lang="en-US" sz="2000" dirty="0" smtClean="0"/>
                        <a:t>289</a:t>
                      </a:r>
                      <a:endParaRPr lang="en-US" sz="2000" dirty="0"/>
                    </a:p>
                  </a:txBody>
                  <a:tcPr marL="103691" marR="103691" marT="51845" marB="51845">
                    <a:solidFill>
                      <a:schemeClr val="bg1">
                        <a:lumMod val="85000"/>
                      </a:schemeClr>
                    </a:solidFill>
                  </a:tcPr>
                </a:tc>
                <a:tc>
                  <a:txBody>
                    <a:bodyPr/>
                    <a:lstStyle/>
                    <a:p>
                      <a:pPr algn="r"/>
                      <a:r>
                        <a:rPr lang="en-US" sz="2000" dirty="0" smtClean="0"/>
                        <a:t>298</a:t>
                      </a:r>
                      <a:endParaRPr lang="en-US" sz="2000" dirty="0"/>
                    </a:p>
                  </a:txBody>
                  <a:tcPr marL="103691" marR="103691" marT="51845" marB="51845">
                    <a:solidFill>
                      <a:schemeClr val="bg1">
                        <a:lumMod val="85000"/>
                      </a:schemeClr>
                    </a:solidFill>
                  </a:tcPr>
                </a:tc>
                <a:tc>
                  <a:txBody>
                    <a:bodyPr/>
                    <a:lstStyle/>
                    <a:p>
                      <a:pPr algn="r"/>
                      <a:r>
                        <a:rPr lang="en-US" sz="2000" dirty="0" smtClean="0"/>
                        <a:t>153</a:t>
                      </a:r>
                      <a:endParaRPr lang="en-US" sz="2000" dirty="0"/>
                    </a:p>
                  </a:txBody>
                  <a:tcPr marL="103691" marR="103691" marT="51845" marB="51845">
                    <a:solidFill>
                      <a:schemeClr val="bg1">
                        <a:lumMod val="85000"/>
                      </a:schemeClr>
                    </a:solidFill>
                  </a:tcPr>
                </a:tc>
              </a:tr>
              <a:tr h="420524">
                <a:tc>
                  <a:txBody>
                    <a:bodyPr/>
                    <a:lstStyle/>
                    <a:p>
                      <a:r>
                        <a:rPr lang="en-US" sz="2000" dirty="0" smtClean="0"/>
                        <a:t>Nitrogen </a:t>
                      </a:r>
                      <a:r>
                        <a:rPr lang="en-US" sz="2000" dirty="0" err="1" smtClean="0"/>
                        <a:t>trifluoride</a:t>
                      </a:r>
                      <a:endParaRPr lang="en-US" sz="2000" dirty="0"/>
                    </a:p>
                  </a:txBody>
                  <a:tcPr marL="103691" marR="103691" marT="51845" marB="51845">
                    <a:solidFill>
                      <a:schemeClr val="bg1">
                        <a:lumMod val="85000"/>
                      </a:schemeClr>
                    </a:solidFill>
                  </a:tcPr>
                </a:tc>
                <a:tc>
                  <a:txBody>
                    <a:bodyPr/>
                    <a:lstStyle/>
                    <a:p>
                      <a:r>
                        <a:rPr lang="en-US" sz="2000" dirty="0" smtClean="0"/>
                        <a:t>740</a:t>
                      </a:r>
                      <a:endParaRPr lang="en-US" sz="2000" dirty="0"/>
                    </a:p>
                  </a:txBody>
                  <a:tcPr marL="103691" marR="103691" marT="51845" marB="51845">
                    <a:solidFill>
                      <a:schemeClr val="bg1">
                        <a:lumMod val="85000"/>
                      </a:schemeClr>
                    </a:solidFill>
                  </a:tcPr>
                </a:tc>
                <a:tc>
                  <a:txBody>
                    <a:bodyPr/>
                    <a:lstStyle/>
                    <a:p>
                      <a:pPr algn="r"/>
                      <a:r>
                        <a:rPr lang="en-US" sz="2000" dirty="0" smtClean="0"/>
                        <a:t>12,300</a:t>
                      </a:r>
                      <a:endParaRPr lang="en-US" sz="2000" dirty="0"/>
                    </a:p>
                  </a:txBody>
                  <a:tcPr marL="103691" marR="103691" marT="51845" marB="51845">
                    <a:solidFill>
                      <a:schemeClr val="bg1">
                        <a:lumMod val="85000"/>
                      </a:schemeClr>
                    </a:solidFill>
                  </a:tcPr>
                </a:tc>
                <a:tc>
                  <a:txBody>
                    <a:bodyPr/>
                    <a:lstStyle/>
                    <a:p>
                      <a:pPr algn="r"/>
                      <a:r>
                        <a:rPr lang="en-US" sz="2000" dirty="0" smtClean="0"/>
                        <a:t>17,200</a:t>
                      </a:r>
                      <a:endParaRPr lang="en-US" sz="2000" dirty="0"/>
                    </a:p>
                  </a:txBody>
                  <a:tcPr marL="103691" marR="103691" marT="51845" marB="51845">
                    <a:solidFill>
                      <a:schemeClr val="bg1">
                        <a:lumMod val="85000"/>
                      </a:schemeClr>
                    </a:solidFill>
                  </a:tcPr>
                </a:tc>
                <a:tc>
                  <a:txBody>
                    <a:bodyPr/>
                    <a:lstStyle/>
                    <a:p>
                      <a:pPr algn="r"/>
                      <a:r>
                        <a:rPr lang="en-US" sz="2000" dirty="0" smtClean="0"/>
                        <a:t>20,700</a:t>
                      </a:r>
                      <a:endParaRPr lang="en-US" sz="2000" dirty="0"/>
                    </a:p>
                  </a:txBody>
                  <a:tcPr marL="103691" marR="103691" marT="51845" marB="51845">
                    <a:solidFill>
                      <a:schemeClr val="bg1">
                        <a:lumMod val="85000"/>
                      </a:schemeClr>
                    </a:solidFill>
                  </a:tcPr>
                </a:tc>
              </a:tr>
              <a:tr h="420524">
                <a:tc>
                  <a:txBody>
                    <a:bodyPr/>
                    <a:lstStyle/>
                    <a:p>
                      <a:r>
                        <a:rPr lang="en-US" sz="2000" dirty="0" smtClean="0"/>
                        <a:t>Sulfur</a:t>
                      </a:r>
                      <a:r>
                        <a:rPr lang="en-US" sz="2000" baseline="0" dirty="0" smtClean="0"/>
                        <a:t> hexafluoride </a:t>
                      </a:r>
                      <a:endParaRPr lang="en-US" sz="2000" dirty="0"/>
                    </a:p>
                  </a:txBody>
                  <a:tcPr marL="103691" marR="103691" marT="51845" marB="51845">
                    <a:solidFill>
                      <a:schemeClr val="bg1">
                        <a:lumMod val="85000"/>
                      </a:schemeClr>
                    </a:solidFill>
                  </a:tcPr>
                </a:tc>
                <a:tc>
                  <a:txBody>
                    <a:bodyPr/>
                    <a:lstStyle/>
                    <a:p>
                      <a:r>
                        <a:rPr lang="en-US" sz="2000" dirty="0" smtClean="0"/>
                        <a:t>3200</a:t>
                      </a:r>
                      <a:endParaRPr lang="en-US" sz="2000" dirty="0"/>
                    </a:p>
                  </a:txBody>
                  <a:tcPr marL="103691" marR="103691" marT="51845" marB="51845">
                    <a:solidFill>
                      <a:schemeClr val="bg1">
                        <a:lumMod val="85000"/>
                      </a:schemeClr>
                    </a:solidFill>
                  </a:tcPr>
                </a:tc>
                <a:tc>
                  <a:txBody>
                    <a:bodyPr/>
                    <a:lstStyle/>
                    <a:p>
                      <a:pPr algn="r"/>
                      <a:r>
                        <a:rPr lang="en-US" sz="2000" dirty="0" smtClean="0"/>
                        <a:t>16,300</a:t>
                      </a:r>
                      <a:endParaRPr lang="en-US" sz="2000" dirty="0"/>
                    </a:p>
                  </a:txBody>
                  <a:tcPr marL="103691" marR="103691" marT="51845" marB="51845">
                    <a:solidFill>
                      <a:schemeClr val="bg1">
                        <a:lumMod val="85000"/>
                      </a:schemeClr>
                    </a:solidFill>
                  </a:tcPr>
                </a:tc>
                <a:tc>
                  <a:txBody>
                    <a:bodyPr/>
                    <a:lstStyle/>
                    <a:p>
                      <a:pPr algn="r"/>
                      <a:r>
                        <a:rPr lang="en-US" sz="2000" dirty="0" smtClean="0"/>
                        <a:t>22,800</a:t>
                      </a:r>
                      <a:endParaRPr lang="en-US" sz="2000" dirty="0"/>
                    </a:p>
                  </a:txBody>
                  <a:tcPr marL="103691" marR="103691" marT="51845" marB="51845">
                    <a:solidFill>
                      <a:schemeClr val="bg1">
                        <a:lumMod val="85000"/>
                      </a:schemeClr>
                    </a:solidFill>
                  </a:tcPr>
                </a:tc>
                <a:tc>
                  <a:txBody>
                    <a:bodyPr/>
                    <a:lstStyle/>
                    <a:p>
                      <a:pPr algn="r"/>
                      <a:r>
                        <a:rPr lang="en-US" sz="2000" dirty="0" smtClean="0"/>
                        <a:t>32,600</a:t>
                      </a:r>
                      <a:endParaRPr lang="en-US" sz="2000" dirty="0"/>
                    </a:p>
                  </a:txBody>
                  <a:tcPr marL="103691" marR="103691" marT="51845" marB="51845">
                    <a:solidFill>
                      <a:schemeClr val="bg1">
                        <a:lumMod val="85000"/>
                      </a:schemeClr>
                    </a:solidFill>
                  </a:tcPr>
                </a:tc>
              </a:tr>
              <a:tr h="420524">
                <a:tc>
                  <a:txBody>
                    <a:bodyPr/>
                    <a:lstStyle/>
                    <a:p>
                      <a:r>
                        <a:rPr lang="en-US" sz="2000" dirty="0" smtClean="0"/>
                        <a:t>Carbon</a:t>
                      </a:r>
                      <a:r>
                        <a:rPr lang="en-US" sz="2000" baseline="0" dirty="0" smtClean="0"/>
                        <a:t> </a:t>
                      </a:r>
                      <a:r>
                        <a:rPr lang="en-US" sz="2000" baseline="0" dirty="0" err="1" smtClean="0"/>
                        <a:t>tetrafluoride</a:t>
                      </a:r>
                      <a:endParaRPr lang="en-US" sz="2000" dirty="0"/>
                    </a:p>
                  </a:txBody>
                  <a:tcPr marL="103691" marR="103691" marT="51845" marB="51845">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000" dirty="0" smtClean="0"/>
                        <a:t>50,000</a:t>
                      </a:r>
                      <a:endParaRPr lang="en-US" sz="2000" dirty="0"/>
                    </a:p>
                  </a:txBody>
                  <a:tcPr marL="103691" marR="103691" marT="51845" marB="51845">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r>
                        <a:rPr lang="en-US" sz="2000" dirty="0" smtClean="0"/>
                        <a:t>5,210</a:t>
                      </a:r>
                      <a:endParaRPr lang="en-US" sz="2000" dirty="0"/>
                    </a:p>
                  </a:txBody>
                  <a:tcPr marL="103691" marR="103691" marT="51845" marB="51845">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r>
                        <a:rPr lang="en-US" sz="2000" dirty="0" smtClean="0"/>
                        <a:t>7,390</a:t>
                      </a:r>
                      <a:endParaRPr lang="en-US" sz="2000" dirty="0"/>
                    </a:p>
                  </a:txBody>
                  <a:tcPr marL="103691" marR="103691" marT="51845" marB="51845">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r>
                        <a:rPr lang="en-US" sz="2000" dirty="0" smtClean="0"/>
                        <a:t>11,200</a:t>
                      </a:r>
                      <a:endParaRPr lang="en-US" sz="2000" dirty="0"/>
                    </a:p>
                  </a:txBody>
                  <a:tcPr marL="103691" marR="103691" marT="51845" marB="51845">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8" name="TextBox 7"/>
          <p:cNvSpPr txBox="1"/>
          <p:nvPr/>
        </p:nvSpPr>
        <p:spPr>
          <a:xfrm>
            <a:off x="2051969" y="5383322"/>
            <a:ext cx="6687709" cy="584775"/>
          </a:xfrm>
          <a:prstGeom prst="rect">
            <a:avLst/>
          </a:prstGeom>
          <a:noFill/>
        </p:spPr>
        <p:txBody>
          <a:bodyPr wrap="square" rtlCol="0">
            <a:spAutoFit/>
          </a:bodyPr>
          <a:lstStyle/>
          <a:p>
            <a:r>
              <a:rPr lang="en-US" sz="1600" dirty="0" smtClean="0"/>
              <a:t>Note: Lifetimes from </a:t>
            </a:r>
            <a:r>
              <a:rPr lang="en-US" sz="1600" dirty="0" err="1" smtClean="0"/>
              <a:t>Klopffer</a:t>
            </a:r>
            <a:r>
              <a:rPr lang="en-US" sz="1600" dirty="0" smtClean="0"/>
              <a:t> and </a:t>
            </a:r>
            <a:r>
              <a:rPr lang="en-US" sz="1600" dirty="0" err="1" smtClean="0"/>
              <a:t>Grahl</a:t>
            </a:r>
            <a:r>
              <a:rPr lang="en-US" sz="1600" dirty="0" smtClean="0"/>
              <a:t> (2014). GWP values</a:t>
            </a:r>
            <a:r>
              <a:rPr lang="en-US" sz="1600" baseline="-25000" dirty="0" smtClean="0"/>
              <a:t> </a:t>
            </a:r>
            <a:r>
              <a:rPr lang="en-US" sz="1600" dirty="0" smtClean="0"/>
              <a:t> from CML 2007</a:t>
            </a:r>
          </a:p>
          <a:p>
            <a:r>
              <a:rPr lang="en-US" sz="1600" dirty="0" smtClean="0"/>
              <a:t>Different GWPs cannot be compared to one another</a:t>
            </a:r>
            <a:endParaRPr lang="en-US" sz="1600"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9"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β</a:t>
            </a:r>
            <a:r>
              <a:rPr lang="en-US" dirty="0" smtClean="0">
                <a:latin typeface="Calibri" panose="020F0502020204030204" pitchFamily="34" charset="0"/>
              </a:rPr>
              <a:t>1</a:t>
            </a:r>
            <a:endParaRPr lang="en-US" dirty="0"/>
          </a:p>
        </p:txBody>
      </p:sp>
      <p:sp>
        <p:nvSpPr>
          <p:cNvPr id="12" name="Date Placeholder 5"/>
          <p:cNvSpPr>
            <a:spLocks noGrp="1"/>
          </p:cNvSpPr>
          <p:nvPr>
            <p:ph type="dt" sz="half" idx="10"/>
          </p:nvPr>
        </p:nvSpPr>
        <p:spPr>
          <a:xfrm>
            <a:off x="1097280" y="6459785"/>
            <a:ext cx="2472271" cy="365125"/>
          </a:xfrm>
        </p:spPr>
        <p:txBody>
          <a:bodyPr/>
          <a:lstStyle/>
          <a:p>
            <a:r>
              <a:rPr lang="en-US" dirty="0" smtClean="0"/>
              <a:t>12</a:t>
            </a:r>
            <a:r>
              <a:rPr lang="en-US" dirty="0" smtClean="0"/>
              <a:t>/2015</a:t>
            </a:r>
            <a:endParaRPr lang="en-US" dirty="0"/>
          </a:p>
        </p:txBody>
      </p:sp>
    </p:spTree>
    <p:extLst>
      <p:ext uri="{BB962C8B-B14F-4D97-AF65-F5344CB8AC3E}">
        <p14:creationId xmlns:p14="http://schemas.microsoft.com/office/powerpoint/2010/main" val="2834386287"/>
      </p:ext>
    </p:extLst>
  </p:cSld>
  <p:clrMapOvr>
    <a:masterClrMapping/>
  </p:clrMapOvr>
  <mc:AlternateContent xmlns:mc="http://schemas.openxmlformats.org/markup-compatibility/2006" xmlns:p14="http://schemas.microsoft.com/office/powerpoint/2010/main">
    <mc:Choice Requires="p14">
      <p:transition spd="slow" p14:dur="2000" advTm="75454"/>
    </mc:Choice>
    <mc:Fallback xmlns="">
      <p:transition spd="slow" advTm="75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www.wheildons.co.uk/wp-content/uploads/2013/07/carbon-neutr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0300" y="1884801"/>
            <a:ext cx="4255277" cy="40648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Biogenic CO</a:t>
            </a:r>
            <a:r>
              <a:rPr lang="en-US" baseline="-25000" dirty="0" smtClean="0"/>
              <a:t>2</a:t>
            </a:r>
            <a:endParaRPr lang="en-US" baseline="-25000" dirty="0"/>
          </a:p>
        </p:txBody>
      </p:sp>
      <p:sp>
        <p:nvSpPr>
          <p:cNvPr id="3" name="Content Placeholder 2"/>
          <p:cNvSpPr>
            <a:spLocks noGrp="1"/>
          </p:cNvSpPr>
          <p:nvPr>
            <p:ph idx="1"/>
          </p:nvPr>
        </p:nvSpPr>
        <p:spPr>
          <a:xfrm>
            <a:off x="666974" y="1240305"/>
            <a:ext cx="7842015" cy="4879391"/>
          </a:xfrm>
        </p:spPr>
        <p:txBody>
          <a:bodyPr>
            <a:normAutofit lnSpcReduction="10000"/>
          </a:bodyPr>
          <a:lstStyle/>
          <a:p>
            <a:r>
              <a:rPr lang="en-US" dirty="0" smtClean="0"/>
              <a:t>Biogenic CO</a:t>
            </a:r>
            <a:r>
              <a:rPr lang="en-US" baseline="-25000" dirty="0" smtClean="0"/>
              <a:t>2</a:t>
            </a:r>
            <a:r>
              <a:rPr lang="en-US" dirty="0" smtClean="0"/>
              <a:t> is that released from recently living materials, such as:</a:t>
            </a:r>
          </a:p>
          <a:p>
            <a:endParaRPr lang="en-US" dirty="0" smtClean="0"/>
          </a:p>
          <a:p>
            <a:endParaRPr lang="en-US" dirty="0"/>
          </a:p>
          <a:p>
            <a:endParaRPr lang="en-US" dirty="0"/>
          </a:p>
          <a:p>
            <a:r>
              <a:rPr lang="en-US" dirty="0" smtClean="0"/>
              <a:t>Often assumed to have net zero release of CO</a:t>
            </a:r>
            <a:r>
              <a:rPr lang="en-US" baseline="-25000" dirty="0" smtClean="0"/>
              <a:t>2</a:t>
            </a:r>
            <a:endParaRPr lang="en-US" dirty="0" smtClean="0"/>
          </a:p>
          <a:p>
            <a:pPr lvl="1"/>
            <a:r>
              <a:rPr lang="en-US" dirty="0" smtClean="0"/>
              <a:t>Assumption that CO</a:t>
            </a:r>
            <a:r>
              <a:rPr lang="en-US" baseline="-25000" dirty="0" smtClean="0"/>
              <a:t>2</a:t>
            </a:r>
            <a:r>
              <a:rPr lang="en-US" dirty="0" smtClean="0"/>
              <a:t> released is recaptured during re-growth</a:t>
            </a:r>
          </a:p>
          <a:p>
            <a:pPr lvl="1"/>
            <a:r>
              <a:rPr lang="en-US" dirty="0" smtClean="0"/>
              <a:t>Many factors may make this a poor assumption in some cases</a:t>
            </a:r>
          </a:p>
          <a:p>
            <a:pPr lvl="2"/>
            <a:r>
              <a:rPr lang="en-US" sz="1800" dirty="0" smtClean="0"/>
              <a:t>Time lag between emissions and regrowth</a:t>
            </a:r>
          </a:p>
          <a:p>
            <a:pPr lvl="2"/>
            <a:r>
              <a:rPr lang="en-US" sz="1800" dirty="0" smtClean="0"/>
              <a:t>Changes in soil organic matter</a:t>
            </a:r>
          </a:p>
          <a:p>
            <a:pPr lvl="2"/>
            <a:r>
              <a:rPr lang="en-US" sz="1800" dirty="0" smtClean="0"/>
              <a:t>Changes in land use</a:t>
            </a:r>
          </a:p>
          <a:p>
            <a:pPr lvl="2"/>
            <a:r>
              <a:rPr lang="en-US" sz="1800" dirty="0" smtClean="0"/>
              <a:t>Many more</a:t>
            </a:r>
          </a:p>
          <a:p>
            <a:r>
              <a:rPr lang="en-US" dirty="0" smtClean="0"/>
              <a:t>Therefore, there is much discussion on best practices to attempt to quantify these effects, rather than simply assuming carbon neutrality which may not be applicable in all cases.</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17</a:t>
            </a:fld>
            <a:endParaRPr lang="en-US" dirty="0"/>
          </a:p>
        </p:txBody>
      </p:sp>
      <p:pic>
        <p:nvPicPr>
          <p:cNvPr id="3074" name="Picture 2" descr="http://mtlfd.org/wp-content/uploads/2011/08/fireplace-main_ful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489" y="1622088"/>
            <a:ext cx="2333518" cy="13106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5776686" y="6119696"/>
            <a:ext cx="6386165" cy="261610"/>
          </a:xfrm>
          <a:prstGeom prst="rect">
            <a:avLst/>
          </a:prstGeom>
        </p:spPr>
        <p:txBody>
          <a:bodyPr wrap="square">
            <a:spAutoFit/>
          </a:bodyPr>
          <a:lstStyle/>
          <a:p>
            <a:r>
              <a:rPr lang="en-US" sz="1100" dirty="0" smtClean="0"/>
              <a:t>Wood: mtlfd.org    Ethanol: eworld.com    Wastewater: mottmac.com     </a:t>
            </a:r>
            <a:r>
              <a:rPr lang="en-US" sz="1100" dirty="0"/>
              <a:t>Carbon neutral: wheildons.co.uk</a:t>
            </a: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1362" y="1609974"/>
            <a:ext cx="2482627" cy="1322774"/>
          </a:xfrm>
          <a:prstGeom prst="rect">
            <a:avLst/>
          </a:prstGeom>
          <a:ln>
            <a:solidFill>
              <a:schemeClr val="tx1"/>
            </a:solidFill>
          </a:ln>
        </p:spPr>
      </p:pic>
      <p:pic>
        <p:nvPicPr>
          <p:cNvPr id="3076" name="Picture 4" descr="http://evworld.com/images/ethanol_corncob.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29078" y="1609974"/>
            <a:ext cx="1515213" cy="13106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6862353" y="3368490"/>
            <a:ext cx="693420" cy="0"/>
          </a:xfrm>
          <a:prstGeom prst="straightConnector1">
            <a:avLst/>
          </a:prstGeom>
          <a:ln>
            <a:tailEnd type="triangle" w="lg"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969633" y="3924049"/>
            <a:ext cx="327334" cy="461665"/>
          </a:xfrm>
          <a:prstGeom prst="rect">
            <a:avLst/>
          </a:prstGeom>
          <a:noFill/>
        </p:spPr>
        <p:txBody>
          <a:bodyPr wrap="none" rtlCol="0">
            <a:spAutoFit/>
          </a:bodyPr>
          <a:lstStyle/>
          <a:p>
            <a:r>
              <a:rPr lang="en-US" sz="2400" b="1" dirty="0" smtClean="0">
                <a:solidFill>
                  <a:srgbClr val="F37F1E"/>
                </a:solidFill>
              </a:rPr>
              <a:t>?</a:t>
            </a:r>
            <a:endParaRPr lang="en-US" b="1" dirty="0">
              <a:solidFill>
                <a:srgbClr val="F37F1E"/>
              </a:solidFill>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
        <p:nvSpPr>
          <p:cNvPr id="15"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β</a:t>
            </a:r>
            <a:r>
              <a:rPr lang="en-US" dirty="0" smtClean="0">
                <a:latin typeface="Calibri" panose="020F0502020204030204" pitchFamily="34" charset="0"/>
              </a:rPr>
              <a:t>1</a:t>
            </a:r>
            <a:endParaRPr lang="en-US" dirty="0"/>
          </a:p>
        </p:txBody>
      </p:sp>
      <p:sp>
        <p:nvSpPr>
          <p:cNvPr id="11" name="TextBox 10"/>
          <p:cNvSpPr txBox="1"/>
          <p:nvPr/>
        </p:nvSpPr>
        <p:spPr>
          <a:xfrm>
            <a:off x="683632" y="1617556"/>
            <a:ext cx="558102" cy="276999"/>
          </a:xfrm>
          <a:prstGeom prst="rect">
            <a:avLst/>
          </a:prstGeom>
          <a:solidFill>
            <a:schemeClr val="bg1"/>
          </a:solidFill>
          <a:ln>
            <a:solidFill>
              <a:schemeClr val="tx1"/>
            </a:solidFill>
          </a:ln>
        </p:spPr>
        <p:txBody>
          <a:bodyPr wrap="none" rtlCol="0">
            <a:spAutoFit/>
          </a:bodyPr>
          <a:lstStyle/>
          <a:p>
            <a:r>
              <a:rPr lang="en-US" sz="1200" dirty="0" smtClean="0"/>
              <a:t>Wood</a:t>
            </a:r>
            <a:endParaRPr lang="en-US" sz="1200" dirty="0"/>
          </a:p>
        </p:txBody>
      </p:sp>
      <p:sp>
        <p:nvSpPr>
          <p:cNvPr id="19" name="TextBox 18"/>
          <p:cNvSpPr txBox="1"/>
          <p:nvPr/>
        </p:nvSpPr>
        <p:spPr>
          <a:xfrm>
            <a:off x="3124316" y="1604272"/>
            <a:ext cx="660565" cy="276999"/>
          </a:xfrm>
          <a:prstGeom prst="rect">
            <a:avLst/>
          </a:prstGeom>
          <a:solidFill>
            <a:schemeClr val="bg1"/>
          </a:solidFill>
          <a:ln>
            <a:solidFill>
              <a:schemeClr val="tx1"/>
            </a:solidFill>
          </a:ln>
        </p:spPr>
        <p:txBody>
          <a:bodyPr wrap="none" rtlCol="0">
            <a:spAutoFit/>
          </a:bodyPr>
          <a:lstStyle/>
          <a:p>
            <a:r>
              <a:rPr lang="en-US" sz="1200" dirty="0" smtClean="0"/>
              <a:t>Ethanol</a:t>
            </a:r>
            <a:endParaRPr lang="en-US" sz="1200" dirty="0"/>
          </a:p>
        </p:txBody>
      </p:sp>
      <p:sp>
        <p:nvSpPr>
          <p:cNvPr id="20" name="TextBox 19"/>
          <p:cNvSpPr txBox="1"/>
          <p:nvPr/>
        </p:nvSpPr>
        <p:spPr>
          <a:xfrm>
            <a:off x="4744508" y="1604272"/>
            <a:ext cx="1617879" cy="276999"/>
          </a:xfrm>
          <a:prstGeom prst="rect">
            <a:avLst/>
          </a:prstGeom>
          <a:solidFill>
            <a:schemeClr val="bg1"/>
          </a:solidFill>
          <a:ln>
            <a:solidFill>
              <a:schemeClr val="tx1"/>
            </a:solidFill>
          </a:ln>
        </p:spPr>
        <p:txBody>
          <a:bodyPr wrap="none" rtlCol="0">
            <a:spAutoFit/>
          </a:bodyPr>
          <a:lstStyle/>
          <a:p>
            <a:r>
              <a:rPr lang="en-US" sz="1200" dirty="0" smtClean="0"/>
              <a:t>Wastewater Treatment</a:t>
            </a:r>
            <a:endParaRPr lang="en-US" sz="1200" dirty="0"/>
          </a:p>
        </p:txBody>
      </p:sp>
      <p:sp>
        <p:nvSpPr>
          <p:cNvPr id="21" name="Date Placeholder 5"/>
          <p:cNvSpPr>
            <a:spLocks noGrp="1"/>
          </p:cNvSpPr>
          <p:nvPr>
            <p:ph type="dt" sz="half" idx="10"/>
          </p:nvPr>
        </p:nvSpPr>
        <p:spPr>
          <a:xfrm>
            <a:off x="1097280" y="6459785"/>
            <a:ext cx="2472271" cy="365125"/>
          </a:xfrm>
        </p:spPr>
        <p:txBody>
          <a:bodyPr/>
          <a:lstStyle/>
          <a:p>
            <a:r>
              <a:rPr lang="en-US" dirty="0" smtClean="0"/>
              <a:t>12</a:t>
            </a:r>
            <a:r>
              <a:rPr lang="en-US" dirty="0" smtClean="0"/>
              <a:t>/2015</a:t>
            </a:r>
            <a:endParaRPr lang="en-US" dirty="0"/>
          </a:p>
        </p:txBody>
      </p:sp>
    </p:spTree>
    <p:extLst>
      <p:ext uri="{BB962C8B-B14F-4D97-AF65-F5344CB8AC3E}">
        <p14:creationId xmlns:p14="http://schemas.microsoft.com/office/powerpoint/2010/main" val="1329426207"/>
      </p:ext>
    </p:extLst>
  </p:cSld>
  <p:clrMapOvr>
    <a:masterClrMapping/>
  </p:clrMapOvr>
  <mc:AlternateContent xmlns:mc="http://schemas.openxmlformats.org/markup-compatibility/2006" xmlns:p14="http://schemas.microsoft.com/office/powerpoint/2010/main">
    <mc:Choice Requires="p14">
      <p:transition spd="slow" p14:dur="2000" advTm="67489"/>
    </mc:Choice>
    <mc:Fallback xmlns="">
      <p:transition spd="slow" advTm="67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Global Warming Potential Example Calculation</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18</a:t>
            </a:fld>
            <a:endParaRPr lang="en-US" dirty="0"/>
          </a:p>
        </p:txBody>
      </p:sp>
      <p:sp>
        <p:nvSpPr>
          <p:cNvPr id="7" name="Content Placeholder 2"/>
          <p:cNvSpPr>
            <a:spLocks noGrp="1"/>
          </p:cNvSpPr>
          <p:nvPr>
            <p:ph idx="1"/>
          </p:nvPr>
        </p:nvSpPr>
        <p:spPr>
          <a:xfrm>
            <a:off x="696883" y="1517971"/>
            <a:ext cx="10515600" cy="4193897"/>
          </a:xfrm>
          <a:solidFill>
            <a:schemeClr val="bg1">
              <a:lumMod val="95000"/>
            </a:schemeClr>
          </a:solidFill>
          <a:ln>
            <a:solidFill>
              <a:schemeClr val="tx1"/>
            </a:solidFill>
          </a:ln>
        </p:spPr>
        <p:txBody>
          <a:bodyPr/>
          <a:lstStyle/>
          <a:p>
            <a:pPr marL="225425" indent="0">
              <a:buNone/>
            </a:pPr>
            <a:r>
              <a:rPr lang="en-US" sz="2400" dirty="0" smtClean="0"/>
              <a:t>Example Problem:</a:t>
            </a:r>
          </a:p>
          <a:p>
            <a:pPr marL="225425" indent="0">
              <a:buNone/>
            </a:pPr>
            <a:r>
              <a:rPr lang="en-US" sz="2400" dirty="0" smtClean="0"/>
              <a:t>Average conventional diesel fuel production, including extraction of crude oil, transportation, and refining produces the following greenhouse gas emissions per gallon of fuel produced:</a:t>
            </a:r>
          </a:p>
          <a:p>
            <a:pPr marL="400050" lvl="1" indent="174625"/>
            <a:r>
              <a:rPr lang="en-US" sz="2400" dirty="0" smtClean="0"/>
              <a:t>14.9 g of CH</a:t>
            </a:r>
            <a:r>
              <a:rPr lang="en-US" sz="2400" baseline="-25000" dirty="0" smtClean="0"/>
              <a:t>4</a:t>
            </a:r>
          </a:p>
          <a:p>
            <a:pPr marL="400050" lvl="1" indent="174625"/>
            <a:r>
              <a:rPr lang="en-US" sz="2400" dirty="0" smtClean="0"/>
              <a:t>31.0 mg of N</a:t>
            </a:r>
            <a:r>
              <a:rPr lang="en-US" sz="2400" baseline="-25000" dirty="0" smtClean="0"/>
              <a:t>2</a:t>
            </a:r>
            <a:r>
              <a:rPr lang="en-US" sz="2400" dirty="0" smtClean="0"/>
              <a:t>O</a:t>
            </a:r>
          </a:p>
          <a:p>
            <a:pPr marL="400050" lvl="1" indent="174625"/>
            <a:r>
              <a:rPr lang="en-US" sz="2400" dirty="0" smtClean="0"/>
              <a:t>2.35 kg of CO</a:t>
            </a:r>
            <a:r>
              <a:rPr lang="en-US" sz="2400" baseline="-25000" dirty="0" smtClean="0"/>
              <a:t>2</a:t>
            </a:r>
            <a:endParaRPr lang="en-US" sz="2400" dirty="0"/>
          </a:p>
          <a:p>
            <a:pPr marL="225425" lvl="1" indent="0">
              <a:buNone/>
            </a:pPr>
            <a:endParaRPr lang="en-US" dirty="0" smtClean="0"/>
          </a:p>
          <a:p>
            <a:pPr marL="225425" lvl="1" indent="0">
              <a:buNone/>
            </a:pPr>
            <a:r>
              <a:rPr lang="en-US" sz="2400" dirty="0" smtClean="0"/>
              <a:t>Using only these emissions data, calculate the global warming potential of conventional diesel production expressed in kg CO</a:t>
            </a:r>
            <a:r>
              <a:rPr lang="en-US" sz="2400" baseline="-25000" dirty="0" smtClean="0"/>
              <a:t>2</a:t>
            </a:r>
            <a:r>
              <a:rPr lang="en-US" sz="2400" dirty="0" smtClean="0"/>
              <a:t>-equivalent using a 100-year time frame.</a:t>
            </a:r>
          </a:p>
        </p:txBody>
      </p:sp>
      <p:sp>
        <p:nvSpPr>
          <p:cNvPr id="8" name="Rectangle 7"/>
          <p:cNvSpPr/>
          <p:nvPr/>
        </p:nvSpPr>
        <p:spPr>
          <a:xfrm>
            <a:off x="8156462" y="6130642"/>
            <a:ext cx="3735318" cy="261610"/>
          </a:xfrm>
          <a:prstGeom prst="rect">
            <a:avLst/>
          </a:prstGeom>
        </p:spPr>
        <p:txBody>
          <a:bodyPr wrap="none">
            <a:spAutoFit/>
          </a:bodyPr>
          <a:lstStyle/>
          <a:p>
            <a:r>
              <a:rPr lang="en-US" sz="1100" dirty="0" smtClean="0"/>
              <a:t>Data sourced from GREET for </a:t>
            </a:r>
            <a:r>
              <a:rPr lang="en-US" sz="1100" dirty="0"/>
              <a:t>U.S. National Average Refineries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9"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β</a:t>
            </a:r>
            <a:r>
              <a:rPr lang="en-US" dirty="0" smtClean="0">
                <a:latin typeface="Calibri" panose="020F0502020204030204" pitchFamily="34" charset="0"/>
              </a:rPr>
              <a:t>1</a:t>
            </a:r>
            <a:endParaRPr lang="en-US" dirty="0"/>
          </a:p>
        </p:txBody>
      </p:sp>
      <p:sp>
        <p:nvSpPr>
          <p:cNvPr id="11" name="Date Placeholder 5"/>
          <p:cNvSpPr>
            <a:spLocks noGrp="1"/>
          </p:cNvSpPr>
          <p:nvPr>
            <p:ph type="dt" sz="half" idx="10"/>
          </p:nvPr>
        </p:nvSpPr>
        <p:spPr>
          <a:xfrm>
            <a:off x="1097280" y="6459785"/>
            <a:ext cx="2472271" cy="365125"/>
          </a:xfrm>
        </p:spPr>
        <p:txBody>
          <a:bodyPr/>
          <a:lstStyle/>
          <a:p>
            <a:r>
              <a:rPr lang="en-US" dirty="0" smtClean="0"/>
              <a:t>12</a:t>
            </a:r>
            <a:r>
              <a:rPr lang="en-US" dirty="0" smtClean="0"/>
              <a:t>/2015</a:t>
            </a:r>
            <a:endParaRPr lang="en-US" dirty="0"/>
          </a:p>
        </p:txBody>
      </p:sp>
    </p:spTree>
    <p:extLst>
      <p:ext uri="{BB962C8B-B14F-4D97-AF65-F5344CB8AC3E}">
        <p14:creationId xmlns:p14="http://schemas.microsoft.com/office/powerpoint/2010/main" val="2815375964"/>
      </p:ext>
    </p:extLst>
  </p:cSld>
  <p:clrMapOvr>
    <a:masterClrMapping/>
  </p:clrMapOvr>
  <mc:AlternateContent xmlns:mc="http://schemas.openxmlformats.org/markup-compatibility/2006" xmlns:p14="http://schemas.microsoft.com/office/powerpoint/2010/main">
    <mc:Choice Requires="p14">
      <p:transition spd="slow" p14:dur="2000" advTm="48215"/>
    </mc:Choice>
    <mc:Fallback xmlns="">
      <p:transition spd="slow" advTm="48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Global Warming Potential Example Calculation</a:t>
            </a:r>
          </a:p>
        </p:txBody>
      </p:sp>
      <p:sp>
        <p:nvSpPr>
          <p:cNvPr id="6" name="Slide Number Placeholder 5"/>
          <p:cNvSpPr>
            <a:spLocks noGrp="1"/>
          </p:cNvSpPr>
          <p:nvPr>
            <p:ph type="sldNum" sz="quarter" idx="12"/>
          </p:nvPr>
        </p:nvSpPr>
        <p:spPr/>
        <p:txBody>
          <a:bodyPr/>
          <a:lstStyle/>
          <a:p>
            <a:fld id="{0A514951-337F-4C55-96DD-3945EF272A02}" type="slidenum">
              <a:rPr lang="en-US" smtClean="0"/>
              <a:pPr/>
              <a:t>19</a:t>
            </a:fld>
            <a:endParaRPr lang="en-US" dirty="0"/>
          </a:p>
        </p:txBody>
      </p:sp>
      <p:sp>
        <p:nvSpPr>
          <p:cNvPr id="7" name="Content Placeholder 2"/>
          <p:cNvSpPr>
            <a:spLocks noGrp="1"/>
          </p:cNvSpPr>
          <p:nvPr>
            <p:ph idx="1"/>
          </p:nvPr>
        </p:nvSpPr>
        <p:spPr>
          <a:xfrm>
            <a:off x="838200" y="1248725"/>
            <a:ext cx="10497855" cy="749647"/>
          </a:xfrm>
          <a:solidFill>
            <a:schemeClr val="bg1">
              <a:lumMod val="95000"/>
            </a:schemeClr>
          </a:solidFill>
          <a:ln>
            <a:solidFill>
              <a:schemeClr val="tx1"/>
            </a:solidFill>
          </a:ln>
        </p:spPr>
        <p:txBody>
          <a:bodyPr>
            <a:normAutofit lnSpcReduction="10000"/>
          </a:bodyPr>
          <a:lstStyle/>
          <a:p>
            <a:pPr marL="112713" indent="0">
              <a:lnSpc>
                <a:spcPct val="100000"/>
              </a:lnSpc>
              <a:spcBef>
                <a:spcPts val="0"/>
              </a:spcBef>
              <a:buNone/>
            </a:pPr>
            <a:r>
              <a:rPr lang="en-US" sz="2400" dirty="0" smtClean="0"/>
              <a:t>GHG emissions inventory=14.9 g of CH</a:t>
            </a:r>
            <a:r>
              <a:rPr lang="en-US" sz="2400" baseline="-25000" dirty="0" smtClean="0"/>
              <a:t>4,</a:t>
            </a:r>
            <a:r>
              <a:rPr lang="en-US" sz="2400" dirty="0" smtClean="0"/>
              <a:t> 31.0 mg of N</a:t>
            </a:r>
            <a:r>
              <a:rPr lang="en-US" sz="2400" baseline="-25000" dirty="0" smtClean="0"/>
              <a:t>2</a:t>
            </a:r>
            <a:r>
              <a:rPr lang="en-US" sz="2400" dirty="0" smtClean="0"/>
              <a:t>O, 2.35 kg of CO</a:t>
            </a:r>
            <a:r>
              <a:rPr lang="en-US" sz="2400" baseline="-25000" dirty="0" smtClean="0"/>
              <a:t>2</a:t>
            </a:r>
          </a:p>
          <a:p>
            <a:pPr marL="112713" lvl="1" indent="0">
              <a:lnSpc>
                <a:spcPct val="100000"/>
              </a:lnSpc>
              <a:spcBef>
                <a:spcPts val="0"/>
              </a:spcBef>
              <a:buNone/>
            </a:pPr>
            <a:r>
              <a:rPr lang="en-US" dirty="0" smtClean="0"/>
              <a:t>Calculate the global warming potential in kg CO</a:t>
            </a:r>
            <a:r>
              <a:rPr lang="en-US" baseline="-25000" dirty="0" smtClean="0"/>
              <a:t>2</a:t>
            </a:r>
            <a:r>
              <a:rPr lang="en-US" dirty="0" smtClean="0"/>
              <a:t>-equivalent (kg CO</a:t>
            </a:r>
            <a:r>
              <a:rPr lang="en-US" baseline="-25000" dirty="0" smtClean="0"/>
              <a:t>2</a:t>
            </a:r>
            <a:r>
              <a:rPr lang="en-US" dirty="0" smtClean="0"/>
              <a:t>e).</a:t>
            </a:r>
          </a:p>
          <a:p>
            <a:pPr marL="0" indent="0">
              <a:buNone/>
            </a:pPr>
            <a:endParaRPr lang="en-US" dirty="0"/>
          </a:p>
          <a:p>
            <a:pPr marL="0" lvl="1" indent="0">
              <a:buNone/>
            </a:pPr>
            <a:endParaRPr lang="en-US" dirty="0" smtClean="0"/>
          </a:p>
        </p:txBody>
      </p:sp>
      <mc:AlternateContent xmlns:mc="http://schemas.openxmlformats.org/markup-compatibility/2006" xmlns:a14="http://schemas.microsoft.com/office/drawing/2010/main">
        <mc:Choice Requires="a14">
          <p:sp>
            <p:nvSpPr>
              <p:cNvPr id="8" name="Content Placeholder 2"/>
              <p:cNvSpPr txBox="1">
                <a:spLocks/>
              </p:cNvSpPr>
              <p:nvPr/>
            </p:nvSpPr>
            <p:spPr>
              <a:xfrm>
                <a:off x="838200" y="2097796"/>
                <a:ext cx="10497855" cy="3756500"/>
              </a:xfrm>
              <a:prstGeom prst="rect">
                <a:avLst/>
              </a:prstGeom>
              <a:solidFill>
                <a:schemeClr val="accent6">
                  <a:lumMod val="20000"/>
                  <a:lumOff val="80000"/>
                </a:schemeClr>
              </a:solidFill>
              <a:ln>
                <a:solidFill>
                  <a:schemeClr val="tx1"/>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00000"/>
                  </a:lnSpc>
                  <a:spcBef>
                    <a:spcPts val="0"/>
                  </a:spcBef>
                  <a:buFont typeface="+mj-lt"/>
                  <a:buAutoNum type="arabicPeriod"/>
                </a:pPr>
                <a:r>
                  <a:rPr lang="en-US" dirty="0" smtClean="0"/>
                  <a:t>Look up 100-year characterization factors for CH</a:t>
                </a:r>
                <a:r>
                  <a:rPr lang="en-US" baseline="-25000" dirty="0" smtClean="0"/>
                  <a:t>4</a:t>
                </a:r>
                <a:r>
                  <a:rPr lang="en-US" dirty="0" smtClean="0"/>
                  <a:t>, N</a:t>
                </a:r>
                <a:r>
                  <a:rPr lang="en-US" baseline="-25000" dirty="0" smtClean="0"/>
                  <a:t>2</a:t>
                </a:r>
                <a:r>
                  <a:rPr lang="en-US" dirty="0" smtClean="0"/>
                  <a:t>O, and CO</a:t>
                </a:r>
                <a:r>
                  <a:rPr lang="en-US" baseline="-25000" dirty="0" smtClean="0"/>
                  <a:t>2</a:t>
                </a:r>
              </a:p>
              <a:p>
                <a:pPr lvl="1">
                  <a:lnSpc>
                    <a:spcPct val="100000"/>
                  </a:lnSpc>
                  <a:spcBef>
                    <a:spcPts val="0"/>
                  </a:spcBef>
                </a:pPr>
                <a:r>
                  <a:rPr lang="en-US" dirty="0" smtClean="0"/>
                  <a:t>Methane (CH</a:t>
                </a:r>
                <a:r>
                  <a:rPr lang="en-US" baseline="-25000" dirty="0" smtClean="0"/>
                  <a:t>4</a:t>
                </a:r>
                <a:r>
                  <a:rPr lang="en-US" dirty="0" smtClean="0"/>
                  <a:t>): 25 kg CO</a:t>
                </a:r>
                <a:r>
                  <a:rPr lang="en-US" baseline="-25000" dirty="0" smtClean="0"/>
                  <a:t>2</a:t>
                </a:r>
                <a:r>
                  <a:rPr lang="en-US" dirty="0" smtClean="0"/>
                  <a:t>-eq per kg CH</a:t>
                </a:r>
                <a:r>
                  <a:rPr lang="en-US" baseline="-25000" dirty="0" smtClean="0"/>
                  <a:t>4</a:t>
                </a:r>
                <a:endParaRPr lang="en-US" dirty="0" smtClean="0"/>
              </a:p>
              <a:p>
                <a:pPr lvl="1">
                  <a:lnSpc>
                    <a:spcPct val="100000"/>
                  </a:lnSpc>
                  <a:spcBef>
                    <a:spcPts val="0"/>
                  </a:spcBef>
                </a:pPr>
                <a:r>
                  <a:rPr lang="en-US" dirty="0" smtClean="0"/>
                  <a:t>Nitrous Oxide (N</a:t>
                </a:r>
                <a:r>
                  <a:rPr lang="en-US" baseline="-25000" dirty="0" smtClean="0"/>
                  <a:t>2</a:t>
                </a:r>
                <a:r>
                  <a:rPr lang="en-US" dirty="0" smtClean="0"/>
                  <a:t>O): 298 kg CO</a:t>
                </a:r>
                <a:r>
                  <a:rPr lang="en-US" baseline="-25000" dirty="0" smtClean="0"/>
                  <a:t>2</a:t>
                </a:r>
                <a:r>
                  <a:rPr lang="en-US" dirty="0" smtClean="0"/>
                  <a:t>-eq per kg of N</a:t>
                </a:r>
                <a:r>
                  <a:rPr lang="en-US" baseline="-25000" dirty="0" smtClean="0"/>
                  <a:t>2</a:t>
                </a:r>
                <a:r>
                  <a:rPr lang="en-US" dirty="0" smtClean="0"/>
                  <a:t>O</a:t>
                </a:r>
              </a:p>
              <a:p>
                <a:pPr lvl="1">
                  <a:lnSpc>
                    <a:spcPct val="100000"/>
                  </a:lnSpc>
                  <a:spcBef>
                    <a:spcPts val="0"/>
                  </a:spcBef>
                  <a:spcAft>
                    <a:spcPts val="600"/>
                  </a:spcAft>
                </a:pPr>
                <a:r>
                  <a:rPr lang="en-US" dirty="0" smtClean="0"/>
                  <a:t>Carbon Dioxide (CO</a:t>
                </a:r>
                <a:r>
                  <a:rPr lang="en-US" baseline="-25000" dirty="0" smtClean="0"/>
                  <a:t>2</a:t>
                </a:r>
                <a:r>
                  <a:rPr lang="en-US" dirty="0" smtClean="0"/>
                  <a:t>): 1 kg CO</a:t>
                </a:r>
                <a:r>
                  <a:rPr lang="en-US" baseline="-25000" dirty="0" smtClean="0"/>
                  <a:t>2</a:t>
                </a:r>
                <a:r>
                  <a:rPr lang="en-US" dirty="0" smtClean="0"/>
                  <a:t>-eq per kg of CO</a:t>
                </a:r>
                <a:r>
                  <a:rPr lang="en-US" baseline="-25000" dirty="0" smtClean="0"/>
                  <a:t>2</a:t>
                </a:r>
                <a:endParaRPr lang="en-US" dirty="0" smtClean="0"/>
              </a:p>
              <a:p>
                <a:pPr marL="514350" indent="-514350">
                  <a:lnSpc>
                    <a:spcPct val="100000"/>
                  </a:lnSpc>
                  <a:spcBef>
                    <a:spcPts val="0"/>
                  </a:spcBef>
                  <a:buFont typeface="+mj-lt"/>
                  <a:buAutoNum type="arabicPeriod"/>
                </a:pPr>
                <a:r>
                  <a:rPr lang="en-US" dirty="0" smtClean="0"/>
                  <a:t>Convert emissions to kg CO</a:t>
                </a:r>
                <a:r>
                  <a:rPr lang="en-US" baseline="-25000" dirty="0" smtClean="0"/>
                  <a:t>2</a:t>
                </a:r>
                <a:r>
                  <a:rPr lang="en-US" dirty="0" smtClean="0"/>
                  <a:t>-eq</a:t>
                </a:r>
              </a:p>
              <a:p>
                <a:pPr lvl="1">
                  <a:lnSpc>
                    <a:spcPct val="100000"/>
                  </a:lnSpc>
                  <a:spcBef>
                    <a:spcPts val="0"/>
                  </a:spcBef>
                </a:pPr>
                <a14:m>
                  <m:oMath xmlns:m="http://schemas.openxmlformats.org/officeDocument/2006/math">
                    <m:r>
                      <a:rPr lang="en-US" b="0" i="1" smtClean="0">
                        <a:latin typeface="Cambria Math" panose="02040503050406030204" pitchFamily="18" charset="0"/>
                      </a:rPr>
                      <m:t>14.9 </m:t>
                    </m:r>
                    <m:r>
                      <a:rPr lang="en-US" b="0" i="1" smtClean="0">
                        <a:latin typeface="Cambria Math" panose="02040503050406030204" pitchFamily="18" charset="0"/>
                      </a:rPr>
                      <m:t>𝑔</m:t>
                    </m:r>
                    <m:r>
                      <a:rPr lang="en-US" b="0" i="1" smtClean="0">
                        <a:latin typeface="Cambria Math" panose="02040503050406030204" pitchFamily="18" charset="0"/>
                      </a:rPr>
                      <m:t> </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4</m:t>
                        </m:r>
                      </m:sub>
                    </m:sSub>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1 </m:t>
                            </m:r>
                            <m:r>
                              <a:rPr lang="en-US" b="0" i="1" smtClean="0">
                                <a:latin typeface="Cambria Math" panose="02040503050406030204" pitchFamily="18" charset="0"/>
                              </a:rPr>
                              <m:t>𝑘𝑔</m:t>
                            </m:r>
                          </m:num>
                          <m:den>
                            <m:r>
                              <a:rPr lang="en-US" b="0" i="1" smtClean="0">
                                <a:latin typeface="Cambria Math" panose="02040503050406030204" pitchFamily="18" charset="0"/>
                              </a:rPr>
                              <m:t>1000 </m:t>
                            </m:r>
                            <m:r>
                              <a:rPr lang="en-US" b="0" i="1" smtClean="0">
                                <a:latin typeface="Cambria Math" panose="02040503050406030204" pitchFamily="18" charset="0"/>
                              </a:rPr>
                              <m:t>𝑔</m:t>
                            </m:r>
                          </m:den>
                        </m:f>
                      </m:e>
                    </m:d>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25 </m:t>
                            </m:r>
                            <m:r>
                              <a:rPr lang="en-US" b="0" i="1" smtClean="0">
                                <a:latin typeface="Cambria Math" panose="02040503050406030204" pitchFamily="18" charset="0"/>
                              </a:rPr>
                              <m:t>𝑘𝑔</m:t>
                            </m:r>
                            <m:r>
                              <a:rPr lang="en-US" b="0" i="1" smtClean="0">
                                <a:latin typeface="Cambria Math" panose="02040503050406030204" pitchFamily="18" charset="0"/>
                              </a:rPr>
                              <m:t> </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𝑒𝑞</m:t>
                            </m:r>
                          </m:num>
                          <m:den>
                            <m:r>
                              <a:rPr lang="en-US" b="0" i="1" smtClean="0">
                                <a:latin typeface="Cambria Math" panose="02040503050406030204" pitchFamily="18" charset="0"/>
                              </a:rPr>
                              <m:t>1 </m:t>
                            </m:r>
                            <m:r>
                              <a:rPr lang="en-US" b="0" i="1" smtClean="0">
                                <a:latin typeface="Cambria Math" panose="02040503050406030204" pitchFamily="18" charset="0"/>
                              </a:rPr>
                              <m:t>𝑘𝑔</m:t>
                            </m:r>
                            <m:r>
                              <a:rPr lang="en-US" b="0" i="1" smtClean="0">
                                <a:latin typeface="Cambria Math" panose="02040503050406030204" pitchFamily="18" charset="0"/>
                              </a:rPr>
                              <m:t> </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4</m:t>
                                </m:r>
                              </m:sub>
                            </m:sSub>
                          </m:den>
                        </m:f>
                      </m:e>
                    </m:d>
                    <m:r>
                      <a:rPr lang="en-US" b="0" i="1" smtClean="0">
                        <a:latin typeface="Cambria Math" panose="02040503050406030204" pitchFamily="18" charset="0"/>
                      </a:rPr>
                      <m:t>=0.37 </m:t>
                    </m:r>
                    <m:r>
                      <a:rPr lang="en-US" b="0" i="1" smtClean="0">
                        <a:latin typeface="Cambria Math" panose="02040503050406030204" pitchFamily="18" charset="0"/>
                      </a:rPr>
                      <m:t>𝑘𝑔</m:t>
                    </m:r>
                    <m:r>
                      <a:rPr lang="en-US" b="0" i="1" smtClean="0">
                        <a:latin typeface="Cambria Math" panose="02040503050406030204" pitchFamily="18" charset="0"/>
                      </a:rPr>
                      <m:t> </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𝑒𝑞</m:t>
                    </m:r>
                  </m:oMath>
                </a14:m>
                <a:endParaRPr lang="en-US" dirty="0" smtClean="0"/>
              </a:p>
              <a:p>
                <a:pPr lvl="1">
                  <a:lnSpc>
                    <a:spcPct val="100000"/>
                  </a:lnSpc>
                  <a:spcBef>
                    <a:spcPts val="0"/>
                  </a:spcBef>
                  <a:spcAft>
                    <a:spcPts val="600"/>
                  </a:spcAft>
                </a:pPr>
                <a14:m>
                  <m:oMath xmlns:m="http://schemas.openxmlformats.org/officeDocument/2006/math">
                    <m:r>
                      <a:rPr lang="en-US" i="1">
                        <a:latin typeface="Cambria Math" panose="02040503050406030204" pitchFamily="18" charset="0"/>
                      </a:rPr>
                      <m:t>3</m:t>
                    </m:r>
                    <m:r>
                      <a:rPr lang="en-US" b="0" i="1" smtClean="0">
                        <a:latin typeface="Cambria Math" panose="02040503050406030204" pitchFamily="18" charset="0"/>
                      </a:rPr>
                      <m:t>1.0 </m:t>
                    </m:r>
                    <m:r>
                      <a:rPr lang="en-US" b="0" i="1" smtClean="0">
                        <a:latin typeface="Cambria Math" panose="02040503050406030204" pitchFamily="18" charset="0"/>
                      </a:rPr>
                      <m:t>𝑚𝑔</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2</m:t>
                        </m:r>
                      </m:sub>
                    </m:sSub>
                    <m:r>
                      <a:rPr lang="en-US" b="0" i="1" smtClean="0">
                        <a:latin typeface="Cambria Math" panose="02040503050406030204" pitchFamily="18" charset="0"/>
                      </a:rPr>
                      <m:t>𝑂</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1 </m:t>
                            </m:r>
                            <m:r>
                              <a:rPr lang="en-US" b="0" i="1" smtClean="0">
                                <a:latin typeface="Cambria Math" panose="02040503050406030204" pitchFamily="18" charset="0"/>
                              </a:rPr>
                              <m:t>𝑘𝑔</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r>
                              <a:rPr lang="en-US" b="0" i="1" smtClean="0">
                                <a:latin typeface="Cambria Math" panose="02040503050406030204" pitchFamily="18" charset="0"/>
                              </a:rPr>
                              <m:t> </m:t>
                            </m:r>
                            <m:r>
                              <a:rPr lang="en-US" b="0" i="1" smtClean="0">
                                <a:latin typeface="Cambria Math" panose="02040503050406030204" pitchFamily="18" charset="0"/>
                              </a:rPr>
                              <m:t>𝑚𝑔</m:t>
                            </m:r>
                          </m:den>
                        </m:f>
                      </m:e>
                    </m:d>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298 </m:t>
                            </m:r>
                            <m:r>
                              <a:rPr lang="en-US" b="0" i="1" smtClean="0">
                                <a:latin typeface="Cambria Math" panose="02040503050406030204" pitchFamily="18" charset="0"/>
                              </a:rPr>
                              <m:t>𝑘𝑔</m:t>
                            </m:r>
                            <m:r>
                              <a:rPr lang="en-US" b="0" i="1" smtClean="0">
                                <a:latin typeface="Cambria Math" panose="02040503050406030204" pitchFamily="18" charset="0"/>
                              </a:rPr>
                              <m:t> </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𝑒𝑞</m:t>
                            </m:r>
                          </m:num>
                          <m:den>
                            <m:r>
                              <a:rPr lang="en-US" b="0" i="1" smtClean="0">
                                <a:latin typeface="Cambria Math" panose="02040503050406030204" pitchFamily="18" charset="0"/>
                              </a:rPr>
                              <m:t>1 </m:t>
                            </m:r>
                            <m:r>
                              <a:rPr lang="en-US" b="0" i="1" smtClean="0">
                                <a:latin typeface="Cambria Math" panose="02040503050406030204" pitchFamily="18" charset="0"/>
                              </a:rPr>
                              <m:t>𝑘𝑔</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2</m:t>
                                </m:r>
                              </m:sub>
                            </m:sSub>
                            <m:r>
                              <a:rPr lang="en-US" b="0" i="1" smtClean="0">
                                <a:latin typeface="Cambria Math" panose="02040503050406030204" pitchFamily="18" charset="0"/>
                              </a:rPr>
                              <m:t>𝑂</m:t>
                            </m:r>
                          </m:den>
                        </m:f>
                      </m:e>
                    </m:d>
                    <m:r>
                      <a:rPr lang="en-US" b="0" i="1" smtClean="0">
                        <a:latin typeface="Cambria Math" panose="02040503050406030204" pitchFamily="18" charset="0"/>
                      </a:rPr>
                      <m:t>=0.01 </m:t>
                    </m:r>
                    <m:r>
                      <a:rPr lang="en-US" b="0" i="1" smtClean="0">
                        <a:latin typeface="Cambria Math" panose="02040503050406030204" pitchFamily="18" charset="0"/>
                      </a:rPr>
                      <m:t>𝑘𝑔</m:t>
                    </m:r>
                    <m:r>
                      <a:rPr lang="en-US" b="0" i="1" smtClean="0">
                        <a:latin typeface="Cambria Math" panose="02040503050406030204" pitchFamily="18" charset="0"/>
                      </a:rPr>
                      <m:t> </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𝑒𝑞</m:t>
                    </m:r>
                  </m:oMath>
                </a14:m>
                <a:endParaRPr lang="en-US" dirty="0" smtClean="0"/>
              </a:p>
              <a:p>
                <a:pPr marL="514350" indent="-514350">
                  <a:lnSpc>
                    <a:spcPct val="100000"/>
                  </a:lnSpc>
                  <a:spcBef>
                    <a:spcPts val="0"/>
                  </a:spcBef>
                  <a:buFont typeface="+mj-lt"/>
                  <a:buAutoNum type="arabicPeriod"/>
                </a:pPr>
                <a:r>
                  <a:rPr lang="en-US" dirty="0" smtClean="0"/>
                  <a:t>Sum all emissions in kg CO</a:t>
                </a:r>
                <a:r>
                  <a:rPr lang="en-US" baseline="-25000" dirty="0" smtClean="0"/>
                  <a:t>2</a:t>
                </a:r>
                <a:r>
                  <a:rPr lang="en-US" dirty="0" smtClean="0"/>
                  <a:t>-eq to find global warming potential:</a:t>
                </a:r>
              </a:p>
              <a:p>
                <a:pPr lvl="1">
                  <a:lnSpc>
                    <a:spcPct val="100000"/>
                  </a:lnSpc>
                  <a:spcBef>
                    <a:spcPts val="0"/>
                  </a:spcBef>
                </a:pPr>
                <a14:m>
                  <m:oMath xmlns:m="http://schemas.openxmlformats.org/officeDocument/2006/math">
                    <m:limLow>
                      <m:limLowPr>
                        <m:ctrlPr>
                          <a:rPr lang="en-US" b="0" i="1" smtClean="0">
                            <a:latin typeface="Cambria Math" panose="02040503050406030204" pitchFamily="18" charset="0"/>
                          </a:rPr>
                        </m:ctrlPr>
                      </m:limLowPr>
                      <m:e>
                        <m:groupChr>
                          <m:groupChrPr>
                            <m:chr m:val="⏟"/>
                            <m:ctrlPr>
                              <a:rPr lang="en-US" b="0" i="1" smtClean="0">
                                <a:latin typeface="Cambria Math" panose="02040503050406030204" pitchFamily="18" charset="0"/>
                              </a:rPr>
                            </m:ctrlPr>
                          </m:groupChrPr>
                          <m:e>
                            <m:r>
                              <a:rPr lang="en-US" b="0" i="1" smtClean="0">
                                <a:latin typeface="Cambria Math" panose="02040503050406030204" pitchFamily="18" charset="0"/>
                              </a:rPr>
                              <m:t>0.37 </m:t>
                            </m:r>
                            <m:r>
                              <a:rPr lang="en-US" b="0" i="1" smtClean="0">
                                <a:latin typeface="Cambria Math" panose="02040503050406030204" pitchFamily="18" charset="0"/>
                              </a:rPr>
                              <m:t>𝑘𝑔</m:t>
                            </m:r>
                            <m:r>
                              <a:rPr lang="en-US" b="0" i="1" smtClean="0">
                                <a:latin typeface="Cambria Math" panose="02040503050406030204" pitchFamily="18" charset="0"/>
                              </a:rPr>
                              <m:t> </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𝑒</m:t>
                            </m:r>
                          </m:e>
                        </m:groupChr>
                      </m:e>
                      <m:lim>
                        <m:r>
                          <a:rPr lang="en-US" b="0" i="1" smtClean="0">
                            <a:latin typeface="Cambria Math" panose="02040503050406030204" pitchFamily="18" charset="0"/>
                          </a:rPr>
                          <m:t>𝑓𝑟𝑜𝑚</m:t>
                        </m:r>
                        <m:r>
                          <a:rPr lang="en-US" b="0" i="1" smtClean="0">
                            <a:latin typeface="Cambria Math" panose="02040503050406030204" pitchFamily="18" charset="0"/>
                          </a:rPr>
                          <m:t> </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4</m:t>
                            </m:r>
                          </m:sub>
                        </m:sSub>
                      </m:lim>
                    </m:limLow>
                    <m:r>
                      <a:rPr lang="en-US" b="0" i="1" smtClean="0">
                        <a:latin typeface="Cambria Math" panose="02040503050406030204" pitchFamily="18" charset="0"/>
                      </a:rPr>
                      <m:t>+</m:t>
                    </m:r>
                    <m:limLow>
                      <m:limLowPr>
                        <m:ctrlPr>
                          <a:rPr lang="en-US" b="0" i="1" smtClean="0">
                            <a:latin typeface="Cambria Math" panose="02040503050406030204" pitchFamily="18" charset="0"/>
                          </a:rPr>
                        </m:ctrlPr>
                      </m:limLowPr>
                      <m:e>
                        <m:groupChr>
                          <m:groupChrPr>
                            <m:chr m:val="⏟"/>
                            <m:ctrlPr>
                              <a:rPr lang="en-US" b="0" i="1" smtClean="0">
                                <a:latin typeface="Cambria Math" panose="02040503050406030204" pitchFamily="18" charset="0"/>
                              </a:rPr>
                            </m:ctrlPr>
                          </m:groupChrPr>
                          <m:e>
                            <m:r>
                              <a:rPr lang="en-US" b="0" i="1" smtClean="0">
                                <a:latin typeface="Cambria Math" panose="02040503050406030204" pitchFamily="18" charset="0"/>
                              </a:rPr>
                              <m:t>0.01 </m:t>
                            </m:r>
                            <m:r>
                              <a:rPr lang="en-US" b="0" i="1" smtClean="0">
                                <a:latin typeface="Cambria Math" panose="02040503050406030204" pitchFamily="18" charset="0"/>
                              </a:rPr>
                              <m:t>𝑘𝑔</m:t>
                            </m:r>
                            <m:r>
                              <a:rPr lang="en-US" b="0" i="1" smtClean="0">
                                <a:latin typeface="Cambria Math" panose="02040503050406030204" pitchFamily="18" charset="0"/>
                              </a:rPr>
                              <m:t> </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𝑒</m:t>
                            </m:r>
                          </m:e>
                        </m:groupChr>
                      </m:e>
                      <m:lim>
                        <m:sSub>
                          <m:sSubPr>
                            <m:ctrlPr>
                              <a:rPr lang="en-US" b="0" i="1" smtClean="0">
                                <a:latin typeface="Cambria Math" panose="02040503050406030204" pitchFamily="18" charset="0"/>
                              </a:rPr>
                            </m:ctrlPr>
                          </m:sSubPr>
                          <m:e>
                            <m:r>
                              <a:rPr lang="en-US" b="0" i="1" smtClean="0">
                                <a:latin typeface="Cambria Math" panose="02040503050406030204" pitchFamily="18" charset="0"/>
                              </a:rPr>
                              <m:t>𝑓𝑟𝑜𝑚</m:t>
                            </m:r>
                            <m:r>
                              <a:rPr lang="en-US" b="0" i="1" smtClean="0">
                                <a:latin typeface="Cambria Math" panose="02040503050406030204" pitchFamily="18" charset="0"/>
                              </a:rPr>
                              <m:t> </m:t>
                            </m:r>
                            <m:r>
                              <a:rPr lang="en-US" b="0" i="1" smtClean="0">
                                <a:latin typeface="Cambria Math" panose="02040503050406030204" pitchFamily="18" charset="0"/>
                              </a:rPr>
                              <m:t>𝑁</m:t>
                            </m:r>
                          </m:e>
                          <m:sub>
                            <m:r>
                              <a:rPr lang="en-US" b="0" i="1" smtClean="0">
                                <a:latin typeface="Cambria Math" panose="02040503050406030204" pitchFamily="18" charset="0"/>
                              </a:rPr>
                              <m:t>2</m:t>
                            </m:r>
                          </m:sub>
                        </m:sSub>
                        <m:r>
                          <a:rPr lang="en-US" b="0" i="1" smtClean="0">
                            <a:latin typeface="Cambria Math" panose="02040503050406030204" pitchFamily="18" charset="0"/>
                          </a:rPr>
                          <m:t>𝑂</m:t>
                        </m:r>
                      </m:lim>
                    </m:limLow>
                    <m:r>
                      <a:rPr lang="en-US" b="0" i="1" smtClean="0">
                        <a:latin typeface="Cambria Math" panose="02040503050406030204" pitchFamily="18" charset="0"/>
                      </a:rPr>
                      <m:t>+</m:t>
                    </m:r>
                    <m:limLow>
                      <m:limLowPr>
                        <m:ctrlPr>
                          <a:rPr lang="en-US" b="0" i="1" smtClean="0">
                            <a:latin typeface="Cambria Math" panose="02040503050406030204" pitchFamily="18" charset="0"/>
                          </a:rPr>
                        </m:ctrlPr>
                      </m:limLowPr>
                      <m:e>
                        <m:groupChr>
                          <m:groupChrPr>
                            <m:chr m:val="⏟"/>
                            <m:ctrlPr>
                              <a:rPr lang="en-US" b="0" i="1" smtClean="0">
                                <a:latin typeface="Cambria Math" panose="02040503050406030204" pitchFamily="18" charset="0"/>
                              </a:rPr>
                            </m:ctrlPr>
                          </m:groupChrPr>
                          <m:e>
                            <m:r>
                              <a:rPr lang="en-US" b="0" i="1" smtClean="0">
                                <a:latin typeface="Cambria Math" panose="02040503050406030204" pitchFamily="18" charset="0"/>
                              </a:rPr>
                              <m:t>2.35 </m:t>
                            </m:r>
                            <m:r>
                              <a:rPr lang="en-US" b="0" i="1" smtClean="0">
                                <a:latin typeface="Cambria Math" panose="02040503050406030204" pitchFamily="18" charset="0"/>
                              </a:rPr>
                              <m:t>𝑘𝑔</m:t>
                            </m:r>
                            <m:r>
                              <a:rPr lang="en-US" b="0" i="1" smtClean="0">
                                <a:latin typeface="Cambria Math" panose="02040503050406030204" pitchFamily="18" charset="0"/>
                              </a:rPr>
                              <m:t> </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𝑒</m:t>
                            </m:r>
                          </m:e>
                        </m:groupChr>
                      </m:e>
                      <m:lim>
                        <m:r>
                          <a:rPr lang="en-US" b="0" i="1" smtClean="0">
                            <a:latin typeface="Cambria Math" panose="02040503050406030204" pitchFamily="18" charset="0"/>
                          </a:rPr>
                          <m:t>𝑓𝑟𝑜𝑚</m:t>
                        </m:r>
                        <m:r>
                          <a:rPr lang="en-US" b="0" i="1" smtClean="0">
                            <a:latin typeface="Cambria Math" panose="02040503050406030204" pitchFamily="18" charset="0"/>
                          </a:rPr>
                          <m:t> </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lim>
                    </m:limLow>
                    <m:r>
                      <a:rPr lang="en-US" b="0" i="1" smtClean="0">
                        <a:latin typeface="Cambria Math" panose="02040503050406030204" pitchFamily="18" charset="0"/>
                      </a:rPr>
                      <m:t>=</m:t>
                    </m:r>
                    <m:borderBox>
                      <m:borderBoxPr>
                        <m:ctrlPr>
                          <a:rPr lang="en-US" b="0" i="1" smtClean="0">
                            <a:latin typeface="Cambria Math" panose="02040503050406030204" pitchFamily="18" charset="0"/>
                          </a:rPr>
                        </m:ctrlPr>
                      </m:borderBoxPr>
                      <m:e>
                        <m:r>
                          <a:rPr lang="en-US" b="1" i="1" smtClean="0">
                            <a:latin typeface="Cambria Math" panose="02040503050406030204" pitchFamily="18" charset="0"/>
                          </a:rPr>
                          <m:t>𝟐</m:t>
                        </m:r>
                        <m:r>
                          <a:rPr lang="en-US" b="1" i="1" smtClean="0">
                            <a:latin typeface="Cambria Math" panose="02040503050406030204" pitchFamily="18" charset="0"/>
                          </a:rPr>
                          <m:t>.</m:t>
                        </m:r>
                        <m:r>
                          <a:rPr lang="en-US" b="1" i="1" smtClean="0">
                            <a:latin typeface="Cambria Math" panose="02040503050406030204" pitchFamily="18" charset="0"/>
                          </a:rPr>
                          <m:t>𝟕𝟑</m:t>
                        </m:r>
                        <m:r>
                          <a:rPr lang="en-US" b="1" i="1" smtClean="0">
                            <a:latin typeface="Cambria Math" panose="02040503050406030204" pitchFamily="18" charset="0"/>
                          </a:rPr>
                          <m:t> </m:t>
                        </m:r>
                        <m:r>
                          <a:rPr lang="en-US" b="1" i="1" smtClean="0">
                            <a:latin typeface="Cambria Math" panose="02040503050406030204" pitchFamily="18" charset="0"/>
                          </a:rPr>
                          <m:t>𝒌𝒈</m:t>
                        </m:r>
                        <m:r>
                          <a:rPr lang="en-US" b="1" i="1" smtClean="0">
                            <a:latin typeface="Cambria Math" panose="02040503050406030204" pitchFamily="18" charset="0"/>
                          </a:rPr>
                          <m:t> </m:t>
                        </m:r>
                        <m:r>
                          <a:rPr lang="en-US" b="1" i="1" smtClean="0">
                            <a:latin typeface="Cambria Math" panose="02040503050406030204" pitchFamily="18" charset="0"/>
                          </a:rPr>
                          <m:t>𝑪</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𝑶</m:t>
                            </m:r>
                          </m:e>
                          <m:sub>
                            <m:r>
                              <a:rPr lang="en-US" b="1" i="1" smtClean="0">
                                <a:latin typeface="Cambria Math" panose="02040503050406030204" pitchFamily="18" charset="0"/>
                              </a:rPr>
                              <m:t>𝟐</m:t>
                            </m:r>
                          </m:sub>
                        </m:sSub>
                        <m:r>
                          <a:rPr lang="en-US" b="1" i="1" smtClean="0">
                            <a:latin typeface="Cambria Math" panose="02040503050406030204" pitchFamily="18" charset="0"/>
                          </a:rPr>
                          <m:t>−</m:t>
                        </m:r>
                        <m:r>
                          <a:rPr lang="en-US" b="1" i="1" smtClean="0">
                            <a:latin typeface="Cambria Math" panose="02040503050406030204" pitchFamily="18" charset="0"/>
                          </a:rPr>
                          <m:t>𝒆𝒒</m:t>
                        </m:r>
                        <m:r>
                          <m:rPr>
                            <m:nor/>
                          </m:rPr>
                          <a:rPr lang="en-US" b="1" dirty="0" smtClean="0"/>
                          <m:t> </m:t>
                        </m:r>
                      </m:e>
                    </m:borderBox>
                  </m:oMath>
                </a14:m>
                <a:endParaRPr lang="en-US" dirty="0" smtClean="0"/>
              </a:p>
            </p:txBody>
          </p:sp>
        </mc:Choice>
        <mc:Fallback xmlns="">
          <p:sp>
            <p:nvSpPr>
              <p:cNvPr id="8" name="Content Placeholder 2"/>
              <p:cNvSpPr txBox="1">
                <a:spLocks noRot="1" noChangeAspect="1" noMove="1" noResize="1" noEditPoints="1" noAdjustHandles="1" noChangeArrowheads="1" noChangeShapeType="1" noTextEdit="1"/>
              </p:cNvSpPr>
              <p:nvPr/>
            </p:nvSpPr>
            <p:spPr>
              <a:xfrm>
                <a:off x="838200" y="2097796"/>
                <a:ext cx="10497855" cy="3756500"/>
              </a:xfrm>
              <a:prstGeom prst="rect">
                <a:avLst/>
              </a:prstGeom>
              <a:blipFill rotWithShape="0">
                <a:blip r:embed="rId5"/>
                <a:stretch>
                  <a:fillRect l="-1044" t="-3236" b="-971"/>
                </a:stretch>
              </a:blipFill>
              <a:ln>
                <a:solidFill>
                  <a:schemeClr val="tx1"/>
                </a:solidFill>
              </a:ln>
            </p:spPr>
            <p:txBody>
              <a:bodyPr/>
              <a:lstStyle/>
              <a:p>
                <a:r>
                  <a:rPr lang="en-US">
                    <a:noFill/>
                  </a:rPr>
                  <a:t> </a:t>
                </a:r>
              </a:p>
            </p:txBody>
          </p:sp>
        </mc:Fallback>
      </mc:AlternateContent>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0"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β</a:t>
            </a:r>
            <a:r>
              <a:rPr lang="en-US" dirty="0" smtClean="0">
                <a:latin typeface="Calibri" panose="020F0502020204030204" pitchFamily="34" charset="0"/>
              </a:rPr>
              <a:t>1</a:t>
            </a:r>
            <a:endParaRPr lang="en-US" dirty="0"/>
          </a:p>
        </p:txBody>
      </p:sp>
      <p:sp>
        <p:nvSpPr>
          <p:cNvPr id="12" name="Date Placeholder 5"/>
          <p:cNvSpPr>
            <a:spLocks noGrp="1"/>
          </p:cNvSpPr>
          <p:nvPr>
            <p:ph type="dt" sz="half" idx="10"/>
          </p:nvPr>
        </p:nvSpPr>
        <p:spPr>
          <a:xfrm>
            <a:off x="1097280" y="6459785"/>
            <a:ext cx="2472271" cy="365125"/>
          </a:xfrm>
        </p:spPr>
        <p:txBody>
          <a:bodyPr/>
          <a:lstStyle/>
          <a:p>
            <a:r>
              <a:rPr lang="en-US" dirty="0" smtClean="0"/>
              <a:t>12</a:t>
            </a:r>
            <a:r>
              <a:rPr lang="en-US" dirty="0" smtClean="0"/>
              <a:t>/2015</a:t>
            </a:r>
            <a:endParaRPr lang="en-US" dirty="0"/>
          </a:p>
        </p:txBody>
      </p:sp>
    </p:spTree>
    <p:extLst>
      <p:ext uri="{BB962C8B-B14F-4D97-AF65-F5344CB8AC3E}">
        <p14:creationId xmlns:p14="http://schemas.microsoft.com/office/powerpoint/2010/main" val="1061997081"/>
      </p:ext>
    </p:extLst>
  </p:cSld>
  <p:clrMapOvr>
    <a:masterClrMapping/>
  </p:clrMapOvr>
  <mc:AlternateContent xmlns:mc="http://schemas.openxmlformats.org/markup-compatibility/2006" xmlns:p14="http://schemas.microsoft.com/office/powerpoint/2010/main">
    <mc:Choice Requires="p14">
      <p:transition spd="slow" p14:dur="2000" advTm="104253"/>
    </mc:Choice>
    <mc:Fallback xmlns="">
      <p:transition spd="slow" advTm="104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LCA Module Series Groups</a:t>
            </a:r>
            <a:endParaRPr lang="en-US" dirty="0"/>
          </a:p>
        </p:txBody>
      </p:sp>
      <p:sp>
        <p:nvSpPr>
          <p:cNvPr id="3" name="Content Placeholder 2"/>
          <p:cNvSpPr>
            <a:spLocks noGrp="1"/>
          </p:cNvSpPr>
          <p:nvPr>
            <p:ph idx="1"/>
          </p:nvPr>
        </p:nvSpPr>
        <p:spPr>
          <a:xfrm>
            <a:off x="637761" y="1476086"/>
            <a:ext cx="10916478" cy="4683414"/>
          </a:xfrm>
        </p:spPr>
        <p:txBody>
          <a:bodyPr>
            <a:normAutofit/>
          </a:bodyPr>
          <a:lstStyle/>
          <a:p>
            <a:pPr marL="0" indent="0">
              <a:buNone/>
            </a:pPr>
            <a:r>
              <a:rPr lang="en-US" dirty="0" smtClean="0"/>
              <a:t>Group </a:t>
            </a:r>
            <a:r>
              <a:rPr lang="en-US" dirty="0"/>
              <a:t>A</a:t>
            </a:r>
            <a:r>
              <a:rPr lang="en-US" dirty="0" smtClean="0"/>
              <a:t>: ISO Compliant LCA Overview Modules</a:t>
            </a:r>
          </a:p>
          <a:p>
            <a:pPr marL="0" indent="0">
              <a:spcAft>
                <a:spcPts val="1200"/>
              </a:spcAft>
              <a:buNone/>
            </a:pPr>
            <a:r>
              <a:rPr lang="en-US" dirty="0"/>
              <a:t>Group </a:t>
            </a:r>
            <a:r>
              <a:rPr lang="en-US" dirty="0">
                <a:latin typeface="Calibri" panose="020F0502020204030204" pitchFamily="34" charset="0"/>
              </a:rPr>
              <a:t>α</a:t>
            </a:r>
            <a:r>
              <a:rPr lang="en-US" dirty="0" smtClean="0"/>
              <a:t>: </a:t>
            </a:r>
            <a:r>
              <a:rPr lang="en-US" dirty="0"/>
              <a:t>ISO Compliant LCA </a:t>
            </a:r>
            <a:r>
              <a:rPr lang="en-US" dirty="0" smtClean="0"/>
              <a:t>Detailed Modules</a:t>
            </a:r>
            <a:endParaRPr lang="en-US" dirty="0"/>
          </a:p>
          <a:p>
            <a:pPr marL="0" indent="0">
              <a:buNone/>
            </a:pPr>
            <a:r>
              <a:rPr lang="en-US" dirty="0"/>
              <a:t>Group B</a:t>
            </a:r>
            <a:r>
              <a:rPr lang="en-US" dirty="0" smtClean="0"/>
              <a:t>: Environmental Impact Categories </a:t>
            </a:r>
            <a:r>
              <a:rPr lang="en-US" dirty="0"/>
              <a:t>Overview Modules</a:t>
            </a:r>
          </a:p>
          <a:p>
            <a:pPr marL="0" indent="0">
              <a:spcAft>
                <a:spcPts val="1200"/>
              </a:spcAft>
              <a:buNone/>
            </a:pPr>
            <a:r>
              <a:rPr lang="en-US" dirty="0"/>
              <a:t>Group </a:t>
            </a:r>
            <a:r>
              <a:rPr lang="en-US" dirty="0">
                <a:latin typeface="Calibri" panose="020F0502020204030204" pitchFamily="34" charset="0"/>
              </a:rPr>
              <a:t>β</a:t>
            </a:r>
            <a:r>
              <a:rPr lang="en-US" dirty="0" smtClean="0"/>
              <a:t>: Environmental Impact Categories Detailed Modules</a:t>
            </a:r>
            <a:endParaRPr lang="en-US" dirty="0"/>
          </a:p>
          <a:p>
            <a:pPr marL="0" indent="0">
              <a:buNone/>
            </a:pPr>
            <a:r>
              <a:rPr lang="en-US" dirty="0" smtClean="0"/>
              <a:t>Group </a:t>
            </a:r>
            <a:r>
              <a:rPr lang="en-US" dirty="0"/>
              <a:t>G</a:t>
            </a:r>
            <a:r>
              <a:rPr lang="en-US" dirty="0" smtClean="0"/>
              <a:t>: General LCA Tools </a:t>
            </a:r>
            <a:r>
              <a:rPr lang="en-US" dirty="0"/>
              <a:t>Overview Modules</a:t>
            </a:r>
          </a:p>
          <a:p>
            <a:pPr marL="0" indent="0">
              <a:spcAft>
                <a:spcPts val="1200"/>
              </a:spcAft>
              <a:buNone/>
            </a:pPr>
            <a:r>
              <a:rPr lang="en-US" dirty="0"/>
              <a:t>Group </a:t>
            </a:r>
            <a:r>
              <a:rPr lang="en-US" dirty="0">
                <a:latin typeface="Calibri" panose="020F0502020204030204" pitchFamily="34" charset="0"/>
              </a:rPr>
              <a:t>γ</a:t>
            </a:r>
            <a:r>
              <a:rPr lang="en-US" dirty="0" smtClean="0"/>
              <a:t>: General LCA Tools </a:t>
            </a:r>
            <a:r>
              <a:rPr lang="en-US" dirty="0"/>
              <a:t>Detailed </a:t>
            </a:r>
            <a:r>
              <a:rPr lang="en-US" dirty="0" smtClean="0"/>
              <a:t>Modules</a:t>
            </a:r>
          </a:p>
          <a:p>
            <a:pPr marL="0" indent="0">
              <a:buNone/>
            </a:pPr>
            <a:r>
              <a:rPr lang="en-US" dirty="0"/>
              <a:t>Group T</a:t>
            </a:r>
            <a:r>
              <a:rPr lang="en-US" dirty="0" smtClean="0"/>
              <a:t>: Transportation-Related LCA Overview </a:t>
            </a:r>
            <a:r>
              <a:rPr lang="en-US" dirty="0"/>
              <a:t>Modules</a:t>
            </a:r>
          </a:p>
          <a:p>
            <a:pPr marL="0" indent="0">
              <a:buNone/>
            </a:pPr>
            <a:r>
              <a:rPr lang="en-US" dirty="0"/>
              <a:t>Group </a:t>
            </a:r>
            <a:r>
              <a:rPr lang="en-US" dirty="0">
                <a:latin typeface="Calibri" panose="020F0502020204030204" pitchFamily="34" charset="0"/>
              </a:rPr>
              <a:t>τ</a:t>
            </a:r>
            <a:r>
              <a:rPr lang="en-US" dirty="0" smtClean="0"/>
              <a:t>: </a:t>
            </a:r>
            <a:r>
              <a:rPr lang="en-US" dirty="0"/>
              <a:t>Transportation-Related LCA </a:t>
            </a:r>
            <a:r>
              <a:rPr lang="en-US" dirty="0" smtClean="0"/>
              <a:t>Detailed Modules</a:t>
            </a:r>
            <a:endParaRPr lang="en-US" dirty="0"/>
          </a:p>
          <a:p>
            <a:pPr marL="0" indent="0">
              <a:buNone/>
            </a:pPr>
            <a:endParaRPr lang="en-US" dirty="0"/>
          </a:p>
          <a:p>
            <a:pPr marL="0" indent="0">
              <a:buNone/>
            </a:pP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2</a:t>
            </a:fld>
            <a:endParaRPr lang="en-US"/>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1083"/>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5179791"/>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Global Warming Potential Example Calculation</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20</a:t>
            </a:fld>
            <a:endParaRPr lang="en-US" dirty="0"/>
          </a:p>
        </p:txBody>
      </p:sp>
      <p:sp>
        <p:nvSpPr>
          <p:cNvPr id="7" name="Content Placeholder 2"/>
          <p:cNvSpPr>
            <a:spLocks noGrp="1"/>
          </p:cNvSpPr>
          <p:nvPr>
            <p:ph idx="1"/>
          </p:nvPr>
        </p:nvSpPr>
        <p:spPr>
          <a:xfrm>
            <a:off x="696883" y="1517971"/>
            <a:ext cx="10515600" cy="4193897"/>
          </a:xfrm>
          <a:solidFill>
            <a:schemeClr val="bg1">
              <a:lumMod val="95000"/>
            </a:schemeClr>
          </a:solidFill>
          <a:ln>
            <a:solidFill>
              <a:schemeClr val="tx1"/>
            </a:solidFill>
          </a:ln>
        </p:spPr>
        <p:txBody>
          <a:bodyPr/>
          <a:lstStyle/>
          <a:p>
            <a:pPr marL="225425" indent="0">
              <a:buNone/>
            </a:pPr>
            <a:r>
              <a:rPr lang="en-US" sz="2400" dirty="0" smtClean="0"/>
              <a:t>Example Problem:</a:t>
            </a:r>
          </a:p>
          <a:p>
            <a:pPr marL="225425" indent="0">
              <a:buNone/>
            </a:pPr>
            <a:r>
              <a:rPr lang="en-US" sz="2400" dirty="0" smtClean="0"/>
              <a:t>All processes involved in the production of corn (to be used for ethanol) result in the following greenhouse gas emissions per US bushel of corn produced:</a:t>
            </a:r>
          </a:p>
          <a:p>
            <a:pPr marL="400050" lvl="1" indent="174625"/>
            <a:r>
              <a:rPr lang="en-US" sz="2400" dirty="0" smtClean="0"/>
              <a:t> 8.3 g of CH</a:t>
            </a:r>
            <a:r>
              <a:rPr lang="en-US" sz="2400" baseline="-25000" dirty="0" smtClean="0"/>
              <a:t>4</a:t>
            </a:r>
          </a:p>
          <a:p>
            <a:pPr marL="400050" lvl="1" indent="174625"/>
            <a:r>
              <a:rPr lang="en-US" sz="2400" dirty="0" smtClean="0"/>
              <a:t>15.0 g of N</a:t>
            </a:r>
            <a:r>
              <a:rPr lang="en-US" sz="2400" baseline="-25000" dirty="0" smtClean="0"/>
              <a:t>2</a:t>
            </a:r>
            <a:r>
              <a:rPr lang="en-US" sz="2400" dirty="0" smtClean="0"/>
              <a:t>O</a:t>
            </a:r>
          </a:p>
          <a:p>
            <a:pPr marL="400050" lvl="1" indent="174625"/>
            <a:r>
              <a:rPr lang="en-US" sz="2400" dirty="0" smtClean="0"/>
              <a:t>3.94 kg of CO</a:t>
            </a:r>
            <a:r>
              <a:rPr lang="en-US" sz="2400" baseline="-25000" dirty="0" smtClean="0"/>
              <a:t>2</a:t>
            </a:r>
            <a:endParaRPr lang="en-US" sz="2400" dirty="0"/>
          </a:p>
          <a:p>
            <a:pPr marL="225425" lvl="1" indent="0">
              <a:buNone/>
            </a:pPr>
            <a:endParaRPr lang="en-US" dirty="0" smtClean="0"/>
          </a:p>
          <a:p>
            <a:pPr marL="225425" lvl="1" indent="0">
              <a:buNone/>
            </a:pPr>
            <a:r>
              <a:rPr lang="en-US" sz="2400" dirty="0" smtClean="0"/>
              <a:t>Using only these emissions data, calculate the global warming potential of corn production expressed in kg CO</a:t>
            </a:r>
            <a:r>
              <a:rPr lang="en-US" sz="2400" baseline="-25000" dirty="0" smtClean="0"/>
              <a:t>2</a:t>
            </a:r>
            <a:r>
              <a:rPr lang="en-US" sz="2400" dirty="0" smtClean="0"/>
              <a:t>-equivalent using a 20-year time frame.</a:t>
            </a:r>
          </a:p>
        </p:txBody>
      </p:sp>
      <p:sp>
        <p:nvSpPr>
          <p:cNvPr id="8" name="Rectangle 7"/>
          <p:cNvSpPr/>
          <p:nvPr/>
        </p:nvSpPr>
        <p:spPr>
          <a:xfrm>
            <a:off x="10148916" y="6128972"/>
            <a:ext cx="1656223" cy="261610"/>
          </a:xfrm>
          <a:prstGeom prst="rect">
            <a:avLst/>
          </a:prstGeom>
        </p:spPr>
        <p:txBody>
          <a:bodyPr wrap="none">
            <a:spAutoFit/>
          </a:bodyPr>
          <a:lstStyle/>
          <a:p>
            <a:r>
              <a:rPr lang="en-US" sz="1100" dirty="0" smtClean="0"/>
              <a:t>Data sourced from GREET</a:t>
            </a:r>
            <a:endParaRPr lang="en-US" sz="11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0"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β</a:t>
            </a:r>
            <a:r>
              <a:rPr lang="en-US" dirty="0" smtClean="0">
                <a:latin typeface="Calibri" panose="020F0502020204030204" pitchFamily="34" charset="0"/>
              </a:rPr>
              <a:t>1</a:t>
            </a:r>
            <a:endParaRPr lang="en-US" dirty="0"/>
          </a:p>
        </p:txBody>
      </p:sp>
      <p:sp>
        <p:nvSpPr>
          <p:cNvPr id="12" name="Date Placeholder 5"/>
          <p:cNvSpPr>
            <a:spLocks noGrp="1"/>
          </p:cNvSpPr>
          <p:nvPr>
            <p:ph type="dt" sz="half" idx="10"/>
          </p:nvPr>
        </p:nvSpPr>
        <p:spPr>
          <a:xfrm>
            <a:off x="1097280" y="6459785"/>
            <a:ext cx="2472271" cy="365125"/>
          </a:xfrm>
        </p:spPr>
        <p:txBody>
          <a:bodyPr/>
          <a:lstStyle/>
          <a:p>
            <a:r>
              <a:rPr lang="en-US" dirty="0" smtClean="0"/>
              <a:t>12</a:t>
            </a:r>
            <a:r>
              <a:rPr lang="en-US" dirty="0" smtClean="0"/>
              <a:t>/2015</a:t>
            </a:r>
            <a:endParaRPr lang="en-US" dirty="0"/>
          </a:p>
        </p:txBody>
      </p:sp>
    </p:spTree>
    <p:extLst>
      <p:ext uri="{BB962C8B-B14F-4D97-AF65-F5344CB8AC3E}">
        <p14:creationId xmlns:p14="http://schemas.microsoft.com/office/powerpoint/2010/main" val="2277370223"/>
      </p:ext>
    </p:extLst>
  </p:cSld>
  <p:clrMapOvr>
    <a:masterClrMapping/>
  </p:clrMapOvr>
  <mc:AlternateContent xmlns:mc="http://schemas.openxmlformats.org/markup-compatibility/2006" xmlns:p14="http://schemas.microsoft.com/office/powerpoint/2010/main">
    <mc:Choice Requires="p14">
      <p:transition spd="slow" p14:dur="2000" advTm="38577"/>
    </mc:Choice>
    <mc:Fallback xmlns="">
      <p:transition spd="slow" advTm="38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Global Warming Potential Example Calculation</a:t>
            </a:r>
          </a:p>
        </p:txBody>
      </p:sp>
      <p:sp>
        <p:nvSpPr>
          <p:cNvPr id="6" name="Slide Number Placeholder 5"/>
          <p:cNvSpPr>
            <a:spLocks noGrp="1"/>
          </p:cNvSpPr>
          <p:nvPr>
            <p:ph type="sldNum" sz="quarter" idx="12"/>
          </p:nvPr>
        </p:nvSpPr>
        <p:spPr/>
        <p:txBody>
          <a:bodyPr/>
          <a:lstStyle/>
          <a:p>
            <a:fld id="{0A514951-337F-4C55-96DD-3945EF272A02}" type="slidenum">
              <a:rPr lang="en-US" smtClean="0"/>
              <a:pPr/>
              <a:t>21</a:t>
            </a:fld>
            <a:endParaRPr lang="en-US" dirty="0"/>
          </a:p>
        </p:txBody>
      </p:sp>
      <p:sp>
        <p:nvSpPr>
          <p:cNvPr id="7" name="Content Placeholder 2"/>
          <p:cNvSpPr>
            <a:spLocks noGrp="1"/>
          </p:cNvSpPr>
          <p:nvPr>
            <p:ph idx="1"/>
          </p:nvPr>
        </p:nvSpPr>
        <p:spPr>
          <a:xfrm>
            <a:off x="838200" y="1248725"/>
            <a:ext cx="10497855" cy="749647"/>
          </a:xfrm>
          <a:solidFill>
            <a:schemeClr val="bg1">
              <a:lumMod val="95000"/>
            </a:schemeClr>
          </a:solidFill>
          <a:ln>
            <a:solidFill>
              <a:schemeClr val="tx1"/>
            </a:solidFill>
          </a:ln>
        </p:spPr>
        <p:txBody>
          <a:bodyPr>
            <a:normAutofit lnSpcReduction="10000"/>
          </a:bodyPr>
          <a:lstStyle/>
          <a:p>
            <a:pPr marL="112713" indent="0">
              <a:lnSpc>
                <a:spcPct val="100000"/>
              </a:lnSpc>
              <a:spcBef>
                <a:spcPts val="0"/>
              </a:spcBef>
              <a:buNone/>
            </a:pPr>
            <a:r>
              <a:rPr lang="en-US" sz="2400" dirty="0" smtClean="0"/>
              <a:t>GHG emissions inventory=8.3 g of CH</a:t>
            </a:r>
            <a:r>
              <a:rPr lang="en-US" sz="2400" baseline="-25000" dirty="0" smtClean="0"/>
              <a:t>4,</a:t>
            </a:r>
            <a:r>
              <a:rPr lang="en-US" sz="2400" dirty="0" smtClean="0"/>
              <a:t> 15.0 g of N</a:t>
            </a:r>
            <a:r>
              <a:rPr lang="en-US" sz="2400" baseline="-25000" dirty="0" smtClean="0"/>
              <a:t>2</a:t>
            </a:r>
            <a:r>
              <a:rPr lang="en-US" sz="2400" dirty="0" smtClean="0"/>
              <a:t>O, 3.94 kg of CO</a:t>
            </a:r>
            <a:r>
              <a:rPr lang="en-US" sz="2400" baseline="-25000" dirty="0" smtClean="0"/>
              <a:t>2</a:t>
            </a:r>
          </a:p>
          <a:p>
            <a:pPr marL="112713" lvl="1" indent="0">
              <a:lnSpc>
                <a:spcPct val="100000"/>
              </a:lnSpc>
              <a:spcBef>
                <a:spcPts val="0"/>
              </a:spcBef>
              <a:buNone/>
            </a:pPr>
            <a:r>
              <a:rPr lang="en-US" dirty="0" smtClean="0"/>
              <a:t>Calculate the global warming potential in kg CO</a:t>
            </a:r>
            <a:r>
              <a:rPr lang="en-US" baseline="-25000" dirty="0" smtClean="0"/>
              <a:t>2</a:t>
            </a:r>
            <a:r>
              <a:rPr lang="en-US" dirty="0" smtClean="0"/>
              <a:t>-equivalent (kg CO</a:t>
            </a:r>
            <a:r>
              <a:rPr lang="en-US" baseline="-25000" dirty="0" smtClean="0"/>
              <a:t>2</a:t>
            </a:r>
            <a:r>
              <a:rPr lang="en-US" dirty="0" smtClean="0"/>
              <a:t>e).</a:t>
            </a:r>
          </a:p>
          <a:p>
            <a:pPr marL="0" indent="0">
              <a:buNone/>
            </a:pPr>
            <a:endParaRPr lang="en-US" dirty="0"/>
          </a:p>
          <a:p>
            <a:pPr marL="0" lvl="1" indent="0">
              <a:buNone/>
            </a:pPr>
            <a:endParaRPr lang="en-US" dirty="0" smtClean="0"/>
          </a:p>
        </p:txBody>
      </p:sp>
      <mc:AlternateContent xmlns:mc="http://schemas.openxmlformats.org/markup-compatibility/2006" xmlns:a14="http://schemas.microsoft.com/office/drawing/2010/main">
        <mc:Choice Requires="a14">
          <p:sp>
            <p:nvSpPr>
              <p:cNvPr id="8" name="Content Placeholder 2"/>
              <p:cNvSpPr txBox="1">
                <a:spLocks/>
              </p:cNvSpPr>
              <p:nvPr/>
            </p:nvSpPr>
            <p:spPr>
              <a:xfrm>
                <a:off x="838200" y="2097796"/>
                <a:ext cx="10497855" cy="3756500"/>
              </a:xfrm>
              <a:prstGeom prst="rect">
                <a:avLst/>
              </a:prstGeom>
              <a:solidFill>
                <a:schemeClr val="accent6">
                  <a:lumMod val="20000"/>
                  <a:lumOff val="80000"/>
                </a:schemeClr>
              </a:solidFill>
              <a:ln>
                <a:solidFill>
                  <a:schemeClr val="tx1"/>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00000"/>
                  </a:lnSpc>
                  <a:spcBef>
                    <a:spcPts val="0"/>
                  </a:spcBef>
                  <a:buFont typeface="+mj-lt"/>
                  <a:buAutoNum type="arabicPeriod"/>
                </a:pPr>
                <a:r>
                  <a:rPr lang="en-US" dirty="0" smtClean="0"/>
                  <a:t>Look up 20-year characterization factors for CH</a:t>
                </a:r>
                <a:r>
                  <a:rPr lang="en-US" baseline="-25000" dirty="0" smtClean="0"/>
                  <a:t>4</a:t>
                </a:r>
                <a:r>
                  <a:rPr lang="en-US" dirty="0" smtClean="0"/>
                  <a:t>, N</a:t>
                </a:r>
                <a:r>
                  <a:rPr lang="en-US" baseline="-25000" dirty="0" smtClean="0"/>
                  <a:t>2</a:t>
                </a:r>
                <a:r>
                  <a:rPr lang="en-US" dirty="0" smtClean="0"/>
                  <a:t>O, and CO</a:t>
                </a:r>
                <a:r>
                  <a:rPr lang="en-US" baseline="-25000" dirty="0" smtClean="0"/>
                  <a:t>2</a:t>
                </a:r>
              </a:p>
              <a:p>
                <a:pPr lvl="1">
                  <a:lnSpc>
                    <a:spcPct val="100000"/>
                  </a:lnSpc>
                  <a:spcBef>
                    <a:spcPts val="0"/>
                  </a:spcBef>
                </a:pPr>
                <a:r>
                  <a:rPr lang="en-US" dirty="0" smtClean="0"/>
                  <a:t>Methane (CH</a:t>
                </a:r>
                <a:r>
                  <a:rPr lang="en-US" baseline="-25000" dirty="0" smtClean="0"/>
                  <a:t>4</a:t>
                </a:r>
                <a:r>
                  <a:rPr lang="en-US" dirty="0" smtClean="0"/>
                  <a:t>): 72 kg CO</a:t>
                </a:r>
                <a:r>
                  <a:rPr lang="en-US" baseline="-25000" dirty="0" smtClean="0"/>
                  <a:t>2</a:t>
                </a:r>
                <a:r>
                  <a:rPr lang="en-US" dirty="0" smtClean="0"/>
                  <a:t>-eq per kg CH</a:t>
                </a:r>
                <a:r>
                  <a:rPr lang="en-US" baseline="-25000" dirty="0" smtClean="0"/>
                  <a:t>4</a:t>
                </a:r>
                <a:endParaRPr lang="en-US" dirty="0" smtClean="0"/>
              </a:p>
              <a:p>
                <a:pPr lvl="1">
                  <a:lnSpc>
                    <a:spcPct val="100000"/>
                  </a:lnSpc>
                  <a:spcBef>
                    <a:spcPts val="0"/>
                  </a:spcBef>
                </a:pPr>
                <a:r>
                  <a:rPr lang="en-US" dirty="0" smtClean="0"/>
                  <a:t>Nitrous Oxide (N</a:t>
                </a:r>
                <a:r>
                  <a:rPr lang="en-US" baseline="-25000" dirty="0" smtClean="0"/>
                  <a:t>2</a:t>
                </a:r>
                <a:r>
                  <a:rPr lang="en-US" dirty="0" smtClean="0"/>
                  <a:t>O): 289 kg CO</a:t>
                </a:r>
                <a:r>
                  <a:rPr lang="en-US" baseline="-25000" dirty="0" smtClean="0"/>
                  <a:t>2</a:t>
                </a:r>
                <a:r>
                  <a:rPr lang="en-US" dirty="0" smtClean="0"/>
                  <a:t>-eq per kg of N</a:t>
                </a:r>
                <a:r>
                  <a:rPr lang="en-US" baseline="-25000" dirty="0" smtClean="0"/>
                  <a:t>2</a:t>
                </a:r>
                <a:r>
                  <a:rPr lang="en-US" dirty="0" smtClean="0"/>
                  <a:t>O</a:t>
                </a:r>
              </a:p>
              <a:p>
                <a:pPr lvl="1">
                  <a:lnSpc>
                    <a:spcPct val="100000"/>
                  </a:lnSpc>
                  <a:spcBef>
                    <a:spcPts val="0"/>
                  </a:spcBef>
                  <a:spcAft>
                    <a:spcPts val="600"/>
                  </a:spcAft>
                </a:pPr>
                <a:r>
                  <a:rPr lang="en-US" dirty="0" smtClean="0"/>
                  <a:t>Carbon Dioxide (CO</a:t>
                </a:r>
                <a:r>
                  <a:rPr lang="en-US" baseline="-25000" dirty="0" smtClean="0"/>
                  <a:t>2</a:t>
                </a:r>
                <a:r>
                  <a:rPr lang="en-US" dirty="0" smtClean="0"/>
                  <a:t>): 1 kg CO</a:t>
                </a:r>
                <a:r>
                  <a:rPr lang="en-US" baseline="-25000" dirty="0" smtClean="0"/>
                  <a:t>2</a:t>
                </a:r>
                <a:r>
                  <a:rPr lang="en-US" dirty="0" smtClean="0"/>
                  <a:t>-eq per kg of CO</a:t>
                </a:r>
                <a:r>
                  <a:rPr lang="en-US" baseline="-25000" dirty="0" smtClean="0"/>
                  <a:t>2</a:t>
                </a:r>
                <a:endParaRPr lang="en-US" dirty="0" smtClean="0"/>
              </a:p>
              <a:p>
                <a:pPr marL="514350" indent="-514350">
                  <a:lnSpc>
                    <a:spcPct val="100000"/>
                  </a:lnSpc>
                  <a:spcBef>
                    <a:spcPts val="0"/>
                  </a:spcBef>
                  <a:buFont typeface="+mj-lt"/>
                  <a:buAutoNum type="arabicPeriod"/>
                </a:pPr>
                <a:r>
                  <a:rPr lang="en-US" dirty="0" smtClean="0"/>
                  <a:t>Convert emissions to kg CO</a:t>
                </a:r>
                <a:r>
                  <a:rPr lang="en-US" baseline="-25000" dirty="0" smtClean="0"/>
                  <a:t>2</a:t>
                </a:r>
                <a:r>
                  <a:rPr lang="en-US" dirty="0" smtClean="0"/>
                  <a:t>-eq</a:t>
                </a:r>
              </a:p>
              <a:p>
                <a:pPr lvl="1">
                  <a:lnSpc>
                    <a:spcPct val="100000"/>
                  </a:lnSpc>
                  <a:spcBef>
                    <a:spcPts val="0"/>
                  </a:spcBef>
                </a:pPr>
                <a14:m>
                  <m:oMath xmlns:m="http://schemas.openxmlformats.org/officeDocument/2006/math">
                    <m:r>
                      <a:rPr lang="en-US" i="1">
                        <a:latin typeface="Cambria Math" panose="02040503050406030204" pitchFamily="18" charset="0"/>
                      </a:rPr>
                      <m:t>8</m:t>
                    </m:r>
                    <m:r>
                      <a:rPr lang="en-US" b="0" i="1" smtClean="0">
                        <a:latin typeface="Cambria Math" panose="02040503050406030204" pitchFamily="18" charset="0"/>
                      </a:rPr>
                      <m:t>.3 </m:t>
                    </m:r>
                    <m:r>
                      <a:rPr lang="en-US" b="0" i="1" smtClean="0">
                        <a:latin typeface="Cambria Math" panose="02040503050406030204" pitchFamily="18" charset="0"/>
                      </a:rPr>
                      <m:t>𝑔</m:t>
                    </m:r>
                    <m:r>
                      <a:rPr lang="en-US" b="0" i="1" smtClean="0">
                        <a:latin typeface="Cambria Math" panose="02040503050406030204" pitchFamily="18" charset="0"/>
                      </a:rPr>
                      <m:t> </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4</m:t>
                        </m:r>
                      </m:sub>
                    </m:sSub>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1 </m:t>
                            </m:r>
                            <m:r>
                              <a:rPr lang="en-US" b="0" i="1" smtClean="0">
                                <a:latin typeface="Cambria Math" panose="02040503050406030204" pitchFamily="18" charset="0"/>
                              </a:rPr>
                              <m:t>𝑘𝑔</m:t>
                            </m:r>
                          </m:num>
                          <m:den>
                            <m:r>
                              <a:rPr lang="en-US" b="0" i="1" smtClean="0">
                                <a:latin typeface="Cambria Math" panose="02040503050406030204" pitchFamily="18" charset="0"/>
                              </a:rPr>
                              <m:t>1000 </m:t>
                            </m:r>
                            <m:r>
                              <a:rPr lang="en-US" b="0" i="1" smtClean="0">
                                <a:latin typeface="Cambria Math" panose="02040503050406030204" pitchFamily="18" charset="0"/>
                              </a:rPr>
                              <m:t>𝑔</m:t>
                            </m:r>
                          </m:den>
                        </m:f>
                      </m:e>
                    </m:d>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72 </m:t>
                            </m:r>
                            <m:r>
                              <a:rPr lang="en-US" b="0" i="1" smtClean="0">
                                <a:latin typeface="Cambria Math" panose="02040503050406030204" pitchFamily="18" charset="0"/>
                              </a:rPr>
                              <m:t>𝑘𝑔</m:t>
                            </m:r>
                            <m:r>
                              <a:rPr lang="en-US" b="0" i="1" smtClean="0">
                                <a:latin typeface="Cambria Math" panose="02040503050406030204" pitchFamily="18" charset="0"/>
                              </a:rPr>
                              <m:t> </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𝑒𝑞</m:t>
                            </m:r>
                          </m:num>
                          <m:den>
                            <m:r>
                              <a:rPr lang="en-US" b="0" i="1" smtClean="0">
                                <a:latin typeface="Cambria Math" panose="02040503050406030204" pitchFamily="18" charset="0"/>
                              </a:rPr>
                              <m:t>1 </m:t>
                            </m:r>
                            <m:r>
                              <a:rPr lang="en-US" b="0" i="1" smtClean="0">
                                <a:latin typeface="Cambria Math" panose="02040503050406030204" pitchFamily="18" charset="0"/>
                              </a:rPr>
                              <m:t>𝑘𝑔</m:t>
                            </m:r>
                            <m:r>
                              <a:rPr lang="en-US" b="0" i="1" smtClean="0">
                                <a:latin typeface="Cambria Math" panose="02040503050406030204" pitchFamily="18" charset="0"/>
                              </a:rPr>
                              <m:t> </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4</m:t>
                                </m:r>
                              </m:sub>
                            </m:sSub>
                          </m:den>
                        </m:f>
                      </m:e>
                    </m:d>
                    <m:r>
                      <a:rPr lang="en-US" b="0" i="1" smtClean="0">
                        <a:latin typeface="Cambria Math" panose="02040503050406030204" pitchFamily="18" charset="0"/>
                      </a:rPr>
                      <m:t>=0.60 </m:t>
                    </m:r>
                    <m:r>
                      <a:rPr lang="en-US" b="0" i="1" smtClean="0">
                        <a:latin typeface="Cambria Math" panose="02040503050406030204" pitchFamily="18" charset="0"/>
                      </a:rPr>
                      <m:t>𝑘𝑔</m:t>
                    </m:r>
                    <m:r>
                      <a:rPr lang="en-US" b="0" i="1" smtClean="0">
                        <a:latin typeface="Cambria Math" panose="02040503050406030204" pitchFamily="18" charset="0"/>
                      </a:rPr>
                      <m:t> </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𝑒𝑞</m:t>
                    </m:r>
                  </m:oMath>
                </a14:m>
                <a:endParaRPr lang="en-US" dirty="0" smtClean="0"/>
              </a:p>
              <a:p>
                <a:pPr lvl="1">
                  <a:lnSpc>
                    <a:spcPct val="100000"/>
                  </a:lnSpc>
                  <a:spcBef>
                    <a:spcPts val="0"/>
                  </a:spcBef>
                  <a:spcAft>
                    <a:spcPts val="600"/>
                  </a:spcAft>
                </a:pPr>
                <a14:m>
                  <m:oMath xmlns:m="http://schemas.openxmlformats.org/officeDocument/2006/math">
                    <m:r>
                      <a:rPr lang="en-US" i="1">
                        <a:latin typeface="Cambria Math" panose="02040503050406030204" pitchFamily="18" charset="0"/>
                      </a:rPr>
                      <m:t>1</m:t>
                    </m:r>
                    <m:r>
                      <a:rPr lang="en-US" b="0" i="1" smtClean="0">
                        <a:latin typeface="Cambria Math" panose="02040503050406030204" pitchFamily="18" charset="0"/>
                      </a:rPr>
                      <m:t>5.0 </m:t>
                    </m:r>
                    <m:r>
                      <a:rPr lang="en-US" b="0" i="1" smtClean="0">
                        <a:latin typeface="Cambria Math" panose="02040503050406030204" pitchFamily="18" charset="0"/>
                      </a:rPr>
                      <m:t>𝑔</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2</m:t>
                        </m:r>
                      </m:sub>
                    </m:sSub>
                    <m:r>
                      <a:rPr lang="en-US" b="0" i="1" smtClean="0">
                        <a:latin typeface="Cambria Math" panose="02040503050406030204" pitchFamily="18" charset="0"/>
                      </a:rPr>
                      <m:t>𝑂</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1 </m:t>
                            </m:r>
                            <m:r>
                              <a:rPr lang="en-US" b="0" i="1" smtClean="0">
                                <a:latin typeface="Cambria Math" panose="02040503050406030204" pitchFamily="18" charset="0"/>
                              </a:rPr>
                              <m:t>𝑘𝑔</m:t>
                            </m:r>
                          </m:num>
                          <m:den>
                            <m:r>
                              <a:rPr lang="en-US" b="0" i="1" smtClean="0">
                                <a:latin typeface="Cambria Math" panose="02040503050406030204" pitchFamily="18" charset="0"/>
                              </a:rPr>
                              <m:t>1000 </m:t>
                            </m:r>
                            <m:r>
                              <a:rPr lang="en-US" b="0" i="1" smtClean="0">
                                <a:latin typeface="Cambria Math" panose="02040503050406030204" pitchFamily="18" charset="0"/>
                              </a:rPr>
                              <m:t>𝑔</m:t>
                            </m:r>
                          </m:den>
                        </m:f>
                      </m:e>
                    </m:d>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289 </m:t>
                            </m:r>
                            <m:r>
                              <a:rPr lang="en-US" b="0" i="1" smtClean="0">
                                <a:latin typeface="Cambria Math" panose="02040503050406030204" pitchFamily="18" charset="0"/>
                              </a:rPr>
                              <m:t>𝑘𝑔</m:t>
                            </m:r>
                            <m:r>
                              <a:rPr lang="en-US" b="0" i="1" smtClean="0">
                                <a:latin typeface="Cambria Math" panose="02040503050406030204" pitchFamily="18" charset="0"/>
                              </a:rPr>
                              <m:t> </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𝑒𝑞</m:t>
                            </m:r>
                          </m:num>
                          <m:den>
                            <m:r>
                              <a:rPr lang="en-US" b="0" i="1" smtClean="0">
                                <a:latin typeface="Cambria Math" panose="02040503050406030204" pitchFamily="18" charset="0"/>
                              </a:rPr>
                              <m:t>1 </m:t>
                            </m:r>
                            <m:r>
                              <a:rPr lang="en-US" b="0" i="1" smtClean="0">
                                <a:latin typeface="Cambria Math" panose="02040503050406030204" pitchFamily="18" charset="0"/>
                              </a:rPr>
                              <m:t>𝑘𝑔</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2</m:t>
                                </m:r>
                              </m:sub>
                            </m:sSub>
                            <m:r>
                              <a:rPr lang="en-US" b="0" i="1" smtClean="0">
                                <a:latin typeface="Cambria Math" panose="02040503050406030204" pitchFamily="18" charset="0"/>
                              </a:rPr>
                              <m:t>𝑂</m:t>
                            </m:r>
                          </m:den>
                        </m:f>
                      </m:e>
                    </m:d>
                    <m:r>
                      <a:rPr lang="en-US" b="0" i="1" smtClean="0">
                        <a:latin typeface="Cambria Math" panose="02040503050406030204" pitchFamily="18" charset="0"/>
                      </a:rPr>
                      <m:t>=4.34 </m:t>
                    </m:r>
                    <m:r>
                      <a:rPr lang="en-US" b="0" i="1" smtClean="0">
                        <a:latin typeface="Cambria Math" panose="02040503050406030204" pitchFamily="18" charset="0"/>
                      </a:rPr>
                      <m:t>𝑘𝑔</m:t>
                    </m:r>
                    <m:r>
                      <a:rPr lang="en-US" b="0" i="1" smtClean="0">
                        <a:latin typeface="Cambria Math" panose="02040503050406030204" pitchFamily="18" charset="0"/>
                      </a:rPr>
                      <m:t> </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𝑒𝑞</m:t>
                    </m:r>
                  </m:oMath>
                </a14:m>
                <a:endParaRPr lang="en-US" dirty="0" smtClean="0"/>
              </a:p>
              <a:p>
                <a:pPr marL="514350" indent="-514350">
                  <a:lnSpc>
                    <a:spcPct val="100000"/>
                  </a:lnSpc>
                  <a:spcBef>
                    <a:spcPts val="0"/>
                  </a:spcBef>
                  <a:buFont typeface="+mj-lt"/>
                  <a:buAutoNum type="arabicPeriod"/>
                </a:pPr>
                <a:r>
                  <a:rPr lang="en-US" dirty="0" smtClean="0"/>
                  <a:t>Sum all emissions in kg CO</a:t>
                </a:r>
                <a:r>
                  <a:rPr lang="en-US" baseline="-25000" dirty="0" smtClean="0"/>
                  <a:t>2</a:t>
                </a:r>
                <a:r>
                  <a:rPr lang="en-US" dirty="0" smtClean="0"/>
                  <a:t>-eq to find global warming potential:</a:t>
                </a:r>
              </a:p>
              <a:p>
                <a:pPr lvl="1">
                  <a:lnSpc>
                    <a:spcPct val="100000"/>
                  </a:lnSpc>
                  <a:spcBef>
                    <a:spcPts val="0"/>
                  </a:spcBef>
                </a:pPr>
                <a14:m>
                  <m:oMath xmlns:m="http://schemas.openxmlformats.org/officeDocument/2006/math">
                    <m:limLow>
                      <m:limLowPr>
                        <m:ctrlPr>
                          <a:rPr lang="en-US" b="0" i="1" smtClean="0">
                            <a:latin typeface="Cambria Math" panose="02040503050406030204" pitchFamily="18" charset="0"/>
                          </a:rPr>
                        </m:ctrlPr>
                      </m:limLowPr>
                      <m:e>
                        <m:groupChr>
                          <m:groupChrPr>
                            <m:chr m:val="⏟"/>
                            <m:ctrlPr>
                              <a:rPr lang="en-US" b="0" i="1" smtClean="0">
                                <a:latin typeface="Cambria Math" panose="02040503050406030204" pitchFamily="18" charset="0"/>
                              </a:rPr>
                            </m:ctrlPr>
                          </m:groupChrPr>
                          <m:e>
                            <m:r>
                              <a:rPr lang="en-US" b="0" i="1" smtClean="0">
                                <a:latin typeface="Cambria Math" panose="02040503050406030204" pitchFamily="18" charset="0"/>
                              </a:rPr>
                              <m:t>0.60 </m:t>
                            </m:r>
                            <m:r>
                              <a:rPr lang="en-US" b="0" i="1" smtClean="0">
                                <a:latin typeface="Cambria Math" panose="02040503050406030204" pitchFamily="18" charset="0"/>
                              </a:rPr>
                              <m:t>𝑘𝑔</m:t>
                            </m:r>
                            <m:r>
                              <a:rPr lang="en-US" b="0" i="1" smtClean="0">
                                <a:latin typeface="Cambria Math" panose="02040503050406030204" pitchFamily="18" charset="0"/>
                              </a:rPr>
                              <m:t> </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𝑒</m:t>
                            </m:r>
                          </m:e>
                        </m:groupChr>
                      </m:e>
                      <m:lim>
                        <m:r>
                          <a:rPr lang="en-US" b="0" i="1" smtClean="0">
                            <a:latin typeface="Cambria Math" panose="02040503050406030204" pitchFamily="18" charset="0"/>
                          </a:rPr>
                          <m:t>𝑓𝑟𝑜𝑚</m:t>
                        </m:r>
                        <m:r>
                          <a:rPr lang="en-US" b="0" i="1" smtClean="0">
                            <a:latin typeface="Cambria Math" panose="02040503050406030204" pitchFamily="18" charset="0"/>
                          </a:rPr>
                          <m:t> </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4</m:t>
                            </m:r>
                          </m:sub>
                        </m:sSub>
                      </m:lim>
                    </m:limLow>
                    <m:r>
                      <a:rPr lang="en-US" b="0" i="1" smtClean="0">
                        <a:latin typeface="Cambria Math" panose="02040503050406030204" pitchFamily="18" charset="0"/>
                      </a:rPr>
                      <m:t>+</m:t>
                    </m:r>
                    <m:limLow>
                      <m:limLowPr>
                        <m:ctrlPr>
                          <a:rPr lang="en-US" b="0" i="1" smtClean="0">
                            <a:latin typeface="Cambria Math" panose="02040503050406030204" pitchFamily="18" charset="0"/>
                          </a:rPr>
                        </m:ctrlPr>
                      </m:limLowPr>
                      <m:e>
                        <m:groupChr>
                          <m:groupChrPr>
                            <m:chr m:val="⏟"/>
                            <m:ctrlPr>
                              <a:rPr lang="en-US" b="0" i="1" smtClean="0">
                                <a:latin typeface="Cambria Math" panose="02040503050406030204" pitchFamily="18" charset="0"/>
                              </a:rPr>
                            </m:ctrlPr>
                          </m:groupChrPr>
                          <m:e>
                            <m:r>
                              <a:rPr lang="en-US" b="0" i="1" smtClean="0">
                                <a:latin typeface="Cambria Math" panose="02040503050406030204" pitchFamily="18" charset="0"/>
                              </a:rPr>
                              <m:t>4.34 </m:t>
                            </m:r>
                            <m:r>
                              <a:rPr lang="en-US" b="0" i="1" smtClean="0">
                                <a:latin typeface="Cambria Math" panose="02040503050406030204" pitchFamily="18" charset="0"/>
                              </a:rPr>
                              <m:t>𝑘𝑔</m:t>
                            </m:r>
                            <m:r>
                              <a:rPr lang="en-US" b="0" i="1" smtClean="0">
                                <a:latin typeface="Cambria Math" panose="02040503050406030204" pitchFamily="18" charset="0"/>
                              </a:rPr>
                              <m:t> </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𝑒</m:t>
                            </m:r>
                          </m:e>
                        </m:groupChr>
                      </m:e>
                      <m:lim>
                        <m:sSub>
                          <m:sSubPr>
                            <m:ctrlPr>
                              <a:rPr lang="en-US" b="0" i="1" smtClean="0">
                                <a:latin typeface="Cambria Math" panose="02040503050406030204" pitchFamily="18" charset="0"/>
                              </a:rPr>
                            </m:ctrlPr>
                          </m:sSubPr>
                          <m:e>
                            <m:r>
                              <a:rPr lang="en-US" b="0" i="1" smtClean="0">
                                <a:latin typeface="Cambria Math" panose="02040503050406030204" pitchFamily="18" charset="0"/>
                              </a:rPr>
                              <m:t>𝑓𝑟𝑜𝑚</m:t>
                            </m:r>
                            <m:r>
                              <a:rPr lang="en-US" b="0" i="1" smtClean="0">
                                <a:latin typeface="Cambria Math" panose="02040503050406030204" pitchFamily="18" charset="0"/>
                              </a:rPr>
                              <m:t> </m:t>
                            </m:r>
                            <m:r>
                              <a:rPr lang="en-US" b="0" i="1" smtClean="0">
                                <a:latin typeface="Cambria Math" panose="02040503050406030204" pitchFamily="18" charset="0"/>
                              </a:rPr>
                              <m:t>𝑁</m:t>
                            </m:r>
                          </m:e>
                          <m:sub>
                            <m:r>
                              <a:rPr lang="en-US" b="0" i="1" smtClean="0">
                                <a:latin typeface="Cambria Math" panose="02040503050406030204" pitchFamily="18" charset="0"/>
                              </a:rPr>
                              <m:t>2</m:t>
                            </m:r>
                          </m:sub>
                        </m:sSub>
                        <m:r>
                          <a:rPr lang="en-US" b="0" i="1" smtClean="0">
                            <a:latin typeface="Cambria Math" panose="02040503050406030204" pitchFamily="18" charset="0"/>
                          </a:rPr>
                          <m:t>𝑂</m:t>
                        </m:r>
                      </m:lim>
                    </m:limLow>
                    <m:r>
                      <a:rPr lang="en-US" b="0" i="1" smtClean="0">
                        <a:latin typeface="Cambria Math" panose="02040503050406030204" pitchFamily="18" charset="0"/>
                      </a:rPr>
                      <m:t>+</m:t>
                    </m:r>
                    <m:limLow>
                      <m:limLowPr>
                        <m:ctrlPr>
                          <a:rPr lang="en-US" b="0" i="1" smtClean="0">
                            <a:latin typeface="Cambria Math" panose="02040503050406030204" pitchFamily="18" charset="0"/>
                          </a:rPr>
                        </m:ctrlPr>
                      </m:limLowPr>
                      <m:e>
                        <m:groupChr>
                          <m:groupChrPr>
                            <m:chr m:val="⏟"/>
                            <m:ctrlPr>
                              <a:rPr lang="en-US" b="0" i="1" smtClean="0">
                                <a:latin typeface="Cambria Math" panose="02040503050406030204" pitchFamily="18" charset="0"/>
                              </a:rPr>
                            </m:ctrlPr>
                          </m:groupChrPr>
                          <m:e>
                            <m:r>
                              <a:rPr lang="en-US" b="0" i="1" smtClean="0">
                                <a:latin typeface="Cambria Math" panose="02040503050406030204" pitchFamily="18" charset="0"/>
                              </a:rPr>
                              <m:t>3.94 </m:t>
                            </m:r>
                            <m:r>
                              <a:rPr lang="en-US" b="0" i="1" smtClean="0">
                                <a:latin typeface="Cambria Math" panose="02040503050406030204" pitchFamily="18" charset="0"/>
                              </a:rPr>
                              <m:t>𝑘𝑔</m:t>
                            </m:r>
                            <m:r>
                              <a:rPr lang="en-US" b="0" i="1" smtClean="0">
                                <a:latin typeface="Cambria Math" panose="02040503050406030204" pitchFamily="18" charset="0"/>
                              </a:rPr>
                              <m:t> </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𝑒</m:t>
                            </m:r>
                          </m:e>
                        </m:groupChr>
                      </m:e>
                      <m:lim>
                        <m:r>
                          <a:rPr lang="en-US" b="0" i="1" smtClean="0">
                            <a:latin typeface="Cambria Math" panose="02040503050406030204" pitchFamily="18" charset="0"/>
                          </a:rPr>
                          <m:t>𝑓𝑟𝑜𝑚</m:t>
                        </m:r>
                        <m:r>
                          <a:rPr lang="en-US" b="0" i="1" smtClean="0">
                            <a:latin typeface="Cambria Math" panose="02040503050406030204" pitchFamily="18" charset="0"/>
                          </a:rPr>
                          <m:t> </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lim>
                    </m:limLow>
                    <m:r>
                      <a:rPr lang="en-US" b="0" i="1" smtClean="0">
                        <a:latin typeface="Cambria Math" panose="02040503050406030204" pitchFamily="18" charset="0"/>
                      </a:rPr>
                      <m:t>=</m:t>
                    </m:r>
                    <m:borderBox>
                      <m:borderBoxPr>
                        <m:ctrlPr>
                          <a:rPr lang="en-US" b="0" i="1" smtClean="0">
                            <a:latin typeface="Cambria Math" panose="02040503050406030204" pitchFamily="18" charset="0"/>
                          </a:rPr>
                        </m:ctrlPr>
                      </m:borderBoxPr>
                      <m:e>
                        <m:r>
                          <a:rPr lang="en-US" b="1" i="1" smtClean="0">
                            <a:latin typeface="Cambria Math" panose="02040503050406030204" pitchFamily="18" charset="0"/>
                          </a:rPr>
                          <m:t>𝟖</m:t>
                        </m:r>
                        <m:r>
                          <a:rPr lang="en-US" b="1" i="1" smtClean="0">
                            <a:latin typeface="Cambria Math" panose="02040503050406030204" pitchFamily="18" charset="0"/>
                          </a:rPr>
                          <m:t>.</m:t>
                        </m:r>
                        <m:r>
                          <a:rPr lang="en-US" b="1" i="1" smtClean="0">
                            <a:latin typeface="Cambria Math" panose="02040503050406030204" pitchFamily="18" charset="0"/>
                          </a:rPr>
                          <m:t>𝟖𝟖</m:t>
                        </m:r>
                        <m:r>
                          <a:rPr lang="en-US" b="1" i="1" smtClean="0">
                            <a:latin typeface="Cambria Math" panose="02040503050406030204" pitchFamily="18" charset="0"/>
                          </a:rPr>
                          <m:t> </m:t>
                        </m:r>
                        <m:r>
                          <a:rPr lang="en-US" b="1" i="1" smtClean="0">
                            <a:latin typeface="Cambria Math" panose="02040503050406030204" pitchFamily="18" charset="0"/>
                          </a:rPr>
                          <m:t>𝒌𝒈</m:t>
                        </m:r>
                        <m:r>
                          <a:rPr lang="en-US" b="1" i="1" smtClean="0">
                            <a:latin typeface="Cambria Math" panose="02040503050406030204" pitchFamily="18" charset="0"/>
                          </a:rPr>
                          <m:t> </m:t>
                        </m:r>
                        <m:r>
                          <a:rPr lang="en-US" b="1" i="1" smtClean="0">
                            <a:latin typeface="Cambria Math" panose="02040503050406030204" pitchFamily="18" charset="0"/>
                          </a:rPr>
                          <m:t>𝑪</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𝑶</m:t>
                            </m:r>
                          </m:e>
                          <m:sub>
                            <m:r>
                              <a:rPr lang="en-US" b="1" i="1" smtClean="0">
                                <a:latin typeface="Cambria Math" panose="02040503050406030204" pitchFamily="18" charset="0"/>
                              </a:rPr>
                              <m:t>𝟐</m:t>
                            </m:r>
                          </m:sub>
                        </m:sSub>
                        <m:r>
                          <a:rPr lang="en-US" b="1" i="1" smtClean="0">
                            <a:latin typeface="Cambria Math" panose="02040503050406030204" pitchFamily="18" charset="0"/>
                          </a:rPr>
                          <m:t>−</m:t>
                        </m:r>
                        <m:r>
                          <a:rPr lang="en-US" b="1" i="1" smtClean="0">
                            <a:latin typeface="Cambria Math" panose="02040503050406030204" pitchFamily="18" charset="0"/>
                          </a:rPr>
                          <m:t>𝒆𝒒</m:t>
                        </m:r>
                        <m:r>
                          <m:rPr>
                            <m:nor/>
                          </m:rPr>
                          <a:rPr lang="en-US" b="1" dirty="0" smtClean="0"/>
                          <m:t> </m:t>
                        </m:r>
                      </m:e>
                    </m:borderBox>
                  </m:oMath>
                </a14:m>
                <a:endParaRPr lang="en-US" dirty="0" smtClean="0"/>
              </a:p>
            </p:txBody>
          </p:sp>
        </mc:Choice>
        <mc:Fallback xmlns="">
          <p:sp>
            <p:nvSpPr>
              <p:cNvPr id="8" name="Content Placeholder 2"/>
              <p:cNvSpPr txBox="1">
                <a:spLocks noRot="1" noChangeAspect="1" noMove="1" noResize="1" noEditPoints="1" noAdjustHandles="1" noChangeArrowheads="1" noChangeShapeType="1" noTextEdit="1"/>
              </p:cNvSpPr>
              <p:nvPr/>
            </p:nvSpPr>
            <p:spPr>
              <a:xfrm>
                <a:off x="838200" y="2097796"/>
                <a:ext cx="10497855" cy="3756500"/>
              </a:xfrm>
              <a:prstGeom prst="rect">
                <a:avLst/>
              </a:prstGeom>
              <a:blipFill rotWithShape="0">
                <a:blip r:embed="rId5"/>
                <a:stretch>
                  <a:fillRect l="-1044" t="-3236" b="-971"/>
                </a:stretch>
              </a:blipFill>
              <a:ln>
                <a:solidFill>
                  <a:schemeClr val="tx1"/>
                </a:solidFill>
              </a:ln>
            </p:spPr>
            <p:txBody>
              <a:bodyPr/>
              <a:lstStyle/>
              <a:p>
                <a:r>
                  <a:rPr lang="en-US">
                    <a:noFill/>
                  </a:rPr>
                  <a:t> </a:t>
                </a:r>
              </a:p>
            </p:txBody>
          </p:sp>
        </mc:Fallback>
      </mc:AlternateContent>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0"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β</a:t>
            </a:r>
            <a:r>
              <a:rPr lang="en-US" dirty="0" smtClean="0">
                <a:latin typeface="Calibri" panose="020F0502020204030204" pitchFamily="34" charset="0"/>
              </a:rPr>
              <a:t>1</a:t>
            </a:r>
            <a:endParaRPr lang="en-US" dirty="0"/>
          </a:p>
        </p:txBody>
      </p:sp>
      <p:sp>
        <p:nvSpPr>
          <p:cNvPr id="12" name="Date Placeholder 5"/>
          <p:cNvSpPr>
            <a:spLocks noGrp="1"/>
          </p:cNvSpPr>
          <p:nvPr>
            <p:ph type="dt" sz="half" idx="10"/>
          </p:nvPr>
        </p:nvSpPr>
        <p:spPr>
          <a:xfrm>
            <a:off x="1097280" y="6459785"/>
            <a:ext cx="2472271" cy="365125"/>
          </a:xfrm>
        </p:spPr>
        <p:txBody>
          <a:bodyPr/>
          <a:lstStyle/>
          <a:p>
            <a:r>
              <a:rPr lang="en-US" dirty="0" smtClean="0"/>
              <a:t>12</a:t>
            </a:r>
            <a:r>
              <a:rPr lang="en-US" dirty="0" smtClean="0"/>
              <a:t>/2015</a:t>
            </a:r>
            <a:endParaRPr lang="en-US" dirty="0"/>
          </a:p>
        </p:txBody>
      </p:sp>
    </p:spTree>
    <p:extLst>
      <p:ext uri="{BB962C8B-B14F-4D97-AF65-F5344CB8AC3E}">
        <p14:creationId xmlns:p14="http://schemas.microsoft.com/office/powerpoint/2010/main" val="2315955169"/>
      </p:ext>
    </p:extLst>
  </p:cSld>
  <p:clrMapOvr>
    <a:masterClrMapping/>
  </p:clrMapOvr>
  <mc:AlternateContent xmlns:mc="http://schemas.openxmlformats.org/markup-compatibility/2006" xmlns:p14="http://schemas.microsoft.com/office/powerpoint/2010/main">
    <mc:Choice Requires="p14">
      <p:transition spd="slow" p14:dur="2000" advTm="65783"/>
    </mc:Choice>
    <mc:Fallback xmlns="">
      <p:transition spd="slow" advTm="65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GWP</a:t>
            </a:r>
            <a:r>
              <a:rPr lang="en-US" baseline="-25000" dirty="0" smtClean="0"/>
              <a:t>20</a:t>
            </a:r>
            <a:r>
              <a:rPr lang="en-US" dirty="0" smtClean="0"/>
              <a:t>,</a:t>
            </a:r>
            <a:r>
              <a:rPr lang="en-US" dirty="0"/>
              <a:t> </a:t>
            </a:r>
            <a:r>
              <a:rPr lang="en-US" dirty="0" smtClean="0"/>
              <a:t>GWP</a:t>
            </a:r>
            <a:r>
              <a:rPr lang="en-US" baseline="-25000" dirty="0" smtClean="0"/>
              <a:t>100</a:t>
            </a:r>
            <a:r>
              <a:rPr lang="en-US" dirty="0" smtClean="0"/>
              <a:t>, and GWP</a:t>
            </a:r>
            <a:r>
              <a:rPr lang="en-US" baseline="-25000" dirty="0" smtClean="0"/>
              <a:t>500</a:t>
            </a:r>
            <a:r>
              <a:rPr lang="en-US" dirty="0" smtClean="0"/>
              <a:t> Comparison</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22</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742485181"/>
              </p:ext>
            </p:extLst>
          </p:nvPr>
        </p:nvGraphicFramePr>
        <p:xfrm>
          <a:off x="1983566" y="1627386"/>
          <a:ext cx="8128000" cy="1854200"/>
        </p:xfrm>
        <a:graphic>
          <a:graphicData uri="http://schemas.openxmlformats.org/drawingml/2006/table">
            <a:tbl>
              <a:tblPr firstRow="1" bandRow="1">
                <a:tableStyleId>{5C22544A-7EE6-4342-B048-85BDC9FD1C3A}</a:tableStyleId>
              </a:tblPr>
              <a:tblGrid>
                <a:gridCol w="2032000"/>
                <a:gridCol w="2032000"/>
                <a:gridCol w="2032000"/>
                <a:gridCol w="2032000"/>
              </a:tblGrid>
              <a:tr h="370840">
                <a:tc>
                  <a:txBody>
                    <a:bodyPr/>
                    <a:lstStyle/>
                    <a:p>
                      <a:r>
                        <a:rPr lang="en-US" dirty="0" smtClean="0"/>
                        <a:t>Contribution From</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GWP</a:t>
                      </a:r>
                      <a:r>
                        <a:rPr lang="en-US" baseline="-25000" dirty="0" smtClean="0"/>
                        <a:t>20</a:t>
                      </a:r>
                      <a:endParaRPr lang="en-US" dirty="0" smtClean="0"/>
                    </a:p>
                  </a:txBody>
                  <a:tcPr/>
                </a:tc>
                <a:tc>
                  <a:txBody>
                    <a:bodyPr/>
                    <a:lstStyle/>
                    <a:p>
                      <a:r>
                        <a:rPr lang="en-US" dirty="0" smtClean="0"/>
                        <a:t>GWP</a:t>
                      </a:r>
                      <a:r>
                        <a:rPr lang="en-US" baseline="-25000" dirty="0" smtClean="0"/>
                        <a:t>100</a:t>
                      </a:r>
                      <a:endParaRPr lang="en-US" dirty="0"/>
                    </a:p>
                  </a:txBody>
                  <a:tcPr/>
                </a:tc>
                <a:tc>
                  <a:txBody>
                    <a:bodyPr/>
                    <a:lstStyle/>
                    <a:p>
                      <a:r>
                        <a:rPr lang="en-US" dirty="0" smtClean="0"/>
                        <a:t>GWP</a:t>
                      </a:r>
                      <a:r>
                        <a:rPr lang="en-US" baseline="-25000" dirty="0" smtClean="0"/>
                        <a:t>500</a:t>
                      </a:r>
                      <a:endParaRPr lang="en-US" dirty="0"/>
                    </a:p>
                  </a:txBody>
                  <a:tcPr/>
                </a:tc>
              </a:tr>
              <a:tr h="370840">
                <a:tc>
                  <a:txBody>
                    <a:bodyPr/>
                    <a:lstStyle/>
                    <a:p>
                      <a:r>
                        <a:rPr lang="en-US" dirty="0" smtClean="0"/>
                        <a:t>CO</a:t>
                      </a:r>
                      <a:r>
                        <a:rPr lang="en-US" baseline="-25000" dirty="0" smtClean="0"/>
                        <a:t>2</a:t>
                      </a:r>
                      <a:r>
                        <a:rPr lang="en-US" baseline="0" dirty="0" smtClean="0"/>
                        <a:t> (kg CO</a:t>
                      </a:r>
                      <a:r>
                        <a:rPr lang="en-US" baseline="-25000" dirty="0" smtClean="0"/>
                        <a:t>2</a:t>
                      </a:r>
                      <a:r>
                        <a:rPr lang="en-US" baseline="0" dirty="0" smtClean="0"/>
                        <a:t>-eq)</a:t>
                      </a:r>
                      <a:endParaRPr lang="en-US" dirty="0"/>
                    </a:p>
                  </a:txBody>
                  <a:tcPr/>
                </a:tc>
                <a:tc>
                  <a:txBody>
                    <a:bodyPr/>
                    <a:lstStyle/>
                    <a:p>
                      <a:r>
                        <a:rPr lang="en-US" dirty="0" smtClean="0"/>
                        <a:t>2.35</a:t>
                      </a:r>
                      <a:endParaRPr lang="en-US" dirty="0"/>
                    </a:p>
                  </a:txBody>
                  <a:tcPr/>
                </a:tc>
                <a:tc>
                  <a:txBody>
                    <a:bodyPr/>
                    <a:lstStyle/>
                    <a:p>
                      <a:r>
                        <a:rPr lang="en-US" dirty="0" smtClean="0"/>
                        <a:t>2.35</a:t>
                      </a:r>
                      <a:endParaRPr lang="en-US" dirty="0"/>
                    </a:p>
                  </a:txBody>
                  <a:tcPr/>
                </a:tc>
                <a:tc>
                  <a:txBody>
                    <a:bodyPr/>
                    <a:lstStyle/>
                    <a:p>
                      <a:r>
                        <a:rPr lang="en-US" dirty="0" smtClean="0"/>
                        <a:t>2.35</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a:t>
                      </a:r>
                      <a:r>
                        <a:rPr lang="en-US" baseline="-25000" dirty="0" smtClean="0"/>
                        <a:t>4 </a:t>
                      </a:r>
                      <a:r>
                        <a:rPr lang="en-US" baseline="0" dirty="0" smtClean="0"/>
                        <a:t>(kg CO</a:t>
                      </a:r>
                      <a:r>
                        <a:rPr lang="en-US" baseline="-25000" dirty="0" smtClean="0"/>
                        <a:t>2</a:t>
                      </a:r>
                      <a:r>
                        <a:rPr lang="en-US" baseline="0" dirty="0" smtClean="0"/>
                        <a:t>-eq)</a:t>
                      </a:r>
                      <a:endParaRPr lang="en-US" dirty="0" smtClean="0"/>
                    </a:p>
                  </a:txBody>
                  <a:tcPr/>
                </a:tc>
                <a:tc>
                  <a:txBody>
                    <a:bodyPr/>
                    <a:lstStyle/>
                    <a:p>
                      <a:r>
                        <a:rPr lang="en-US" dirty="0" smtClean="0"/>
                        <a:t>1.07</a:t>
                      </a:r>
                      <a:endParaRPr lang="en-US" dirty="0"/>
                    </a:p>
                  </a:txBody>
                  <a:tcPr/>
                </a:tc>
                <a:tc>
                  <a:txBody>
                    <a:bodyPr/>
                    <a:lstStyle/>
                    <a:p>
                      <a:r>
                        <a:rPr lang="en-US" dirty="0" smtClean="0"/>
                        <a:t>0.37</a:t>
                      </a:r>
                      <a:endParaRPr lang="en-US" dirty="0"/>
                    </a:p>
                  </a:txBody>
                  <a:tcPr/>
                </a:tc>
                <a:tc>
                  <a:txBody>
                    <a:bodyPr/>
                    <a:lstStyle/>
                    <a:p>
                      <a:r>
                        <a:rPr lang="en-US" dirty="0" smtClean="0"/>
                        <a:t>0.11</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t>
                      </a:r>
                      <a:r>
                        <a:rPr lang="en-US" baseline="-25000" dirty="0" smtClean="0"/>
                        <a:t>2</a:t>
                      </a:r>
                      <a:r>
                        <a:rPr lang="en-US" baseline="0" dirty="0" smtClean="0"/>
                        <a:t>O (kg CO</a:t>
                      </a:r>
                      <a:r>
                        <a:rPr lang="en-US" baseline="-25000" dirty="0" smtClean="0"/>
                        <a:t>2</a:t>
                      </a:r>
                      <a:r>
                        <a:rPr lang="en-US" baseline="0" dirty="0" smtClean="0"/>
                        <a:t>-eq)</a:t>
                      </a:r>
                      <a:endParaRPr lang="en-US" dirty="0" smtClean="0"/>
                    </a:p>
                  </a:txBody>
                  <a:tcPr/>
                </a:tc>
                <a:tc>
                  <a:txBody>
                    <a:bodyPr/>
                    <a:lstStyle/>
                    <a:p>
                      <a:r>
                        <a:rPr lang="en-US" dirty="0" smtClean="0"/>
                        <a:t>0.01</a:t>
                      </a:r>
                      <a:endParaRPr lang="en-US" dirty="0"/>
                    </a:p>
                  </a:txBody>
                  <a:tcPr/>
                </a:tc>
                <a:tc>
                  <a:txBody>
                    <a:bodyPr/>
                    <a:lstStyle/>
                    <a:p>
                      <a:r>
                        <a:rPr lang="en-US" dirty="0" smtClean="0"/>
                        <a:t>0.01</a:t>
                      </a:r>
                      <a:endParaRPr lang="en-US" dirty="0"/>
                    </a:p>
                  </a:txBody>
                  <a:tcPr/>
                </a:tc>
                <a:tc>
                  <a:txBody>
                    <a:bodyPr/>
                    <a:lstStyle/>
                    <a:p>
                      <a:r>
                        <a:rPr lang="en-US" dirty="0" smtClean="0"/>
                        <a:t>0.005</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Total </a:t>
                      </a:r>
                      <a:r>
                        <a:rPr lang="en-US" b="1" baseline="0" dirty="0" smtClean="0"/>
                        <a:t>(kg CO</a:t>
                      </a:r>
                      <a:r>
                        <a:rPr lang="en-US" b="1" baseline="-25000" dirty="0" smtClean="0"/>
                        <a:t>2</a:t>
                      </a:r>
                      <a:r>
                        <a:rPr lang="en-US" b="1" baseline="0" dirty="0" smtClean="0"/>
                        <a:t>-eq)</a:t>
                      </a:r>
                      <a:endParaRPr lang="en-US" b="1" dirty="0" smtClean="0"/>
                    </a:p>
                  </a:txBody>
                  <a:tcPr/>
                </a:tc>
                <a:tc>
                  <a:txBody>
                    <a:bodyPr/>
                    <a:lstStyle/>
                    <a:p>
                      <a:r>
                        <a:rPr lang="en-US" b="1" dirty="0" smtClean="0"/>
                        <a:t>3.43</a:t>
                      </a:r>
                      <a:endParaRPr lang="en-US" b="1" dirty="0"/>
                    </a:p>
                  </a:txBody>
                  <a:tcPr/>
                </a:tc>
                <a:tc>
                  <a:txBody>
                    <a:bodyPr/>
                    <a:lstStyle/>
                    <a:p>
                      <a:r>
                        <a:rPr lang="en-US" b="1" dirty="0" smtClean="0"/>
                        <a:t>2.73</a:t>
                      </a:r>
                      <a:endParaRPr lang="en-US" b="1" dirty="0"/>
                    </a:p>
                  </a:txBody>
                  <a:tcPr/>
                </a:tc>
                <a:tc>
                  <a:txBody>
                    <a:bodyPr/>
                    <a:lstStyle/>
                    <a:p>
                      <a:r>
                        <a:rPr lang="en-US" b="1" dirty="0" smtClean="0"/>
                        <a:t>2.47</a:t>
                      </a:r>
                      <a:endParaRPr lang="en-US" b="1"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917608436"/>
              </p:ext>
            </p:extLst>
          </p:nvPr>
        </p:nvGraphicFramePr>
        <p:xfrm>
          <a:off x="1966587" y="3889524"/>
          <a:ext cx="8128000" cy="1854200"/>
        </p:xfrm>
        <a:graphic>
          <a:graphicData uri="http://schemas.openxmlformats.org/drawingml/2006/table">
            <a:tbl>
              <a:tblPr firstRow="1" bandRow="1">
                <a:tableStyleId>{5C22544A-7EE6-4342-B048-85BDC9FD1C3A}</a:tableStyleId>
              </a:tblPr>
              <a:tblGrid>
                <a:gridCol w="2032000"/>
                <a:gridCol w="2032000"/>
                <a:gridCol w="2032000"/>
                <a:gridCol w="2032000"/>
              </a:tblGrid>
              <a:tr h="370840">
                <a:tc>
                  <a:txBody>
                    <a:bodyPr/>
                    <a:lstStyle/>
                    <a:p>
                      <a:r>
                        <a:rPr lang="en-US" dirty="0" smtClean="0"/>
                        <a:t>Contribution From</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GWP</a:t>
                      </a:r>
                      <a:r>
                        <a:rPr lang="en-US" baseline="-25000" dirty="0" smtClean="0"/>
                        <a:t>20</a:t>
                      </a:r>
                      <a:endParaRPr lang="en-US" dirty="0" smtClean="0"/>
                    </a:p>
                  </a:txBody>
                  <a:tcPr/>
                </a:tc>
                <a:tc>
                  <a:txBody>
                    <a:bodyPr/>
                    <a:lstStyle/>
                    <a:p>
                      <a:r>
                        <a:rPr lang="en-US" dirty="0" smtClean="0"/>
                        <a:t>GWP</a:t>
                      </a:r>
                      <a:r>
                        <a:rPr lang="en-US" baseline="-25000" dirty="0" smtClean="0"/>
                        <a:t>100</a:t>
                      </a:r>
                      <a:endParaRPr lang="en-US" dirty="0"/>
                    </a:p>
                  </a:txBody>
                  <a:tcPr/>
                </a:tc>
                <a:tc>
                  <a:txBody>
                    <a:bodyPr/>
                    <a:lstStyle/>
                    <a:p>
                      <a:r>
                        <a:rPr lang="en-US" dirty="0" smtClean="0"/>
                        <a:t>GWP</a:t>
                      </a:r>
                      <a:r>
                        <a:rPr lang="en-US" baseline="-25000" dirty="0" smtClean="0"/>
                        <a:t>500</a:t>
                      </a:r>
                      <a:endParaRPr lang="en-US" dirty="0"/>
                    </a:p>
                  </a:txBody>
                  <a:tcPr/>
                </a:tc>
              </a:tr>
              <a:tr h="370840">
                <a:tc>
                  <a:txBody>
                    <a:bodyPr/>
                    <a:lstStyle/>
                    <a:p>
                      <a:r>
                        <a:rPr lang="en-US" dirty="0" smtClean="0"/>
                        <a:t>CO</a:t>
                      </a:r>
                      <a:r>
                        <a:rPr lang="en-US" baseline="-25000" dirty="0" smtClean="0"/>
                        <a:t>2</a:t>
                      </a:r>
                      <a:r>
                        <a:rPr lang="en-US" baseline="0" dirty="0" smtClean="0"/>
                        <a:t> (kg CO</a:t>
                      </a:r>
                      <a:r>
                        <a:rPr lang="en-US" baseline="-25000" dirty="0" smtClean="0"/>
                        <a:t>2</a:t>
                      </a:r>
                      <a:r>
                        <a:rPr lang="en-US" baseline="0" dirty="0" smtClean="0"/>
                        <a:t>-eq)</a:t>
                      </a:r>
                      <a:endParaRPr lang="en-US" dirty="0"/>
                    </a:p>
                  </a:txBody>
                  <a:tcPr/>
                </a:tc>
                <a:tc>
                  <a:txBody>
                    <a:bodyPr/>
                    <a:lstStyle/>
                    <a:p>
                      <a:r>
                        <a:rPr lang="en-US" dirty="0" smtClean="0"/>
                        <a:t>3.94</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3.94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3.94</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a:t>
                      </a:r>
                      <a:r>
                        <a:rPr lang="en-US" baseline="-25000" dirty="0" smtClean="0"/>
                        <a:t>4 </a:t>
                      </a:r>
                      <a:r>
                        <a:rPr lang="en-US" baseline="0" dirty="0" smtClean="0"/>
                        <a:t>(kg CO</a:t>
                      </a:r>
                      <a:r>
                        <a:rPr lang="en-US" baseline="-25000" dirty="0" smtClean="0"/>
                        <a:t>2</a:t>
                      </a:r>
                      <a:r>
                        <a:rPr lang="en-US" baseline="0" dirty="0" smtClean="0"/>
                        <a:t>-eq)</a:t>
                      </a:r>
                      <a:endParaRPr lang="en-US" dirty="0" smtClean="0"/>
                    </a:p>
                  </a:txBody>
                  <a:tcPr/>
                </a:tc>
                <a:tc>
                  <a:txBody>
                    <a:bodyPr/>
                    <a:lstStyle/>
                    <a:p>
                      <a:r>
                        <a:rPr lang="en-US" dirty="0" smtClean="0"/>
                        <a:t>0.60</a:t>
                      </a:r>
                      <a:endParaRPr lang="en-US" dirty="0"/>
                    </a:p>
                  </a:txBody>
                  <a:tcPr/>
                </a:tc>
                <a:tc>
                  <a:txBody>
                    <a:bodyPr/>
                    <a:lstStyle/>
                    <a:p>
                      <a:r>
                        <a:rPr lang="en-US" dirty="0" smtClean="0"/>
                        <a:t>0.21</a:t>
                      </a:r>
                      <a:endParaRPr lang="en-US" dirty="0"/>
                    </a:p>
                  </a:txBody>
                  <a:tcPr/>
                </a:tc>
                <a:tc>
                  <a:txBody>
                    <a:bodyPr/>
                    <a:lstStyle/>
                    <a:p>
                      <a:r>
                        <a:rPr lang="en-US" dirty="0" smtClean="0"/>
                        <a:t>0.06</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t>
                      </a:r>
                      <a:r>
                        <a:rPr lang="en-US" baseline="-25000" dirty="0" smtClean="0"/>
                        <a:t>2</a:t>
                      </a:r>
                      <a:r>
                        <a:rPr lang="en-US" baseline="0" dirty="0" smtClean="0"/>
                        <a:t>O (kg CO</a:t>
                      </a:r>
                      <a:r>
                        <a:rPr lang="en-US" baseline="-25000" dirty="0" smtClean="0"/>
                        <a:t>2</a:t>
                      </a:r>
                      <a:r>
                        <a:rPr lang="en-US" baseline="0" dirty="0" smtClean="0"/>
                        <a:t>-eq)</a:t>
                      </a:r>
                      <a:endParaRPr lang="en-US" dirty="0" smtClean="0"/>
                    </a:p>
                  </a:txBody>
                  <a:tcPr/>
                </a:tc>
                <a:tc>
                  <a:txBody>
                    <a:bodyPr/>
                    <a:lstStyle/>
                    <a:p>
                      <a:r>
                        <a:rPr lang="en-US" dirty="0" smtClean="0"/>
                        <a:t>4.34</a:t>
                      </a:r>
                      <a:endParaRPr lang="en-US" dirty="0"/>
                    </a:p>
                  </a:txBody>
                  <a:tcPr/>
                </a:tc>
                <a:tc>
                  <a:txBody>
                    <a:bodyPr/>
                    <a:lstStyle/>
                    <a:p>
                      <a:r>
                        <a:rPr lang="en-US" dirty="0" smtClean="0"/>
                        <a:t>4.47</a:t>
                      </a:r>
                      <a:endParaRPr lang="en-US" dirty="0"/>
                    </a:p>
                  </a:txBody>
                  <a:tcPr/>
                </a:tc>
                <a:tc>
                  <a:txBody>
                    <a:bodyPr/>
                    <a:lstStyle/>
                    <a:p>
                      <a:r>
                        <a:rPr lang="en-US" dirty="0" smtClean="0"/>
                        <a:t>2.30</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Total </a:t>
                      </a:r>
                      <a:r>
                        <a:rPr lang="en-US" b="1" baseline="0" dirty="0" smtClean="0"/>
                        <a:t>(kg CO</a:t>
                      </a:r>
                      <a:r>
                        <a:rPr lang="en-US" b="1" baseline="-25000" dirty="0" smtClean="0"/>
                        <a:t>2</a:t>
                      </a:r>
                      <a:r>
                        <a:rPr lang="en-US" b="1" baseline="0" dirty="0" smtClean="0"/>
                        <a:t>-eq)</a:t>
                      </a:r>
                      <a:endParaRPr lang="en-US" b="1" dirty="0" smtClean="0"/>
                    </a:p>
                  </a:txBody>
                  <a:tcPr/>
                </a:tc>
                <a:tc>
                  <a:txBody>
                    <a:bodyPr/>
                    <a:lstStyle/>
                    <a:p>
                      <a:r>
                        <a:rPr lang="en-US" b="1" dirty="0" smtClean="0"/>
                        <a:t>8.88</a:t>
                      </a:r>
                      <a:endParaRPr lang="en-US" b="1" dirty="0"/>
                    </a:p>
                  </a:txBody>
                  <a:tcPr/>
                </a:tc>
                <a:tc>
                  <a:txBody>
                    <a:bodyPr/>
                    <a:lstStyle/>
                    <a:p>
                      <a:r>
                        <a:rPr lang="en-US" b="1" dirty="0" smtClean="0"/>
                        <a:t>8.62</a:t>
                      </a:r>
                      <a:endParaRPr lang="en-US" b="1" dirty="0"/>
                    </a:p>
                  </a:txBody>
                  <a:tcPr/>
                </a:tc>
                <a:tc>
                  <a:txBody>
                    <a:bodyPr/>
                    <a:lstStyle/>
                    <a:p>
                      <a:r>
                        <a:rPr lang="en-US" b="1" dirty="0" smtClean="0"/>
                        <a:t>6.30</a:t>
                      </a:r>
                      <a:endParaRPr lang="en-US" b="1" dirty="0"/>
                    </a:p>
                  </a:txBody>
                  <a:tcPr/>
                </a:tc>
              </a:tr>
            </a:tbl>
          </a:graphicData>
        </a:graphic>
      </p:graphicFrame>
      <p:sp>
        <p:nvSpPr>
          <p:cNvPr id="9" name="TextBox 8"/>
          <p:cNvSpPr txBox="1"/>
          <p:nvPr/>
        </p:nvSpPr>
        <p:spPr>
          <a:xfrm>
            <a:off x="1966587" y="1302707"/>
            <a:ext cx="3544560" cy="369332"/>
          </a:xfrm>
          <a:prstGeom prst="rect">
            <a:avLst/>
          </a:prstGeom>
          <a:noFill/>
        </p:spPr>
        <p:txBody>
          <a:bodyPr wrap="none" rtlCol="0">
            <a:spAutoFit/>
          </a:bodyPr>
          <a:lstStyle/>
          <a:p>
            <a:r>
              <a:rPr lang="en-US" b="1" dirty="0" smtClean="0"/>
              <a:t>Production of 1 gallon of diesel </a:t>
            </a:r>
            <a:r>
              <a:rPr lang="en-US" b="1" dirty="0"/>
              <a:t>f</a:t>
            </a:r>
            <a:r>
              <a:rPr lang="en-US" b="1" dirty="0" smtClean="0"/>
              <a:t>uel</a:t>
            </a:r>
            <a:endParaRPr lang="en-US" b="1" dirty="0"/>
          </a:p>
        </p:txBody>
      </p:sp>
      <p:sp>
        <p:nvSpPr>
          <p:cNvPr id="10" name="TextBox 9"/>
          <p:cNvSpPr txBox="1"/>
          <p:nvPr/>
        </p:nvSpPr>
        <p:spPr>
          <a:xfrm>
            <a:off x="1926431" y="3553361"/>
            <a:ext cx="3381888" cy="369332"/>
          </a:xfrm>
          <a:prstGeom prst="rect">
            <a:avLst/>
          </a:prstGeom>
          <a:noFill/>
        </p:spPr>
        <p:txBody>
          <a:bodyPr wrap="none" rtlCol="0">
            <a:spAutoFit/>
          </a:bodyPr>
          <a:lstStyle/>
          <a:p>
            <a:r>
              <a:rPr lang="en-US" b="1" dirty="0" smtClean="0"/>
              <a:t>Production of 1 US bushel of corn</a:t>
            </a:r>
            <a:endParaRPr lang="en-US" b="1" dirty="0"/>
          </a:p>
        </p:txBody>
      </p:sp>
      <p:sp>
        <p:nvSpPr>
          <p:cNvPr id="3" name="TextBox 2"/>
          <p:cNvSpPr txBox="1"/>
          <p:nvPr/>
        </p:nvSpPr>
        <p:spPr>
          <a:xfrm>
            <a:off x="2187950" y="5837066"/>
            <a:ext cx="7593233" cy="369332"/>
          </a:xfrm>
          <a:prstGeom prst="rect">
            <a:avLst/>
          </a:prstGeom>
          <a:noFill/>
        </p:spPr>
        <p:txBody>
          <a:bodyPr wrap="none" rtlCol="0">
            <a:spAutoFit/>
          </a:bodyPr>
          <a:lstStyle/>
          <a:p>
            <a:r>
              <a:rPr lang="en-US" dirty="0" smtClean="0"/>
              <a:t>GWPs between different time frames cannot be directly related to one another</a:t>
            </a:r>
            <a:endParaRPr lang="en-US"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2"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β</a:t>
            </a:r>
            <a:r>
              <a:rPr lang="en-US" dirty="0" smtClean="0">
                <a:latin typeface="Calibri" panose="020F0502020204030204" pitchFamily="34" charset="0"/>
              </a:rPr>
              <a:t>1</a:t>
            </a:r>
            <a:endParaRPr lang="en-US" dirty="0"/>
          </a:p>
        </p:txBody>
      </p:sp>
      <p:sp>
        <p:nvSpPr>
          <p:cNvPr id="13" name="Date Placeholder 5"/>
          <p:cNvSpPr>
            <a:spLocks noGrp="1"/>
          </p:cNvSpPr>
          <p:nvPr>
            <p:ph type="dt" sz="half" idx="10"/>
          </p:nvPr>
        </p:nvSpPr>
        <p:spPr>
          <a:xfrm>
            <a:off x="1097280" y="6459785"/>
            <a:ext cx="2472271" cy="365125"/>
          </a:xfrm>
        </p:spPr>
        <p:txBody>
          <a:bodyPr/>
          <a:lstStyle/>
          <a:p>
            <a:r>
              <a:rPr lang="en-US" dirty="0" smtClean="0"/>
              <a:t>12</a:t>
            </a:r>
            <a:r>
              <a:rPr lang="en-US" dirty="0" smtClean="0"/>
              <a:t>/2015</a:t>
            </a:r>
            <a:endParaRPr lang="en-US" dirty="0"/>
          </a:p>
        </p:txBody>
      </p:sp>
    </p:spTree>
    <p:extLst>
      <p:ext uri="{BB962C8B-B14F-4D97-AF65-F5344CB8AC3E}">
        <p14:creationId xmlns:p14="http://schemas.microsoft.com/office/powerpoint/2010/main" val="3387370343"/>
      </p:ext>
    </p:extLst>
  </p:cSld>
  <p:clrMapOvr>
    <a:masterClrMapping/>
  </p:clrMapOvr>
  <mc:AlternateContent xmlns:mc="http://schemas.openxmlformats.org/markup-compatibility/2006" xmlns:p14="http://schemas.microsoft.com/office/powerpoint/2010/main">
    <mc:Choice Requires="p14">
      <p:transition spd="slow" p14:dur="2000" advTm="87648"/>
    </mc:Choice>
    <mc:Fallback xmlns="">
      <p:transition spd="slow" advTm="87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time frame should we use?</a:t>
            </a:r>
            <a:endParaRPr lang="en-US" dirty="0"/>
          </a:p>
        </p:txBody>
      </p:sp>
      <p:sp>
        <p:nvSpPr>
          <p:cNvPr id="3" name="Content Placeholder 2"/>
          <p:cNvSpPr>
            <a:spLocks noGrp="1"/>
          </p:cNvSpPr>
          <p:nvPr>
            <p:ph idx="1"/>
          </p:nvPr>
        </p:nvSpPr>
        <p:spPr/>
        <p:txBody>
          <a:bodyPr/>
          <a:lstStyle/>
          <a:p>
            <a:r>
              <a:rPr lang="en-US" dirty="0" smtClean="0"/>
              <a:t>Likely depends on the goal and intended use of the LCA</a:t>
            </a:r>
          </a:p>
          <a:p>
            <a:r>
              <a:rPr lang="en-US" dirty="0" smtClean="0"/>
              <a:t>For example:</a:t>
            </a:r>
          </a:p>
          <a:p>
            <a:r>
              <a:rPr lang="en-US" dirty="0" smtClean="0"/>
              <a:t>a) If goal is reduce global warming by 2035, maybe 20 year GWP might be most appropriate</a:t>
            </a:r>
          </a:p>
          <a:p>
            <a:r>
              <a:rPr lang="en-US" dirty="0" smtClean="0"/>
              <a:t>b) If the goal is to decrease GWP by 2115, maybe 100 year GWP might most appropriate (but may be hotter in 2035 than in scenario a)</a:t>
            </a:r>
          </a:p>
          <a:p>
            <a:r>
              <a:rPr lang="en-US" dirty="0" smtClean="0"/>
              <a:t>This question is difficult to answer, but at least should be considered anytime an LCA is carried out or interpreted</a:t>
            </a:r>
          </a:p>
        </p:txBody>
      </p:sp>
      <p:sp>
        <p:nvSpPr>
          <p:cNvPr id="6" name="Slide Number Placeholder 5"/>
          <p:cNvSpPr>
            <a:spLocks noGrp="1"/>
          </p:cNvSpPr>
          <p:nvPr>
            <p:ph type="sldNum" sz="quarter" idx="12"/>
          </p:nvPr>
        </p:nvSpPr>
        <p:spPr/>
        <p:txBody>
          <a:bodyPr/>
          <a:lstStyle/>
          <a:p>
            <a:fld id="{0A514951-337F-4C55-96DD-3945EF272A02}" type="slidenum">
              <a:rPr lang="en-US" smtClean="0"/>
              <a:pPr/>
              <a:t>23</a:t>
            </a:fld>
            <a:endParaRPr lang="en-US"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1026" name="Picture 2" descr="http://www.clker.com/cliparts/2/2/8/8/12422396551934419605Current_event_clock.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6670" y="3941684"/>
            <a:ext cx="2099353" cy="209935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0725374" y="6119696"/>
            <a:ext cx="1116011" cy="261610"/>
          </a:xfrm>
          <a:prstGeom prst="rect">
            <a:avLst/>
          </a:prstGeom>
        </p:spPr>
        <p:txBody>
          <a:bodyPr wrap="none">
            <a:spAutoFit/>
          </a:bodyPr>
          <a:lstStyle/>
          <a:p>
            <a:r>
              <a:rPr lang="en-US" sz="1100" dirty="0" smtClean="0"/>
              <a:t>Clock: clker.com</a:t>
            </a:r>
            <a:endParaRPr lang="en-US" dirty="0"/>
          </a:p>
        </p:txBody>
      </p:sp>
      <p:sp>
        <p:nvSpPr>
          <p:cNvPr id="13" name="TextBox 12"/>
          <p:cNvSpPr txBox="1"/>
          <p:nvPr/>
        </p:nvSpPr>
        <p:spPr>
          <a:xfrm>
            <a:off x="6369961" y="3864465"/>
            <a:ext cx="1005403" cy="2215991"/>
          </a:xfrm>
          <a:prstGeom prst="rect">
            <a:avLst/>
          </a:prstGeom>
          <a:noFill/>
        </p:spPr>
        <p:txBody>
          <a:bodyPr wrap="none" rtlCol="0">
            <a:spAutoFit/>
          </a:bodyPr>
          <a:lstStyle/>
          <a:p>
            <a:r>
              <a:rPr lang="en-US" sz="13800" dirty="0" smtClean="0">
                <a:effectLst>
                  <a:outerShdw blurRad="38100" dist="38100" dir="2700000" algn="tl">
                    <a:srgbClr val="000000">
                      <a:alpha val="43137"/>
                    </a:srgbClr>
                  </a:outerShdw>
                </a:effectLst>
              </a:rPr>
              <a:t>?</a:t>
            </a:r>
            <a:endParaRPr lang="en-US" sz="3200" dirty="0">
              <a:effectLst>
                <a:outerShdw blurRad="38100" dist="38100" dir="2700000" algn="tl">
                  <a:srgbClr val="000000">
                    <a:alpha val="43137"/>
                  </a:srgbClr>
                </a:outerShdw>
              </a:effectLst>
            </a:endParaRPr>
          </a:p>
        </p:txBody>
      </p:sp>
      <p:sp>
        <p:nvSpPr>
          <p:cNvPr id="14"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β</a:t>
            </a:r>
            <a:r>
              <a:rPr lang="en-US" dirty="0" smtClean="0">
                <a:latin typeface="Calibri" panose="020F0502020204030204" pitchFamily="34" charset="0"/>
              </a:rPr>
              <a:t>1</a:t>
            </a:r>
            <a:endParaRPr lang="en-US" dirty="0"/>
          </a:p>
        </p:txBody>
      </p:sp>
      <p:sp>
        <p:nvSpPr>
          <p:cNvPr id="16" name="Date Placeholder 5"/>
          <p:cNvSpPr>
            <a:spLocks noGrp="1"/>
          </p:cNvSpPr>
          <p:nvPr>
            <p:ph type="dt" sz="half" idx="10"/>
          </p:nvPr>
        </p:nvSpPr>
        <p:spPr>
          <a:xfrm>
            <a:off x="1097280" y="6459785"/>
            <a:ext cx="2472271" cy="365125"/>
          </a:xfrm>
        </p:spPr>
        <p:txBody>
          <a:bodyPr/>
          <a:lstStyle/>
          <a:p>
            <a:r>
              <a:rPr lang="en-US" dirty="0" smtClean="0"/>
              <a:t>12</a:t>
            </a:r>
            <a:r>
              <a:rPr lang="en-US" dirty="0" smtClean="0"/>
              <a:t>/2015</a:t>
            </a:r>
            <a:endParaRPr lang="en-US" dirty="0"/>
          </a:p>
        </p:txBody>
      </p:sp>
    </p:spTree>
    <p:extLst>
      <p:ext uri="{BB962C8B-B14F-4D97-AF65-F5344CB8AC3E}">
        <p14:creationId xmlns:p14="http://schemas.microsoft.com/office/powerpoint/2010/main" val="3327109174"/>
      </p:ext>
    </p:extLst>
  </p:cSld>
  <p:clrMapOvr>
    <a:masterClrMapping/>
  </p:clrMapOvr>
  <mc:AlternateContent xmlns:mc="http://schemas.openxmlformats.org/markup-compatibility/2006" xmlns:p14="http://schemas.microsoft.com/office/powerpoint/2010/main">
    <mc:Choice Requires="p14">
      <p:transition spd="slow" p14:dur="2000" advTm="61394"/>
    </mc:Choice>
    <mc:Fallback xmlns="">
      <p:transition spd="slow" advTm="61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8" y="275846"/>
            <a:ext cx="10986247" cy="885981"/>
          </a:xfrm>
        </p:spPr>
        <p:txBody>
          <a:bodyPr>
            <a:normAutofit/>
          </a:bodyPr>
          <a:lstStyle/>
          <a:p>
            <a:r>
              <a:rPr lang="en-US" dirty="0" smtClean="0"/>
              <a:t>Global Warming Potential (GWP) Summary</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24</a:t>
            </a:fld>
            <a:endParaRPr lang="en-US" dirty="0"/>
          </a:p>
        </p:txBody>
      </p:sp>
      <p:sp>
        <p:nvSpPr>
          <p:cNvPr id="8" name="Rectangle 7"/>
          <p:cNvSpPr/>
          <p:nvPr/>
        </p:nvSpPr>
        <p:spPr>
          <a:xfrm>
            <a:off x="9283700" y="6136144"/>
            <a:ext cx="2667000" cy="348813"/>
          </a:xfrm>
          <a:prstGeom prst="rect">
            <a:avLst/>
          </a:prstGeom>
        </p:spPr>
        <p:txBody>
          <a:bodyPr wrap="square">
            <a:spAutoFit/>
          </a:bodyPr>
          <a:lstStyle/>
          <a:p>
            <a:r>
              <a:rPr lang="en-US" sz="1000" dirty="0"/>
              <a:t>*</a:t>
            </a:r>
            <a:r>
              <a:rPr lang="en-US" sz="1000" dirty="0" err="1"/>
              <a:t>Ryberg</a:t>
            </a:r>
            <a:r>
              <a:rPr lang="en-US" sz="1000" dirty="0"/>
              <a:t> et al. 2014 </a:t>
            </a:r>
            <a:r>
              <a:rPr lang="en-US" sz="1000" dirty="0" smtClean="0"/>
              <a:t>     Glacier</a:t>
            </a:r>
            <a:r>
              <a:rPr lang="en-US" sz="1000" dirty="0"/>
              <a:t>: nrmsc.usgs.gov</a:t>
            </a:r>
          </a:p>
          <a:p>
            <a:endParaRPr lang="en-US" sz="1000" baseline="30000" dirty="0"/>
          </a:p>
        </p:txBody>
      </p:sp>
      <p:sp>
        <p:nvSpPr>
          <p:cNvPr id="13" name="Rounded Rectangle 12"/>
          <p:cNvSpPr/>
          <p:nvPr/>
        </p:nvSpPr>
        <p:spPr>
          <a:xfrm>
            <a:off x="2743298" y="5325801"/>
            <a:ext cx="2130749" cy="505061"/>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Increase in severe weather frequency</a:t>
            </a:r>
            <a:endParaRPr lang="en-US" sz="1400" dirty="0"/>
          </a:p>
        </p:txBody>
      </p:sp>
      <p:sp>
        <p:nvSpPr>
          <p:cNvPr id="14" name="Rounded Rectangle 13"/>
          <p:cNvSpPr/>
          <p:nvPr/>
        </p:nvSpPr>
        <p:spPr>
          <a:xfrm>
            <a:off x="1024344" y="5327805"/>
            <a:ext cx="1252331" cy="505061"/>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Sea level increase</a:t>
            </a:r>
            <a:endParaRPr lang="en-US" dirty="0"/>
          </a:p>
        </p:txBody>
      </p:sp>
      <p:sp>
        <p:nvSpPr>
          <p:cNvPr id="15" name="Rounded Rectangle 14"/>
          <p:cNvSpPr/>
          <p:nvPr/>
        </p:nvSpPr>
        <p:spPr>
          <a:xfrm>
            <a:off x="1040775" y="2889505"/>
            <a:ext cx="707966" cy="525639"/>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dirty="0" smtClean="0"/>
              <a:t>CO</a:t>
            </a:r>
            <a:r>
              <a:rPr lang="en-US" baseline="-25000" dirty="0" smtClean="0"/>
              <a:t>2</a:t>
            </a:r>
            <a:endParaRPr lang="en-US" dirty="0"/>
          </a:p>
        </p:txBody>
      </p:sp>
      <p:sp>
        <p:nvSpPr>
          <p:cNvPr id="12" name="Rounded Rectangle 11"/>
          <p:cNvSpPr/>
          <p:nvPr/>
        </p:nvSpPr>
        <p:spPr>
          <a:xfrm>
            <a:off x="909247" y="2770237"/>
            <a:ext cx="4939103" cy="765038"/>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29174" y="2504273"/>
            <a:ext cx="1516954" cy="307777"/>
          </a:xfrm>
          <a:prstGeom prst="rect">
            <a:avLst/>
          </a:prstGeom>
          <a:noFill/>
        </p:spPr>
        <p:txBody>
          <a:bodyPr wrap="none" rtlCol="0">
            <a:spAutoFit/>
          </a:bodyPr>
          <a:lstStyle/>
          <a:p>
            <a:r>
              <a:rPr lang="en-US" sz="1400" b="1" dirty="0" smtClean="0"/>
              <a:t>Main substances*</a:t>
            </a:r>
            <a:endParaRPr lang="en-US" sz="1400" b="1" dirty="0"/>
          </a:p>
        </p:txBody>
      </p:sp>
      <p:sp>
        <p:nvSpPr>
          <p:cNvPr id="27" name="Rounded Rectangle 26"/>
          <p:cNvSpPr/>
          <p:nvPr/>
        </p:nvSpPr>
        <p:spPr>
          <a:xfrm>
            <a:off x="1040772" y="4122592"/>
            <a:ext cx="2322206" cy="525639"/>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Increased radiative forcing (trapping heat)</a:t>
            </a:r>
            <a:endParaRPr lang="en-US" dirty="0"/>
          </a:p>
        </p:txBody>
      </p:sp>
      <p:sp>
        <p:nvSpPr>
          <p:cNvPr id="29" name="Rounded Rectangle 28"/>
          <p:cNvSpPr/>
          <p:nvPr/>
        </p:nvSpPr>
        <p:spPr>
          <a:xfrm>
            <a:off x="909247" y="4003324"/>
            <a:ext cx="2582746" cy="765038"/>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857749" y="3727757"/>
            <a:ext cx="877100" cy="307777"/>
          </a:xfrm>
          <a:prstGeom prst="rect">
            <a:avLst/>
          </a:prstGeom>
          <a:noFill/>
        </p:spPr>
        <p:txBody>
          <a:bodyPr wrap="none" rtlCol="0">
            <a:spAutoFit/>
          </a:bodyPr>
          <a:lstStyle/>
          <a:p>
            <a:r>
              <a:rPr lang="en-US" sz="1400" b="1" dirty="0" smtClean="0"/>
              <a:t>Midpoint</a:t>
            </a:r>
            <a:endParaRPr lang="en-US" sz="1400" b="1" dirty="0"/>
          </a:p>
        </p:txBody>
      </p:sp>
      <p:sp>
        <p:nvSpPr>
          <p:cNvPr id="32" name="Rounded Rectangle 31"/>
          <p:cNvSpPr/>
          <p:nvPr/>
        </p:nvSpPr>
        <p:spPr>
          <a:xfrm>
            <a:off x="1063140" y="1666147"/>
            <a:ext cx="1626429" cy="525639"/>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Fuel combustion</a:t>
            </a:r>
            <a:endParaRPr lang="en-US" dirty="0"/>
          </a:p>
        </p:txBody>
      </p:sp>
      <p:sp>
        <p:nvSpPr>
          <p:cNvPr id="33" name="Rounded Rectangle 32"/>
          <p:cNvSpPr/>
          <p:nvPr/>
        </p:nvSpPr>
        <p:spPr>
          <a:xfrm>
            <a:off x="2885873" y="1643739"/>
            <a:ext cx="1181888" cy="239087"/>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Electricity</a:t>
            </a:r>
            <a:endParaRPr lang="en-US" dirty="0"/>
          </a:p>
        </p:txBody>
      </p:sp>
      <p:sp>
        <p:nvSpPr>
          <p:cNvPr id="34" name="Rounded Rectangle 33"/>
          <p:cNvSpPr/>
          <p:nvPr/>
        </p:nvSpPr>
        <p:spPr>
          <a:xfrm>
            <a:off x="920713" y="1560163"/>
            <a:ext cx="7004398" cy="765038"/>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909247" y="1283505"/>
            <a:ext cx="1240083" cy="307777"/>
          </a:xfrm>
          <a:prstGeom prst="rect">
            <a:avLst/>
          </a:prstGeom>
          <a:noFill/>
        </p:spPr>
        <p:txBody>
          <a:bodyPr wrap="none" rtlCol="0">
            <a:spAutoFit/>
          </a:bodyPr>
          <a:lstStyle/>
          <a:p>
            <a:r>
              <a:rPr lang="en-US" sz="1400" b="1" dirty="0" smtClean="0"/>
              <a:t>Major sources</a:t>
            </a:r>
            <a:endParaRPr lang="en-US" sz="1400" b="1" dirty="0"/>
          </a:p>
        </p:txBody>
      </p:sp>
      <p:sp>
        <p:nvSpPr>
          <p:cNvPr id="36" name="Rounded Rectangle 35"/>
          <p:cNvSpPr/>
          <p:nvPr/>
        </p:nvSpPr>
        <p:spPr>
          <a:xfrm>
            <a:off x="4859192" y="1666146"/>
            <a:ext cx="1275485" cy="525639"/>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Agriculture</a:t>
            </a:r>
            <a:endParaRPr lang="en-US" dirty="0"/>
          </a:p>
        </p:txBody>
      </p:sp>
      <p:sp>
        <p:nvSpPr>
          <p:cNvPr id="38" name="Rounded Rectangle 37"/>
          <p:cNvSpPr/>
          <p:nvPr/>
        </p:nvSpPr>
        <p:spPr>
          <a:xfrm>
            <a:off x="1403319" y="2889505"/>
            <a:ext cx="345422" cy="211500"/>
          </a:xfrm>
          <a:prstGeom prst="roundRect">
            <a:avLst>
              <a:gd name="adj" fmla="val 3918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349787" y="2856584"/>
            <a:ext cx="452368" cy="276999"/>
          </a:xfrm>
          <a:prstGeom prst="rect">
            <a:avLst/>
          </a:prstGeom>
          <a:noFill/>
        </p:spPr>
        <p:txBody>
          <a:bodyPr wrap="none" rtlCol="0">
            <a:spAutoFit/>
          </a:bodyPr>
          <a:lstStyle/>
          <a:p>
            <a:r>
              <a:rPr lang="en-US" sz="1200" dirty="0" smtClean="0">
                <a:solidFill>
                  <a:schemeClr val="bg1"/>
                </a:solidFill>
              </a:rPr>
              <a:t>80%</a:t>
            </a:r>
            <a:endParaRPr lang="en-US" sz="1200" dirty="0">
              <a:solidFill>
                <a:schemeClr val="bg1"/>
              </a:solidFill>
            </a:endParaRPr>
          </a:p>
        </p:txBody>
      </p:sp>
      <p:sp>
        <p:nvSpPr>
          <p:cNvPr id="41" name="Rounded Rectangle 40"/>
          <p:cNvSpPr/>
          <p:nvPr/>
        </p:nvSpPr>
        <p:spPr>
          <a:xfrm>
            <a:off x="1849843" y="2885036"/>
            <a:ext cx="707966" cy="525639"/>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dirty="0" smtClean="0"/>
              <a:t>CH</a:t>
            </a:r>
            <a:r>
              <a:rPr lang="en-US" baseline="-25000" dirty="0" smtClean="0"/>
              <a:t>4</a:t>
            </a:r>
            <a:endParaRPr lang="en-US" dirty="0"/>
          </a:p>
        </p:txBody>
      </p:sp>
      <p:sp>
        <p:nvSpPr>
          <p:cNvPr id="42" name="Rounded Rectangle 41"/>
          <p:cNvSpPr/>
          <p:nvPr/>
        </p:nvSpPr>
        <p:spPr>
          <a:xfrm>
            <a:off x="2212387" y="2885036"/>
            <a:ext cx="345422" cy="211500"/>
          </a:xfrm>
          <a:prstGeom prst="roundRect">
            <a:avLst>
              <a:gd name="adj" fmla="val 3918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2203305" y="2852115"/>
            <a:ext cx="373820" cy="276999"/>
          </a:xfrm>
          <a:prstGeom prst="rect">
            <a:avLst/>
          </a:prstGeom>
          <a:noFill/>
        </p:spPr>
        <p:txBody>
          <a:bodyPr wrap="none" rtlCol="0">
            <a:spAutoFit/>
          </a:bodyPr>
          <a:lstStyle/>
          <a:p>
            <a:pPr algn="ctr"/>
            <a:r>
              <a:rPr lang="en-US" sz="1200" dirty="0" smtClean="0">
                <a:solidFill>
                  <a:schemeClr val="bg1"/>
                </a:solidFill>
              </a:rPr>
              <a:t>9%</a:t>
            </a:r>
            <a:endParaRPr lang="en-US" sz="1200" dirty="0">
              <a:solidFill>
                <a:schemeClr val="bg1"/>
              </a:solidFill>
            </a:endParaRPr>
          </a:p>
        </p:txBody>
      </p:sp>
      <p:sp>
        <p:nvSpPr>
          <p:cNvPr id="40" name="Rounded Rectangle 39"/>
          <p:cNvSpPr/>
          <p:nvPr/>
        </p:nvSpPr>
        <p:spPr>
          <a:xfrm>
            <a:off x="2658911" y="2889505"/>
            <a:ext cx="3032483" cy="525639"/>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dirty="0" smtClean="0"/>
              <a:t>N</a:t>
            </a:r>
            <a:r>
              <a:rPr lang="en-US" baseline="-25000" dirty="0" smtClean="0"/>
              <a:t>2</a:t>
            </a:r>
            <a:r>
              <a:rPr lang="en-US" dirty="0" smtClean="0"/>
              <a:t>O, O</a:t>
            </a:r>
            <a:r>
              <a:rPr lang="en-US" baseline="-25000" dirty="0" smtClean="0"/>
              <a:t>3</a:t>
            </a:r>
            <a:r>
              <a:rPr lang="en-US" dirty="0" smtClean="0"/>
              <a:t>, H</a:t>
            </a:r>
            <a:r>
              <a:rPr lang="en-US" baseline="-25000" dirty="0" smtClean="0"/>
              <a:t>2</a:t>
            </a:r>
            <a:r>
              <a:rPr lang="en-US" dirty="0" smtClean="0"/>
              <a:t>O(g), CFCs, Others</a:t>
            </a:r>
            <a:endParaRPr lang="en-US" dirty="0"/>
          </a:p>
        </p:txBody>
      </p:sp>
      <p:sp>
        <p:nvSpPr>
          <p:cNvPr id="46" name="Rounded Rectangle 45"/>
          <p:cNvSpPr/>
          <p:nvPr/>
        </p:nvSpPr>
        <p:spPr>
          <a:xfrm>
            <a:off x="5237666" y="5325801"/>
            <a:ext cx="1899914" cy="505061"/>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Increase in heat-related illnesses</a:t>
            </a:r>
            <a:endParaRPr lang="en-US" dirty="0"/>
          </a:p>
        </p:txBody>
      </p:sp>
      <p:sp>
        <p:nvSpPr>
          <p:cNvPr id="47" name="Rounded Rectangle 46"/>
          <p:cNvSpPr/>
          <p:nvPr/>
        </p:nvSpPr>
        <p:spPr>
          <a:xfrm>
            <a:off x="909248" y="5197817"/>
            <a:ext cx="7015864" cy="765038"/>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938147" y="4923448"/>
            <a:ext cx="2211824" cy="307777"/>
          </a:xfrm>
          <a:prstGeom prst="rect">
            <a:avLst/>
          </a:prstGeom>
          <a:noFill/>
        </p:spPr>
        <p:txBody>
          <a:bodyPr wrap="square" rtlCol="0">
            <a:spAutoFit/>
          </a:bodyPr>
          <a:lstStyle/>
          <a:p>
            <a:r>
              <a:rPr lang="en-US" sz="1400" b="1" dirty="0" smtClean="0"/>
              <a:t>Some Possible Endpoints</a:t>
            </a:r>
            <a:endParaRPr lang="en-US" sz="1400" b="1" dirty="0"/>
          </a:p>
        </p:txBody>
      </p:sp>
      <p:sp>
        <p:nvSpPr>
          <p:cNvPr id="49" name="Rounded Rectangle 48"/>
          <p:cNvSpPr/>
          <p:nvPr/>
        </p:nvSpPr>
        <p:spPr>
          <a:xfrm>
            <a:off x="2890030" y="1983942"/>
            <a:ext cx="1598028" cy="23326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Transportation</a:t>
            </a:r>
            <a:endParaRPr lang="en-US" dirty="0"/>
          </a:p>
        </p:txBody>
      </p:sp>
      <p:sp>
        <p:nvSpPr>
          <p:cNvPr id="28" name="Left Brace 27"/>
          <p:cNvSpPr/>
          <p:nvPr/>
        </p:nvSpPr>
        <p:spPr>
          <a:xfrm>
            <a:off x="2743298" y="1606646"/>
            <a:ext cx="190500" cy="65315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ounded Rectangle 36"/>
          <p:cNvSpPr/>
          <p:nvPr/>
        </p:nvSpPr>
        <p:spPr>
          <a:xfrm>
            <a:off x="6473086" y="1679862"/>
            <a:ext cx="1275485" cy="525639"/>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Industrial processes</a:t>
            </a:r>
            <a:endParaRPr lang="en-US" dirty="0"/>
          </a:p>
        </p:txBody>
      </p:sp>
      <p:sp>
        <p:nvSpPr>
          <p:cNvPr id="51" name="Rounded Rectangle 50"/>
          <p:cNvSpPr/>
          <p:nvPr/>
        </p:nvSpPr>
        <p:spPr>
          <a:xfrm>
            <a:off x="5345972" y="2884864"/>
            <a:ext cx="345422" cy="211500"/>
          </a:xfrm>
          <a:prstGeom prst="roundRect">
            <a:avLst>
              <a:gd name="adj" fmla="val 3918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5292499" y="2852115"/>
            <a:ext cx="452368" cy="276999"/>
          </a:xfrm>
          <a:prstGeom prst="rect">
            <a:avLst/>
          </a:prstGeom>
          <a:noFill/>
        </p:spPr>
        <p:txBody>
          <a:bodyPr wrap="none" rtlCol="0">
            <a:spAutoFit/>
          </a:bodyPr>
          <a:lstStyle/>
          <a:p>
            <a:pPr algn="ctr"/>
            <a:r>
              <a:rPr lang="en-US" sz="1200" dirty="0" smtClean="0">
                <a:solidFill>
                  <a:schemeClr val="bg1"/>
                </a:solidFill>
              </a:rPr>
              <a:t>11%</a:t>
            </a:r>
            <a:endParaRPr lang="en-US" sz="1200" dirty="0">
              <a:solidFill>
                <a:schemeClr val="bg1"/>
              </a:solidFill>
            </a:endParaRPr>
          </a:p>
        </p:txBody>
      </p:sp>
      <p:sp>
        <p:nvSpPr>
          <p:cNvPr id="53" name="Rounded Rectangle 52"/>
          <p:cNvSpPr/>
          <p:nvPr/>
        </p:nvSpPr>
        <p:spPr>
          <a:xfrm>
            <a:off x="4167009" y="4508643"/>
            <a:ext cx="1899914" cy="505061"/>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Wind and ocean current changes</a:t>
            </a:r>
            <a:endParaRPr lang="en-US" dirty="0"/>
          </a:p>
        </p:txBody>
      </p:sp>
      <p:sp>
        <p:nvSpPr>
          <p:cNvPr id="54" name="Rounded Rectangle 53"/>
          <p:cNvSpPr/>
          <p:nvPr/>
        </p:nvSpPr>
        <p:spPr>
          <a:xfrm>
            <a:off x="6237206" y="4525321"/>
            <a:ext cx="1511365" cy="505061"/>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Soil moisture loss</a:t>
            </a:r>
            <a:endParaRPr lang="en-US" dirty="0"/>
          </a:p>
        </p:txBody>
      </p:sp>
      <p:pic>
        <p:nvPicPr>
          <p:cNvPr id="1028" name="Picture 4" descr="http://www.nrmsc.usgs.gov/files/norock/research/Grin_overlook_1940-20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8118" y="1193363"/>
            <a:ext cx="2839455" cy="3908984"/>
          </a:xfrm>
          <a:prstGeom prst="rect">
            <a:avLst/>
          </a:prstGeom>
          <a:noFill/>
          <a:extLst>
            <a:ext uri="{909E8E84-426E-40DD-AFC4-6F175D3DCCD1}">
              <a14:hiddenFill xmlns:a14="http://schemas.microsoft.com/office/drawing/2010/main">
                <a:solidFill>
                  <a:srgbClr val="FFFFFF"/>
                </a:solidFill>
              </a14:hiddenFill>
            </a:ext>
          </a:extLst>
        </p:spPr>
      </p:pic>
      <p:sp>
        <p:nvSpPr>
          <p:cNvPr id="3" name="Round Same Side Corner Rectangle 2"/>
          <p:cNvSpPr/>
          <p:nvPr/>
        </p:nvSpPr>
        <p:spPr>
          <a:xfrm>
            <a:off x="4067761" y="4409610"/>
            <a:ext cx="3857350" cy="875059"/>
          </a:xfrm>
          <a:prstGeom prst="round2Same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060141" y="5206163"/>
            <a:ext cx="3857350" cy="90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075380" y="5138818"/>
            <a:ext cx="3842111" cy="84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361949" y="6131004"/>
            <a:ext cx="7058026" cy="246221"/>
          </a:xfrm>
          <a:prstGeom prst="rect">
            <a:avLst/>
          </a:prstGeom>
          <a:noFill/>
        </p:spPr>
        <p:txBody>
          <a:bodyPr wrap="square" rtlCol="0">
            <a:spAutoFit/>
          </a:bodyPr>
          <a:lstStyle/>
          <a:p>
            <a:r>
              <a:rPr lang="en-US" sz="1000" dirty="0" smtClean="0"/>
              <a:t>CO</a:t>
            </a:r>
            <a:r>
              <a:rPr lang="en-US" sz="1000" baseline="-25000" dirty="0" smtClean="0"/>
              <a:t>2</a:t>
            </a:r>
            <a:r>
              <a:rPr lang="en-US" sz="1000" dirty="0" smtClean="0"/>
              <a:t>: carbon dioxide       CH</a:t>
            </a:r>
            <a:r>
              <a:rPr lang="en-US" sz="1000" baseline="-25000" dirty="0" smtClean="0"/>
              <a:t>4</a:t>
            </a:r>
            <a:r>
              <a:rPr lang="en-US" sz="1000" dirty="0" smtClean="0"/>
              <a:t>: methane        N</a:t>
            </a:r>
            <a:r>
              <a:rPr lang="en-US" sz="1000" baseline="-25000" dirty="0" smtClean="0"/>
              <a:t>2</a:t>
            </a:r>
            <a:r>
              <a:rPr lang="en-US" sz="1000" dirty="0" smtClean="0"/>
              <a:t>O: nitrous oxide       O</a:t>
            </a:r>
            <a:r>
              <a:rPr lang="en-US" sz="1000" baseline="-25000" dirty="0" smtClean="0"/>
              <a:t>3</a:t>
            </a:r>
            <a:r>
              <a:rPr lang="en-US" sz="1000" dirty="0" smtClean="0"/>
              <a:t>: ozone         H</a:t>
            </a:r>
            <a:r>
              <a:rPr lang="en-US" sz="1000" baseline="-25000" dirty="0" smtClean="0"/>
              <a:t>2</a:t>
            </a:r>
            <a:r>
              <a:rPr lang="en-US" sz="1000" dirty="0" smtClean="0"/>
              <a:t>O(g): water vapor       CFC: chlorofluorocarbons      </a:t>
            </a:r>
            <a:endParaRPr lang="en-US" sz="1000" dirty="0"/>
          </a:p>
        </p:txBody>
      </p:sp>
      <p:sp>
        <p:nvSpPr>
          <p:cNvPr id="4" name="Rectangle 3"/>
          <p:cNvSpPr/>
          <p:nvPr/>
        </p:nvSpPr>
        <p:spPr>
          <a:xfrm>
            <a:off x="8054986" y="5125684"/>
            <a:ext cx="3717914" cy="954107"/>
          </a:xfrm>
          <a:prstGeom prst="rect">
            <a:avLst/>
          </a:prstGeom>
        </p:spPr>
        <p:txBody>
          <a:bodyPr wrap="square">
            <a:spAutoFit/>
          </a:bodyPr>
          <a:lstStyle/>
          <a:p>
            <a:r>
              <a:rPr lang="en-US" sz="1400" b="1" dirty="0"/>
              <a:t>Percentages of impact contributed by </a:t>
            </a:r>
            <a:r>
              <a:rPr lang="en-US" sz="1400" b="1" dirty="0" smtClean="0"/>
              <a:t>each substance is </a:t>
            </a:r>
            <a:r>
              <a:rPr lang="en-US" sz="1400" b="1" dirty="0"/>
              <a:t>based on total US inventory from </a:t>
            </a:r>
            <a:r>
              <a:rPr lang="en-US" sz="1400" b="1" dirty="0" err="1"/>
              <a:t>Ryberg</a:t>
            </a:r>
            <a:r>
              <a:rPr lang="en-US" sz="1400" b="1" dirty="0"/>
              <a:t> et al. 2014 and represents </a:t>
            </a:r>
            <a:r>
              <a:rPr lang="en-US" sz="1400" b="1" dirty="0" smtClean="0"/>
              <a:t>the percentage </a:t>
            </a:r>
            <a:r>
              <a:rPr lang="en-US" sz="1400" b="1" dirty="0"/>
              <a:t>of impacts, </a:t>
            </a:r>
            <a:r>
              <a:rPr lang="en-US" sz="1400" b="1" dirty="0" smtClean="0"/>
              <a:t>not mass</a:t>
            </a:r>
            <a:endParaRPr lang="en-US" sz="1400" b="1" dirty="0"/>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55"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β</a:t>
            </a:r>
            <a:r>
              <a:rPr lang="en-US" dirty="0" smtClean="0">
                <a:latin typeface="Calibri" panose="020F0502020204030204" pitchFamily="34" charset="0"/>
              </a:rPr>
              <a:t>1</a:t>
            </a:r>
            <a:endParaRPr lang="en-US" dirty="0"/>
          </a:p>
        </p:txBody>
      </p:sp>
      <p:sp>
        <p:nvSpPr>
          <p:cNvPr id="45" name="Date Placeholder 5"/>
          <p:cNvSpPr>
            <a:spLocks noGrp="1"/>
          </p:cNvSpPr>
          <p:nvPr>
            <p:ph type="dt" sz="half" idx="10"/>
          </p:nvPr>
        </p:nvSpPr>
        <p:spPr>
          <a:xfrm>
            <a:off x="1097280" y="6459785"/>
            <a:ext cx="2472271" cy="365125"/>
          </a:xfrm>
        </p:spPr>
        <p:txBody>
          <a:bodyPr/>
          <a:lstStyle/>
          <a:p>
            <a:r>
              <a:rPr lang="en-US" dirty="0" smtClean="0"/>
              <a:t>12</a:t>
            </a:r>
            <a:r>
              <a:rPr lang="en-US" dirty="0" smtClean="0"/>
              <a:t>/2015</a:t>
            </a:r>
            <a:endParaRPr lang="en-US" dirty="0"/>
          </a:p>
        </p:txBody>
      </p:sp>
    </p:spTree>
    <p:extLst>
      <p:ext uri="{BB962C8B-B14F-4D97-AF65-F5344CB8AC3E}">
        <p14:creationId xmlns:p14="http://schemas.microsoft.com/office/powerpoint/2010/main" val="1682169882"/>
      </p:ext>
    </p:extLst>
  </p:cSld>
  <p:clrMapOvr>
    <a:masterClrMapping/>
  </p:clrMapOvr>
  <mc:AlternateContent xmlns:mc="http://schemas.openxmlformats.org/markup-compatibility/2006" xmlns:p14="http://schemas.microsoft.com/office/powerpoint/2010/main">
    <mc:Choice Requires="p14">
      <p:transition spd="slow" p14:dur="2000" advTm="59629"/>
    </mc:Choice>
    <mc:Fallback xmlns="">
      <p:transition spd="slow" advTm="59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completing Module </a:t>
            </a:r>
            <a:r>
              <a:rPr lang="el-GR" dirty="0" smtClean="0">
                <a:latin typeface="Calibri" panose="020F0502020204030204" pitchFamily="34" charset="0"/>
              </a:rPr>
              <a:t>β</a:t>
            </a:r>
            <a:r>
              <a:rPr lang="en-US" dirty="0"/>
              <a:t>1</a:t>
            </a:r>
            <a:r>
              <a:rPr lang="en-US" dirty="0" smtClean="0"/>
              <a:t>!</a:t>
            </a:r>
            <a:endParaRPr lang="en-US" dirty="0"/>
          </a:p>
        </p:txBody>
      </p:sp>
      <p:sp>
        <p:nvSpPr>
          <p:cNvPr id="3" name="Content Placeholder 2"/>
          <p:cNvSpPr>
            <a:spLocks noGrp="1"/>
          </p:cNvSpPr>
          <p:nvPr>
            <p:ph idx="1"/>
          </p:nvPr>
        </p:nvSpPr>
        <p:spPr>
          <a:xfrm>
            <a:off x="637761" y="1476086"/>
            <a:ext cx="10916478" cy="4683414"/>
          </a:xfrm>
        </p:spPr>
        <p:txBody>
          <a:bodyPr>
            <a:normAutofit/>
          </a:bodyPr>
          <a:lstStyle/>
          <a:p>
            <a:pPr marL="0" indent="0">
              <a:buNone/>
            </a:pPr>
            <a:r>
              <a:rPr lang="en-US" dirty="0" smtClean="0"/>
              <a:t>Group </a:t>
            </a:r>
            <a:r>
              <a:rPr lang="en-US" dirty="0"/>
              <a:t>A</a:t>
            </a:r>
            <a:r>
              <a:rPr lang="en-US" dirty="0" smtClean="0"/>
              <a:t>: ISO Compliant LCA Overview Modules</a:t>
            </a:r>
          </a:p>
          <a:p>
            <a:pPr marL="0" indent="0">
              <a:spcAft>
                <a:spcPts val="1200"/>
              </a:spcAft>
              <a:buNone/>
            </a:pPr>
            <a:r>
              <a:rPr lang="en-US" dirty="0"/>
              <a:t>Group </a:t>
            </a:r>
            <a:r>
              <a:rPr lang="en-US" dirty="0">
                <a:latin typeface="Calibri" panose="020F0502020204030204" pitchFamily="34" charset="0"/>
              </a:rPr>
              <a:t>α</a:t>
            </a:r>
            <a:r>
              <a:rPr lang="en-US" dirty="0" smtClean="0"/>
              <a:t>: </a:t>
            </a:r>
            <a:r>
              <a:rPr lang="en-US" dirty="0"/>
              <a:t>ISO Compliant LCA </a:t>
            </a:r>
            <a:r>
              <a:rPr lang="en-US" dirty="0" smtClean="0"/>
              <a:t>Detailed Modules</a:t>
            </a:r>
            <a:endParaRPr lang="en-US" dirty="0"/>
          </a:p>
          <a:p>
            <a:pPr marL="0" indent="0">
              <a:buNone/>
            </a:pPr>
            <a:r>
              <a:rPr lang="en-US" dirty="0"/>
              <a:t>Group B</a:t>
            </a:r>
            <a:r>
              <a:rPr lang="en-US" dirty="0" smtClean="0"/>
              <a:t>: Environmental Impact Categories </a:t>
            </a:r>
            <a:r>
              <a:rPr lang="en-US" dirty="0"/>
              <a:t>Overview Modules</a:t>
            </a:r>
          </a:p>
          <a:p>
            <a:pPr marL="0" indent="0">
              <a:spcAft>
                <a:spcPts val="1200"/>
              </a:spcAft>
              <a:buNone/>
            </a:pPr>
            <a:r>
              <a:rPr lang="en-US" dirty="0"/>
              <a:t>Group </a:t>
            </a:r>
            <a:r>
              <a:rPr lang="en-US" dirty="0">
                <a:latin typeface="Calibri" panose="020F0502020204030204" pitchFamily="34" charset="0"/>
              </a:rPr>
              <a:t>β</a:t>
            </a:r>
            <a:r>
              <a:rPr lang="en-US" dirty="0" smtClean="0"/>
              <a:t>: Environmental Impact Categories Detailed Modules</a:t>
            </a:r>
            <a:endParaRPr lang="en-US" dirty="0"/>
          </a:p>
          <a:p>
            <a:pPr marL="0" indent="0">
              <a:buNone/>
            </a:pPr>
            <a:r>
              <a:rPr lang="en-US" dirty="0" smtClean="0"/>
              <a:t>Group </a:t>
            </a:r>
            <a:r>
              <a:rPr lang="en-US" dirty="0"/>
              <a:t>G</a:t>
            </a:r>
            <a:r>
              <a:rPr lang="en-US" dirty="0" smtClean="0"/>
              <a:t>: General LCA Tools </a:t>
            </a:r>
            <a:r>
              <a:rPr lang="en-US" dirty="0"/>
              <a:t>Overview Modules</a:t>
            </a:r>
          </a:p>
          <a:p>
            <a:pPr marL="0" indent="0">
              <a:spcAft>
                <a:spcPts val="1200"/>
              </a:spcAft>
              <a:buNone/>
            </a:pPr>
            <a:r>
              <a:rPr lang="en-US" dirty="0"/>
              <a:t>Group </a:t>
            </a:r>
            <a:r>
              <a:rPr lang="en-US" dirty="0">
                <a:latin typeface="Calibri" panose="020F0502020204030204" pitchFamily="34" charset="0"/>
              </a:rPr>
              <a:t>γ</a:t>
            </a:r>
            <a:r>
              <a:rPr lang="en-US" dirty="0" smtClean="0"/>
              <a:t>: General LCA Tools </a:t>
            </a:r>
            <a:r>
              <a:rPr lang="en-US" dirty="0"/>
              <a:t>Detailed </a:t>
            </a:r>
            <a:r>
              <a:rPr lang="en-US" dirty="0" smtClean="0"/>
              <a:t>Modules</a:t>
            </a:r>
          </a:p>
          <a:p>
            <a:pPr marL="0" indent="0">
              <a:buNone/>
            </a:pPr>
            <a:r>
              <a:rPr lang="en-US" dirty="0"/>
              <a:t>Group T</a:t>
            </a:r>
            <a:r>
              <a:rPr lang="en-US" dirty="0" smtClean="0"/>
              <a:t>: Transportation-Related LCA Overview </a:t>
            </a:r>
            <a:r>
              <a:rPr lang="en-US" dirty="0"/>
              <a:t>Modules</a:t>
            </a:r>
          </a:p>
          <a:p>
            <a:pPr marL="0" indent="0">
              <a:buNone/>
            </a:pPr>
            <a:r>
              <a:rPr lang="en-US" dirty="0"/>
              <a:t>Group </a:t>
            </a:r>
            <a:r>
              <a:rPr lang="en-US" dirty="0">
                <a:latin typeface="Calibri" panose="020F0502020204030204" pitchFamily="34" charset="0"/>
              </a:rPr>
              <a:t>τ</a:t>
            </a:r>
            <a:r>
              <a:rPr lang="en-US" dirty="0" smtClean="0"/>
              <a:t>: </a:t>
            </a:r>
            <a:r>
              <a:rPr lang="en-US" dirty="0"/>
              <a:t>Transportation-Related LCA </a:t>
            </a:r>
            <a:r>
              <a:rPr lang="en-US" dirty="0" smtClean="0"/>
              <a:t>Detailed Modules</a:t>
            </a:r>
            <a:endParaRPr lang="en-US" dirty="0"/>
          </a:p>
          <a:p>
            <a:pPr marL="0" indent="0">
              <a:buNone/>
            </a:pPr>
            <a:endParaRPr lang="en-US" dirty="0"/>
          </a:p>
          <a:p>
            <a:pPr marL="0" indent="0">
              <a:buNone/>
            </a:pP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25</a:t>
            </a:fld>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0"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β</a:t>
            </a:r>
            <a:r>
              <a:rPr lang="en-US" dirty="0" smtClean="0">
                <a:latin typeface="Calibri" panose="020F0502020204030204" pitchFamily="34" charset="0"/>
              </a:rPr>
              <a:t>1</a:t>
            </a:r>
            <a:endParaRPr lang="en-US" dirty="0"/>
          </a:p>
        </p:txBody>
      </p:sp>
      <p:sp>
        <p:nvSpPr>
          <p:cNvPr id="8" name="Date Placeholder 5"/>
          <p:cNvSpPr>
            <a:spLocks noGrp="1"/>
          </p:cNvSpPr>
          <p:nvPr>
            <p:ph type="dt" sz="half" idx="10"/>
          </p:nvPr>
        </p:nvSpPr>
        <p:spPr>
          <a:xfrm>
            <a:off x="1097280" y="6459785"/>
            <a:ext cx="2472271" cy="365125"/>
          </a:xfrm>
        </p:spPr>
        <p:txBody>
          <a:bodyPr/>
          <a:lstStyle/>
          <a:p>
            <a:r>
              <a:rPr lang="en-US" dirty="0" smtClean="0"/>
              <a:t>12</a:t>
            </a:r>
            <a:r>
              <a:rPr lang="en-US" dirty="0" smtClean="0"/>
              <a:t>/2015</a:t>
            </a:r>
            <a:endParaRPr lang="en-US" dirty="0"/>
          </a:p>
        </p:txBody>
      </p:sp>
    </p:spTree>
    <p:extLst>
      <p:ext uri="{BB962C8B-B14F-4D97-AF65-F5344CB8AC3E}">
        <p14:creationId xmlns:p14="http://schemas.microsoft.com/office/powerpoint/2010/main" val="2827966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sp>
        <p:nvSpPr>
          <p:cNvPr id="3" name="Content Placeholder 2"/>
          <p:cNvSpPr>
            <a:spLocks noGrp="1"/>
          </p:cNvSpPr>
          <p:nvPr>
            <p:ph idx="1"/>
          </p:nvPr>
        </p:nvSpPr>
        <p:spPr/>
        <p:txBody>
          <a:bodyPr/>
          <a:lstStyle/>
          <a:p>
            <a:pPr marL="457200" indent="-457200">
              <a:buAutoNum type="arabicPeriod"/>
            </a:pPr>
            <a:r>
              <a:rPr lang="en-US" dirty="0" smtClean="0"/>
              <a:t>Find 2 carbon footprint studies and explain what timescales they use and why</a:t>
            </a:r>
          </a:p>
          <a:p>
            <a:pPr marL="457200" indent="-457200">
              <a:buAutoNum type="arabicPeriod"/>
            </a:pPr>
            <a:r>
              <a:rPr lang="en-US" dirty="0" smtClean="0"/>
              <a:t>Convert </a:t>
            </a:r>
            <a:r>
              <a:rPr lang="en-US" dirty="0" smtClean="0"/>
              <a:t>those results to </a:t>
            </a:r>
            <a:r>
              <a:rPr lang="en-US" dirty="0" smtClean="0"/>
              <a:t>20 and 500 year timescales</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26</a:t>
            </a:fld>
            <a:endParaRPr lang="en-US" dirty="0"/>
          </a:p>
        </p:txBody>
      </p:sp>
      <p:sp>
        <p:nvSpPr>
          <p:cNvPr id="7"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β</a:t>
            </a:r>
            <a:r>
              <a:rPr lang="en-US" dirty="0" smtClean="0">
                <a:latin typeface="Calibri" panose="020F0502020204030204" pitchFamily="34" charset="0"/>
              </a:rPr>
              <a:t>1</a:t>
            </a:r>
            <a:endParaRPr lang="en-US" dirty="0"/>
          </a:p>
        </p:txBody>
      </p:sp>
      <p:sp>
        <p:nvSpPr>
          <p:cNvPr id="9" name="Date Placeholder 5"/>
          <p:cNvSpPr>
            <a:spLocks noGrp="1"/>
          </p:cNvSpPr>
          <p:nvPr>
            <p:ph type="dt" sz="half" idx="10"/>
          </p:nvPr>
        </p:nvSpPr>
        <p:spPr>
          <a:xfrm>
            <a:off x="1097280" y="6459785"/>
            <a:ext cx="2472271" cy="365125"/>
          </a:xfrm>
        </p:spPr>
        <p:txBody>
          <a:bodyPr/>
          <a:lstStyle/>
          <a:p>
            <a:r>
              <a:rPr lang="en-US" dirty="0" smtClean="0"/>
              <a:t>12</a:t>
            </a:r>
            <a:r>
              <a:rPr lang="en-US" dirty="0" smtClean="0"/>
              <a:t>/2015</a:t>
            </a:r>
            <a:endParaRPr lang="en-US" dirty="0"/>
          </a:p>
        </p:txBody>
      </p:sp>
    </p:spTree>
    <p:extLst>
      <p:ext uri="{BB962C8B-B14F-4D97-AF65-F5344CB8AC3E}">
        <p14:creationId xmlns:p14="http://schemas.microsoft.com/office/powerpoint/2010/main" val="24913970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359257"/>
            <a:ext cx="10789920" cy="2387600"/>
          </a:xfrm>
        </p:spPr>
        <p:txBody>
          <a:bodyPr>
            <a:normAutofit/>
          </a:bodyPr>
          <a:lstStyle/>
          <a:p>
            <a:r>
              <a:rPr lang="en-US" dirty="0" smtClean="0"/>
              <a:t>Global Warming Potential (GWP)</a:t>
            </a:r>
            <a:endParaRPr lang="en-US" dirty="0"/>
          </a:p>
        </p:txBody>
      </p:sp>
      <p:sp>
        <p:nvSpPr>
          <p:cNvPr id="3" name="Subtitle 2"/>
          <p:cNvSpPr>
            <a:spLocks noGrp="1"/>
          </p:cNvSpPr>
          <p:nvPr>
            <p:ph type="subTitle" idx="1"/>
          </p:nvPr>
        </p:nvSpPr>
        <p:spPr/>
        <p:txBody>
          <a:bodyPr>
            <a:normAutofit/>
          </a:bodyPr>
          <a:lstStyle/>
          <a:p>
            <a:r>
              <a:rPr lang="en-US" sz="3200" dirty="0" smtClean="0"/>
              <a:t>Module </a:t>
            </a:r>
            <a:r>
              <a:rPr lang="en-US" sz="3200" cap="none" dirty="0" smtClean="0">
                <a:latin typeface="Calibri" panose="020F0502020204030204" pitchFamily="34" charset="0"/>
              </a:rPr>
              <a:t>β1</a:t>
            </a:r>
            <a:endParaRPr lang="en-US" sz="3200" dirty="0"/>
          </a:p>
        </p:txBody>
      </p:sp>
      <p:sp>
        <p:nvSpPr>
          <p:cNvPr id="5" name="Footer Placeholder 4"/>
          <p:cNvSpPr>
            <a:spLocks noGrp="1"/>
          </p:cNvSpPr>
          <p:nvPr>
            <p:ph type="ftr" sz="quarter" idx="11"/>
          </p:nvPr>
        </p:nvSpPr>
        <p:spPr/>
        <p:txBody>
          <a:bodyPr/>
          <a:lstStyle/>
          <a:p>
            <a:r>
              <a:rPr lang="en-US" dirty="0" smtClean="0"/>
              <a:t>LCA Module </a:t>
            </a:r>
            <a:r>
              <a:rPr lang="el-GR" cap="none" dirty="0" smtClean="0">
                <a:latin typeface="Calibri" panose="020F0502020204030204" pitchFamily="34" charset="0"/>
              </a:rPr>
              <a:t>β</a:t>
            </a:r>
            <a:r>
              <a:rPr lang="en-US" dirty="0" smtClean="0">
                <a:latin typeface="Calibri" panose="020F0502020204030204" pitchFamily="34" charset="0"/>
              </a:rPr>
              <a:t>1</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t>3</a:t>
            </a:fld>
            <a:endParaRPr lang="en-US"/>
          </a:p>
        </p:txBody>
      </p:sp>
      <p:sp>
        <p:nvSpPr>
          <p:cNvPr id="8" name="Date Placeholder 5"/>
          <p:cNvSpPr>
            <a:spLocks noGrp="1"/>
          </p:cNvSpPr>
          <p:nvPr>
            <p:ph type="dt" sz="half" idx="10"/>
          </p:nvPr>
        </p:nvSpPr>
        <p:spPr>
          <a:xfrm>
            <a:off x="1097280" y="6459785"/>
            <a:ext cx="2472271" cy="365125"/>
          </a:xfrm>
        </p:spPr>
        <p:txBody>
          <a:bodyPr/>
          <a:lstStyle/>
          <a:p>
            <a:r>
              <a:rPr lang="en-US" dirty="0" smtClean="0"/>
              <a:t>12</a:t>
            </a:r>
            <a:r>
              <a:rPr lang="en-US" dirty="0" smtClean="0"/>
              <a:t>/2015</a:t>
            </a:r>
            <a:endParaRPr lang="en-US" dirty="0"/>
          </a:p>
        </p:txBody>
      </p:sp>
      <p:sp>
        <p:nvSpPr>
          <p:cNvPr id="10" name="Rectangle 9"/>
          <p:cNvSpPr/>
          <p:nvPr/>
        </p:nvSpPr>
        <p:spPr>
          <a:xfrm>
            <a:off x="4595842" y="4287937"/>
            <a:ext cx="6974076" cy="764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It is suggested to review Modules B1 and B2 prior to this module</a:t>
            </a:r>
            <a:endParaRPr lang="en-US" sz="2000" dirty="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65310617"/>
      </p:ext>
    </p:extLst>
  </p:cSld>
  <p:clrMapOvr>
    <a:masterClrMapping/>
  </p:clrMapOvr>
  <mc:AlternateContent xmlns:mc="http://schemas.openxmlformats.org/markup-compatibility/2006" xmlns:p14="http://schemas.microsoft.com/office/powerpoint/2010/main">
    <mc:Choice Requires="p14">
      <p:transition spd="slow" p14:dur="2000" advTm="11623"/>
    </mc:Choice>
    <mc:Fallback xmlns="">
      <p:transition spd="slow" advTm="11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88488" y="275846"/>
            <a:ext cx="10284311" cy="885981"/>
          </a:xfrm>
        </p:spPr>
        <p:txBody>
          <a:bodyPr/>
          <a:lstStyle/>
          <a:p>
            <a:r>
              <a:rPr lang="en-US" dirty="0" smtClean="0"/>
              <a:t>Summary of Module B1 and Other Points</a:t>
            </a:r>
            <a:endParaRPr lang="en-US" dirty="0"/>
          </a:p>
        </p:txBody>
      </p:sp>
      <p:sp>
        <p:nvSpPr>
          <p:cNvPr id="15" name="Content Placeholder 14"/>
          <p:cNvSpPr>
            <a:spLocks noGrp="1"/>
          </p:cNvSpPr>
          <p:nvPr>
            <p:ph idx="1"/>
          </p:nvPr>
        </p:nvSpPr>
        <p:spPr>
          <a:xfrm>
            <a:off x="666974" y="1387737"/>
            <a:ext cx="10058400" cy="2708013"/>
          </a:xfrm>
        </p:spPr>
        <p:txBody>
          <a:bodyPr>
            <a:normAutofit/>
          </a:bodyPr>
          <a:lstStyle/>
          <a:p>
            <a:r>
              <a:rPr lang="en-US" dirty="0" smtClean="0"/>
              <a:t>All impacts are “potential”</a:t>
            </a:r>
          </a:p>
          <a:p>
            <a:r>
              <a:rPr lang="en-US" dirty="0" smtClean="0"/>
              <a:t>Only anthropogenic sources are included</a:t>
            </a:r>
          </a:p>
          <a:p>
            <a:r>
              <a:rPr lang="en-US" dirty="0" smtClean="0"/>
              <a:t>Different substances have different relative amounts of forcing</a:t>
            </a:r>
          </a:p>
          <a:p>
            <a:pPr lvl="1"/>
            <a:r>
              <a:rPr lang="en-US" dirty="0" smtClean="0"/>
              <a:t>Usually </a:t>
            </a:r>
            <a:r>
              <a:rPr lang="en-US" dirty="0"/>
              <a:t>results are related to the equivalent release of a </a:t>
            </a:r>
            <a:r>
              <a:rPr lang="en-US" dirty="0" smtClean="0"/>
              <a:t>particular substance</a:t>
            </a:r>
          </a:p>
          <a:p>
            <a:r>
              <a:rPr lang="en-US" dirty="0" smtClean="0"/>
              <a:t>Different impact categories have different scales of impacts</a:t>
            </a:r>
          </a:p>
          <a:p>
            <a:pPr lvl="1"/>
            <a:r>
              <a:rPr lang="en-US" dirty="0" smtClean="0"/>
              <a:t>Global, regional, local</a:t>
            </a:r>
          </a:p>
        </p:txBody>
      </p:sp>
      <p:sp>
        <p:nvSpPr>
          <p:cNvPr id="7" name="Slide Number Placeholder 6"/>
          <p:cNvSpPr>
            <a:spLocks noGrp="1"/>
          </p:cNvSpPr>
          <p:nvPr>
            <p:ph type="sldNum" sz="quarter" idx="12"/>
          </p:nvPr>
        </p:nvSpPr>
        <p:spPr/>
        <p:txBody>
          <a:bodyPr/>
          <a:lstStyle/>
          <a:p>
            <a:fld id="{0A514951-337F-4C55-96DD-3945EF272A02}" type="slidenum">
              <a:rPr lang="en-US" smtClean="0"/>
              <a:pPr/>
              <a:t>4</a:t>
            </a:fld>
            <a:endParaRPr lang="en-US"/>
          </a:p>
        </p:txBody>
      </p:sp>
      <p:sp>
        <p:nvSpPr>
          <p:cNvPr id="9" name="Rectangle 8"/>
          <p:cNvSpPr/>
          <p:nvPr/>
        </p:nvSpPr>
        <p:spPr>
          <a:xfrm>
            <a:off x="1371600" y="6137364"/>
            <a:ext cx="10820401" cy="246221"/>
          </a:xfrm>
          <a:prstGeom prst="rect">
            <a:avLst/>
          </a:prstGeom>
        </p:spPr>
        <p:txBody>
          <a:bodyPr wrap="square">
            <a:spAutoFit/>
          </a:bodyPr>
          <a:lstStyle/>
          <a:p>
            <a:r>
              <a:rPr lang="en-US" sz="1000" dirty="0" err="1"/>
              <a:t>Ryberg</a:t>
            </a:r>
            <a:r>
              <a:rPr lang="en-US" sz="1000" dirty="0"/>
              <a:t>, M., Vieira, M.D.M., </a:t>
            </a:r>
            <a:r>
              <a:rPr lang="en-US" sz="1000" dirty="0" err="1"/>
              <a:t>Zgola</a:t>
            </a:r>
            <a:r>
              <a:rPr lang="en-US" sz="1000" dirty="0"/>
              <a:t>, M., Bare, J., and Rosenbaum, R.K. (2014). “Updated US and Canadian normalization factors for TRACI 2.1.” </a:t>
            </a:r>
            <a:r>
              <a:rPr lang="en-US" sz="1000" i="1" dirty="0"/>
              <a:t>Clean Technology and Environmental Policy</a:t>
            </a:r>
            <a:r>
              <a:rPr lang="en-US" sz="1000" dirty="0"/>
              <a:t>, 16(2), 329-339. </a:t>
            </a:r>
            <a:endParaRPr lang="en-US" sz="1000" baseline="30000" dirty="0"/>
          </a:p>
        </p:txBody>
      </p:sp>
      <p:sp>
        <p:nvSpPr>
          <p:cNvPr id="2" name="TextBox 1"/>
          <p:cNvSpPr txBox="1"/>
          <p:nvPr/>
        </p:nvSpPr>
        <p:spPr>
          <a:xfrm>
            <a:off x="840888" y="4893047"/>
            <a:ext cx="7510632" cy="769441"/>
          </a:xfrm>
          <a:prstGeom prst="rect">
            <a:avLst/>
          </a:prstGeom>
          <a:noFill/>
          <a:ln>
            <a:solidFill>
              <a:schemeClr val="tx1"/>
            </a:solidFill>
          </a:ln>
        </p:spPr>
        <p:txBody>
          <a:bodyPr wrap="square" rtlCol="0">
            <a:spAutoFit/>
          </a:bodyPr>
          <a:lstStyle/>
          <a:p>
            <a:r>
              <a:rPr lang="en-US" sz="2200" dirty="0"/>
              <a:t>Watch Module B1 for </a:t>
            </a:r>
            <a:r>
              <a:rPr lang="en-US" sz="2200" dirty="0" smtClean="0"/>
              <a:t>background</a:t>
            </a:r>
          </a:p>
          <a:p>
            <a:r>
              <a:rPr lang="en-US" sz="2200" dirty="0" smtClean="0">
                <a:latin typeface="Calibri" panose="020F0502020204030204" pitchFamily="34" charset="0"/>
              </a:rPr>
              <a:t>Module B2 includes an overview of global warming potential</a:t>
            </a:r>
            <a:endParaRPr lang="en-US" sz="2200" dirty="0">
              <a:latin typeface="Calibri" panose="020F050202020403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2"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β</a:t>
            </a:r>
            <a:r>
              <a:rPr lang="en-US" dirty="0" smtClean="0">
                <a:latin typeface="Calibri" panose="020F0502020204030204" pitchFamily="34" charset="0"/>
              </a:rPr>
              <a:t>1</a:t>
            </a:r>
            <a:endParaRPr lang="en-US" dirty="0"/>
          </a:p>
        </p:txBody>
      </p:sp>
      <p:sp>
        <p:nvSpPr>
          <p:cNvPr id="10" name="Date Placeholder 5"/>
          <p:cNvSpPr>
            <a:spLocks noGrp="1"/>
          </p:cNvSpPr>
          <p:nvPr>
            <p:ph type="dt" sz="half" idx="10"/>
          </p:nvPr>
        </p:nvSpPr>
        <p:spPr>
          <a:xfrm>
            <a:off x="1097280" y="6459785"/>
            <a:ext cx="2472271" cy="365125"/>
          </a:xfrm>
        </p:spPr>
        <p:txBody>
          <a:bodyPr/>
          <a:lstStyle/>
          <a:p>
            <a:r>
              <a:rPr lang="en-US" dirty="0" smtClean="0"/>
              <a:t>12</a:t>
            </a:r>
            <a:r>
              <a:rPr lang="en-US" dirty="0" smtClean="0"/>
              <a:t>/2015</a:t>
            </a:r>
            <a:endParaRPr lang="en-US" dirty="0"/>
          </a:p>
        </p:txBody>
      </p:sp>
    </p:spTree>
    <p:extLst>
      <p:ext uri="{BB962C8B-B14F-4D97-AF65-F5344CB8AC3E}">
        <p14:creationId xmlns:p14="http://schemas.microsoft.com/office/powerpoint/2010/main" val="3253031363"/>
      </p:ext>
    </p:extLst>
  </p:cSld>
  <p:clrMapOvr>
    <a:masterClrMapping/>
  </p:clrMapOvr>
  <mc:AlternateContent xmlns:mc="http://schemas.openxmlformats.org/markup-compatibility/2006" xmlns:p14="http://schemas.microsoft.com/office/powerpoint/2010/main">
    <mc:Choice Requires="p14">
      <p:transition spd="slow" p14:dur="2000" advTm="68385"/>
    </mc:Choice>
    <mc:Fallback xmlns="">
      <p:transition spd="slow" advTm="68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0A514951-337F-4C55-96DD-3945EF272A02}" type="slidenum">
              <a:rPr lang="en-US" smtClean="0"/>
              <a:t>5</a:t>
            </a:fld>
            <a:endParaRPr lang="en-US"/>
          </a:p>
        </p:txBody>
      </p:sp>
      <p:sp>
        <p:nvSpPr>
          <p:cNvPr id="11" name="Title 10"/>
          <p:cNvSpPr>
            <a:spLocks noGrp="1"/>
          </p:cNvSpPr>
          <p:nvPr>
            <p:ph type="title"/>
          </p:nvPr>
        </p:nvSpPr>
        <p:spPr/>
        <p:txBody>
          <a:bodyPr/>
          <a:lstStyle/>
          <a:p>
            <a:r>
              <a:rPr lang="en-US" dirty="0" smtClean="0"/>
              <a:t>Common Emissions Impact </a:t>
            </a:r>
            <a:r>
              <a:rPr lang="en-US" dirty="0"/>
              <a:t>C</a:t>
            </a:r>
            <a:r>
              <a:rPr lang="en-US" dirty="0" smtClean="0"/>
              <a:t>ategories</a:t>
            </a:r>
            <a:endParaRPr lang="en-US" dirty="0"/>
          </a:p>
        </p:txBody>
      </p:sp>
      <p:sp>
        <p:nvSpPr>
          <p:cNvPr id="10" name="Content Placeholder 12"/>
          <p:cNvSpPr txBox="1">
            <a:spLocks/>
          </p:cNvSpPr>
          <p:nvPr/>
        </p:nvSpPr>
        <p:spPr>
          <a:xfrm>
            <a:off x="848941" y="1350738"/>
            <a:ext cx="8844373" cy="465348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Ø"/>
            </a:pPr>
            <a:r>
              <a:rPr lang="en-US" sz="2200" b="1" dirty="0" smtClean="0"/>
              <a:t>Global Warming/Climate Change Potential (GWP)</a:t>
            </a:r>
          </a:p>
          <a:p>
            <a:pPr>
              <a:buFont typeface="Wingdings" panose="05000000000000000000" pitchFamily="2" charset="2"/>
              <a:buChar char="Ø"/>
            </a:pPr>
            <a:r>
              <a:rPr lang="en-US" sz="2200" dirty="0" smtClean="0"/>
              <a:t>Acidification Potential (AP)</a:t>
            </a:r>
          </a:p>
          <a:p>
            <a:pPr>
              <a:buFont typeface="Wingdings" panose="05000000000000000000" pitchFamily="2" charset="2"/>
              <a:buChar char="Ø"/>
            </a:pPr>
            <a:r>
              <a:rPr lang="en-US" sz="2200" dirty="0" smtClean="0"/>
              <a:t>Stratospheric Ozone Depletion Potential (ODP)</a:t>
            </a:r>
          </a:p>
          <a:p>
            <a:pPr>
              <a:buFont typeface="Wingdings" panose="05000000000000000000" pitchFamily="2" charset="2"/>
              <a:buChar char="Ø"/>
            </a:pPr>
            <a:r>
              <a:rPr lang="en-US" sz="2200" dirty="0" smtClean="0"/>
              <a:t>Smog/Ozone/Photochemical Oxidants/Creation Potential (SCP)</a:t>
            </a:r>
          </a:p>
          <a:p>
            <a:pPr>
              <a:buFont typeface="Wingdings" panose="05000000000000000000" pitchFamily="2" charset="2"/>
              <a:buChar char="Ø"/>
            </a:pPr>
            <a:r>
              <a:rPr lang="en-US" sz="2200" dirty="0" smtClean="0"/>
              <a:t>Human Health Particulates/Criteria Air Potential (HHCAP)</a:t>
            </a:r>
          </a:p>
          <a:p>
            <a:pPr>
              <a:buFont typeface="Wingdings" panose="05000000000000000000" pitchFamily="2" charset="2"/>
              <a:buChar char="Ø"/>
            </a:pPr>
            <a:r>
              <a:rPr lang="en-US" sz="2200" dirty="0" smtClean="0"/>
              <a:t>Human Health/Toxicity Cancer/Non-Cancer Potential (HTP)</a:t>
            </a:r>
          </a:p>
          <a:p>
            <a:pPr>
              <a:buFont typeface="Wingdings" panose="05000000000000000000" pitchFamily="2" charset="2"/>
              <a:buChar char="Ø"/>
            </a:pPr>
            <a:r>
              <a:rPr lang="en-US" sz="2200" dirty="0" smtClean="0"/>
              <a:t>Ecotoxicity Potential (ETP)</a:t>
            </a:r>
          </a:p>
          <a:p>
            <a:pPr>
              <a:buFont typeface="Wingdings" panose="05000000000000000000" pitchFamily="2" charset="2"/>
              <a:buChar char="Ø"/>
            </a:pPr>
            <a:r>
              <a:rPr lang="en-US" sz="2200" dirty="0" smtClean="0"/>
              <a:t>Eutrophication Potential (EP)</a:t>
            </a:r>
          </a:p>
          <a:p>
            <a:endParaRPr lang="en-US" dirty="0"/>
          </a:p>
        </p:txBody>
      </p:sp>
      <p:sp>
        <p:nvSpPr>
          <p:cNvPr id="2" name="Right Brace 1"/>
          <p:cNvSpPr/>
          <p:nvPr/>
        </p:nvSpPr>
        <p:spPr>
          <a:xfrm>
            <a:off x="7489069" y="1322855"/>
            <a:ext cx="1868556" cy="235462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9431659" y="2216107"/>
            <a:ext cx="874005" cy="523220"/>
          </a:xfrm>
          <a:prstGeom prst="rect">
            <a:avLst/>
          </a:prstGeom>
          <a:noFill/>
        </p:spPr>
        <p:txBody>
          <a:bodyPr wrap="square" rtlCol="0">
            <a:spAutoFit/>
          </a:bodyPr>
          <a:lstStyle/>
          <a:p>
            <a:r>
              <a:rPr lang="en-US" sz="2800" dirty="0" smtClean="0"/>
              <a:t>Air</a:t>
            </a:r>
            <a:endParaRPr lang="en-US" sz="2800" dirty="0"/>
          </a:p>
        </p:txBody>
      </p:sp>
      <p:sp>
        <p:nvSpPr>
          <p:cNvPr id="12" name="Right Brace 11"/>
          <p:cNvSpPr/>
          <p:nvPr/>
        </p:nvSpPr>
        <p:spPr>
          <a:xfrm>
            <a:off x="7489069" y="3677478"/>
            <a:ext cx="1868556" cy="141135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9445420" y="3703840"/>
            <a:ext cx="1901175" cy="1384995"/>
          </a:xfrm>
          <a:prstGeom prst="rect">
            <a:avLst/>
          </a:prstGeom>
          <a:noFill/>
        </p:spPr>
        <p:txBody>
          <a:bodyPr wrap="square" rtlCol="0">
            <a:spAutoFit/>
          </a:bodyPr>
          <a:lstStyle/>
          <a:p>
            <a:r>
              <a:rPr lang="en-US" sz="2800" dirty="0" smtClean="0"/>
              <a:t>Air </a:t>
            </a:r>
          </a:p>
          <a:p>
            <a:r>
              <a:rPr lang="en-US" sz="2800" dirty="0"/>
              <a:t>W</a:t>
            </a:r>
            <a:r>
              <a:rPr lang="en-US" sz="2800" dirty="0" smtClean="0"/>
              <a:t>ater</a:t>
            </a:r>
          </a:p>
          <a:p>
            <a:r>
              <a:rPr lang="en-US" sz="2800" dirty="0"/>
              <a:t>S</a:t>
            </a:r>
            <a:r>
              <a:rPr lang="en-US" sz="2800" dirty="0" smtClean="0"/>
              <a:t>oil</a:t>
            </a:r>
            <a:endParaRPr lang="en-US" sz="2800" dirty="0"/>
          </a:p>
        </p:txBody>
      </p:sp>
      <p:sp>
        <p:nvSpPr>
          <p:cNvPr id="15" name="Rectangle 14"/>
          <p:cNvSpPr/>
          <p:nvPr/>
        </p:nvSpPr>
        <p:spPr>
          <a:xfrm>
            <a:off x="542066" y="5334375"/>
            <a:ext cx="6054969" cy="646331"/>
          </a:xfrm>
          <a:prstGeom prst="rect">
            <a:avLst/>
          </a:prstGeom>
          <a:ln>
            <a:solidFill>
              <a:schemeClr val="tx1"/>
            </a:solidFill>
          </a:ln>
        </p:spPr>
        <p:txBody>
          <a:bodyPr wrap="square">
            <a:spAutoFit/>
          </a:bodyPr>
          <a:lstStyle/>
          <a:p>
            <a:r>
              <a:rPr lang="en-US" dirty="0" smtClean="0"/>
              <a:t>Bolded impact categories are those covered in this module</a:t>
            </a:r>
          </a:p>
          <a:p>
            <a:r>
              <a:rPr lang="en-US" dirty="0" smtClean="0"/>
              <a:t>These are only some of the possible impact categories in LCA</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6"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β</a:t>
            </a:r>
            <a:r>
              <a:rPr lang="en-US" dirty="0" smtClean="0">
                <a:latin typeface="Calibri" panose="020F0502020204030204" pitchFamily="34" charset="0"/>
              </a:rPr>
              <a:t>1</a:t>
            </a:r>
            <a:endParaRPr lang="en-US" dirty="0"/>
          </a:p>
        </p:txBody>
      </p:sp>
      <p:sp>
        <p:nvSpPr>
          <p:cNvPr id="14" name="Date Placeholder 5"/>
          <p:cNvSpPr>
            <a:spLocks noGrp="1"/>
          </p:cNvSpPr>
          <p:nvPr>
            <p:ph type="dt" sz="half" idx="10"/>
          </p:nvPr>
        </p:nvSpPr>
        <p:spPr>
          <a:xfrm>
            <a:off x="1097280" y="6459785"/>
            <a:ext cx="2472271" cy="365125"/>
          </a:xfrm>
        </p:spPr>
        <p:txBody>
          <a:bodyPr/>
          <a:lstStyle/>
          <a:p>
            <a:r>
              <a:rPr lang="en-US" dirty="0" smtClean="0"/>
              <a:t>12</a:t>
            </a:r>
            <a:r>
              <a:rPr lang="en-US" dirty="0" smtClean="0"/>
              <a:t>/2015</a:t>
            </a:r>
            <a:endParaRPr lang="en-US" dirty="0"/>
          </a:p>
        </p:txBody>
      </p:sp>
    </p:spTree>
    <p:extLst>
      <p:ext uri="{BB962C8B-B14F-4D97-AF65-F5344CB8AC3E}">
        <p14:creationId xmlns:p14="http://schemas.microsoft.com/office/powerpoint/2010/main" val="468787319"/>
      </p:ext>
    </p:extLst>
  </p:cSld>
  <p:clrMapOvr>
    <a:masterClrMapping/>
  </p:clrMapOvr>
  <mc:AlternateContent xmlns:mc="http://schemas.openxmlformats.org/markup-compatibility/2006" xmlns:p14="http://schemas.microsoft.com/office/powerpoint/2010/main">
    <mc:Choice Requires="p14">
      <p:transition spd="slow" p14:dur="2000" advTm="25474"/>
    </mc:Choice>
    <mc:Fallback xmlns="">
      <p:transition spd="slow" advTm="25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Warming Potential (GWP)</a:t>
            </a:r>
            <a:endParaRPr lang="en-US" dirty="0"/>
          </a:p>
        </p:txBody>
      </p:sp>
      <p:sp>
        <p:nvSpPr>
          <p:cNvPr id="3" name="Content Placeholder 2"/>
          <p:cNvSpPr>
            <a:spLocks noGrp="1"/>
          </p:cNvSpPr>
          <p:nvPr>
            <p:ph idx="1"/>
          </p:nvPr>
        </p:nvSpPr>
        <p:spPr>
          <a:xfrm>
            <a:off x="666973" y="1387736"/>
            <a:ext cx="6635527" cy="4660707"/>
          </a:xfrm>
        </p:spPr>
        <p:txBody>
          <a:bodyPr>
            <a:normAutofit/>
          </a:bodyPr>
          <a:lstStyle/>
          <a:p>
            <a:r>
              <a:rPr lang="en-US" b="1" dirty="0" smtClean="0"/>
              <a:t>Increase in greenhouse gas concentrations, resulting in potential increases in global average surface temperature</a:t>
            </a:r>
          </a:p>
          <a:p>
            <a:r>
              <a:rPr lang="en-US" dirty="0" smtClean="0"/>
              <a:t>Often called climate change to reflect scope of possible effects</a:t>
            </a:r>
          </a:p>
          <a:p>
            <a:pPr lvl="1"/>
            <a:r>
              <a:rPr lang="en-US" dirty="0" smtClean="0"/>
              <a:t>Climate=long term	Weather=short term</a:t>
            </a:r>
          </a:p>
          <a:p>
            <a:r>
              <a:rPr lang="en-US" dirty="0" smtClean="0"/>
              <a:t>Occurs due to potential increased greenhouse effect from increased concentrations of greenhouse gases in the atmosphere</a:t>
            </a:r>
          </a:p>
          <a:p>
            <a:r>
              <a:rPr lang="en-US" dirty="0" smtClean="0"/>
              <a:t>Some common greenhouse gases (GHGs) include:</a:t>
            </a:r>
          </a:p>
          <a:p>
            <a:pPr lvl="1"/>
            <a:r>
              <a:rPr lang="en-US" dirty="0" smtClean="0"/>
              <a:t>Carbon dioxide (CO</a:t>
            </a:r>
            <a:r>
              <a:rPr lang="en-US" baseline="-25000" dirty="0" smtClean="0"/>
              <a:t>2</a:t>
            </a:r>
            <a:r>
              <a:rPr lang="en-US" dirty="0" smtClean="0"/>
              <a:t>)</a:t>
            </a:r>
            <a:endParaRPr lang="en-US" baseline="-25000" dirty="0" smtClean="0"/>
          </a:p>
          <a:p>
            <a:pPr lvl="1"/>
            <a:r>
              <a:rPr lang="en-US" dirty="0" smtClean="0"/>
              <a:t>Methane (CH</a:t>
            </a:r>
            <a:r>
              <a:rPr lang="en-US" baseline="-25000" dirty="0" smtClean="0"/>
              <a:t>4</a:t>
            </a:r>
            <a:r>
              <a:rPr lang="en-US" dirty="0" smtClean="0"/>
              <a:t>)</a:t>
            </a:r>
          </a:p>
          <a:p>
            <a:pPr lvl="1"/>
            <a:r>
              <a:rPr lang="en-US" dirty="0" smtClean="0"/>
              <a:t>Nitrous oxide (N</a:t>
            </a:r>
            <a:r>
              <a:rPr lang="en-US" baseline="-25000" dirty="0" smtClean="0"/>
              <a:t>2</a:t>
            </a:r>
            <a:r>
              <a:rPr lang="en-US" dirty="0" smtClean="0"/>
              <a:t>O)</a:t>
            </a:r>
          </a:p>
          <a:p>
            <a:pPr lvl="1"/>
            <a:r>
              <a:rPr lang="en-US" dirty="0" smtClean="0"/>
              <a:t>Ozone (O</a:t>
            </a:r>
            <a:r>
              <a:rPr lang="en-US" baseline="-25000" dirty="0" smtClean="0"/>
              <a:t>3</a:t>
            </a:r>
            <a:r>
              <a:rPr lang="en-US" dirty="0" smtClean="0"/>
              <a:t>)</a:t>
            </a:r>
          </a:p>
          <a:p>
            <a:pPr lvl="1"/>
            <a:r>
              <a:rPr lang="en-US" dirty="0" smtClean="0"/>
              <a:t>Water vapor (H</a:t>
            </a:r>
            <a:r>
              <a:rPr lang="en-US" baseline="-25000" dirty="0" smtClean="0"/>
              <a:t>2</a:t>
            </a:r>
            <a:r>
              <a:rPr lang="en-US" dirty="0" smtClean="0"/>
              <a:t>O) – Usually not considered anthropogenic</a:t>
            </a:r>
          </a:p>
        </p:txBody>
      </p:sp>
      <p:sp>
        <p:nvSpPr>
          <p:cNvPr id="6" name="Slide Number Placeholder 5"/>
          <p:cNvSpPr>
            <a:spLocks noGrp="1"/>
          </p:cNvSpPr>
          <p:nvPr>
            <p:ph type="sldNum" sz="quarter" idx="12"/>
          </p:nvPr>
        </p:nvSpPr>
        <p:spPr/>
        <p:txBody>
          <a:bodyPr/>
          <a:lstStyle/>
          <a:p>
            <a:fld id="{0A514951-337F-4C55-96DD-3945EF272A02}" type="slidenum">
              <a:rPr lang="en-US" smtClean="0"/>
              <a:pPr/>
              <a:t>6</a:t>
            </a:fld>
            <a:endParaRPr lang="en-US" dirty="0"/>
          </a:p>
        </p:txBody>
      </p:sp>
      <p:sp>
        <p:nvSpPr>
          <p:cNvPr id="8" name="Rectangle 7"/>
          <p:cNvSpPr/>
          <p:nvPr/>
        </p:nvSpPr>
        <p:spPr>
          <a:xfrm>
            <a:off x="7302500" y="6136715"/>
            <a:ext cx="4613812" cy="348813"/>
          </a:xfrm>
          <a:prstGeom prst="rect">
            <a:avLst/>
          </a:prstGeom>
        </p:spPr>
        <p:txBody>
          <a:bodyPr wrap="square">
            <a:spAutoFit/>
          </a:bodyPr>
          <a:lstStyle/>
          <a:p>
            <a:r>
              <a:rPr lang="en-US" sz="1000" dirty="0" smtClean="0"/>
              <a:t>Figure source</a:t>
            </a:r>
            <a:r>
              <a:rPr lang="en-US" sz="1000" dirty="0"/>
              <a:t>: </a:t>
            </a:r>
            <a:r>
              <a:rPr lang="en-US" sz="1000" dirty="0" smtClean="0"/>
              <a:t>USGCRP (2009). “Global Climate Change Impacts in the United States.”</a:t>
            </a:r>
            <a:endParaRPr lang="en-US" sz="1000" dirty="0"/>
          </a:p>
          <a:p>
            <a:endParaRPr lang="en-US" sz="1000" baseline="30000" dirty="0"/>
          </a:p>
        </p:txBody>
      </p:sp>
      <p:sp>
        <p:nvSpPr>
          <p:cNvPr id="20" name="TextBox 19"/>
          <p:cNvSpPr txBox="1"/>
          <p:nvPr/>
        </p:nvSpPr>
        <p:spPr>
          <a:xfrm>
            <a:off x="9991838" y="2123226"/>
            <a:ext cx="1199540" cy="369332"/>
          </a:xfrm>
          <a:prstGeom prst="rect">
            <a:avLst/>
          </a:prstGeom>
          <a:noFill/>
        </p:spPr>
        <p:txBody>
          <a:bodyPr wrap="square" rtlCol="0">
            <a:spAutoFit/>
          </a:bodyPr>
          <a:lstStyle/>
          <a:p>
            <a:pPr algn="ctr"/>
            <a:r>
              <a:rPr lang="en-US" dirty="0" smtClean="0"/>
              <a:t>Global</a:t>
            </a:r>
            <a:endParaRPr lang="en-US" dirty="0"/>
          </a:p>
        </p:txBody>
      </p:sp>
      <p:sp>
        <p:nvSpPr>
          <p:cNvPr id="40" name="TextBox 39"/>
          <p:cNvSpPr txBox="1"/>
          <p:nvPr/>
        </p:nvSpPr>
        <p:spPr>
          <a:xfrm>
            <a:off x="9673440" y="452227"/>
            <a:ext cx="1760097" cy="369332"/>
          </a:xfrm>
          <a:prstGeom prst="rect">
            <a:avLst/>
          </a:prstGeom>
          <a:noFill/>
        </p:spPr>
        <p:txBody>
          <a:bodyPr wrap="none" rtlCol="0">
            <a:spAutoFit/>
          </a:bodyPr>
          <a:lstStyle/>
          <a:p>
            <a:r>
              <a:rPr lang="en-US" dirty="0" smtClean="0"/>
              <a:t>Scale of impacts:</a:t>
            </a:r>
            <a:endParaRPr lang="en-US" dirty="0"/>
          </a:p>
        </p:txBody>
      </p:sp>
      <p:sp>
        <p:nvSpPr>
          <p:cNvPr id="15" name="Oval 14"/>
          <p:cNvSpPr/>
          <p:nvPr/>
        </p:nvSpPr>
        <p:spPr>
          <a:xfrm>
            <a:off x="9968357" y="862834"/>
            <a:ext cx="1244126" cy="1244126"/>
          </a:xfrm>
          <a:prstGeom prst="ellipse">
            <a:avLst/>
          </a:prstGeom>
          <a:blipFill rotWithShape="0">
            <a:blip r:embed="rId5"/>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3" name="TextBox 12"/>
          <p:cNvSpPr txBox="1"/>
          <p:nvPr/>
        </p:nvSpPr>
        <p:spPr>
          <a:xfrm>
            <a:off x="361949" y="6131004"/>
            <a:ext cx="4905375" cy="246221"/>
          </a:xfrm>
          <a:prstGeom prst="rect">
            <a:avLst/>
          </a:prstGeom>
          <a:noFill/>
        </p:spPr>
        <p:txBody>
          <a:bodyPr wrap="square" rtlCol="0">
            <a:spAutoFit/>
          </a:bodyPr>
          <a:lstStyle/>
          <a:p>
            <a:r>
              <a:rPr lang="en-US" sz="1000" dirty="0" smtClean="0"/>
              <a:t>CO</a:t>
            </a:r>
            <a:r>
              <a:rPr lang="en-US" sz="1000" baseline="-25000" dirty="0" smtClean="0"/>
              <a:t>2</a:t>
            </a:r>
            <a:r>
              <a:rPr lang="en-US" sz="1000" dirty="0" smtClean="0"/>
              <a:t>: carbon dioxide</a:t>
            </a:r>
            <a:endParaRPr lang="en-US" sz="1000" dirty="0"/>
          </a:p>
        </p:txBody>
      </p:sp>
      <p:pic>
        <p:nvPicPr>
          <p:cNvPr id="1028" name="Picture 4" descr="http://www.epa.gov/climatechange/images/science/ScenarioTempGraph-lar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9940" y="2911829"/>
            <a:ext cx="4439951" cy="316235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rot="16200000">
            <a:off x="5668516" y="3982334"/>
            <a:ext cx="2964726" cy="364202"/>
          </a:xfrm>
          <a:prstGeom prst="rect">
            <a:avLst/>
          </a:prstGeom>
        </p:spPr>
        <p:txBody>
          <a:bodyPr wrap="square">
            <a:spAutoFit/>
          </a:bodyPr>
          <a:lstStyle/>
          <a:p>
            <a:r>
              <a:rPr lang="en-US" sz="1100" dirty="0" smtClean="0"/>
              <a:t>Change in Average Global Surface Temperature</a:t>
            </a:r>
            <a:endParaRPr lang="en-US" sz="1100" dirty="0"/>
          </a:p>
          <a:p>
            <a:endParaRPr lang="en-US" sz="1000" baseline="30000" dirty="0"/>
          </a:p>
        </p:txBody>
      </p:sp>
      <p:sp>
        <p:nvSpPr>
          <p:cNvPr id="16" name="Rectangle 15"/>
          <p:cNvSpPr/>
          <p:nvPr/>
        </p:nvSpPr>
        <p:spPr>
          <a:xfrm>
            <a:off x="7523662" y="2555087"/>
            <a:ext cx="3909875" cy="379591"/>
          </a:xfrm>
          <a:prstGeom prst="rect">
            <a:avLst/>
          </a:prstGeom>
        </p:spPr>
        <p:txBody>
          <a:bodyPr wrap="square">
            <a:spAutoFit/>
          </a:bodyPr>
          <a:lstStyle/>
          <a:p>
            <a:r>
              <a:rPr lang="en-US" sz="1200" dirty="0" smtClean="0"/>
              <a:t>Based on one projection under various emissions scenarios</a:t>
            </a:r>
            <a:endParaRPr lang="en-US" sz="1200" dirty="0"/>
          </a:p>
          <a:p>
            <a:endParaRPr lang="en-US" sz="1000" baseline="300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17"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β</a:t>
            </a:r>
            <a:r>
              <a:rPr lang="en-US" dirty="0" smtClean="0">
                <a:latin typeface="Calibri" panose="020F0502020204030204" pitchFamily="34" charset="0"/>
              </a:rPr>
              <a:t>1</a:t>
            </a:r>
            <a:endParaRPr lang="en-US" dirty="0"/>
          </a:p>
        </p:txBody>
      </p:sp>
      <p:sp>
        <p:nvSpPr>
          <p:cNvPr id="19" name="Date Placeholder 5"/>
          <p:cNvSpPr>
            <a:spLocks noGrp="1"/>
          </p:cNvSpPr>
          <p:nvPr>
            <p:ph type="dt" sz="half" idx="10"/>
          </p:nvPr>
        </p:nvSpPr>
        <p:spPr>
          <a:xfrm>
            <a:off x="1097280" y="6459785"/>
            <a:ext cx="2472271" cy="365125"/>
          </a:xfrm>
        </p:spPr>
        <p:txBody>
          <a:bodyPr/>
          <a:lstStyle/>
          <a:p>
            <a:r>
              <a:rPr lang="en-US" dirty="0" smtClean="0"/>
              <a:t>12</a:t>
            </a:r>
            <a:r>
              <a:rPr lang="en-US" dirty="0" smtClean="0"/>
              <a:t>/2015</a:t>
            </a:r>
            <a:endParaRPr lang="en-US" dirty="0"/>
          </a:p>
        </p:txBody>
      </p:sp>
    </p:spTree>
    <p:extLst>
      <p:ext uri="{BB962C8B-B14F-4D97-AF65-F5344CB8AC3E}">
        <p14:creationId xmlns:p14="http://schemas.microsoft.com/office/powerpoint/2010/main" val="4240049610"/>
      </p:ext>
    </p:extLst>
  </p:cSld>
  <p:clrMapOvr>
    <a:masterClrMapping/>
  </p:clrMapOvr>
  <mc:AlternateContent xmlns:mc="http://schemas.openxmlformats.org/markup-compatibility/2006" xmlns:p14="http://schemas.microsoft.com/office/powerpoint/2010/main">
    <mc:Choice Requires="p14">
      <p:transition spd="slow" p14:dur="2000" advTm="70089"/>
    </mc:Choice>
    <mc:Fallback xmlns="">
      <p:transition spd="slow" advTm="70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Greenhouse Effect</a:t>
            </a:r>
            <a:endParaRPr lang="en-US" dirty="0"/>
          </a:p>
        </p:txBody>
      </p:sp>
      <p:sp>
        <p:nvSpPr>
          <p:cNvPr id="3" name="Content Placeholder 2"/>
          <p:cNvSpPr>
            <a:spLocks noGrp="1"/>
          </p:cNvSpPr>
          <p:nvPr>
            <p:ph idx="1"/>
          </p:nvPr>
        </p:nvSpPr>
        <p:spPr>
          <a:xfrm>
            <a:off x="553621" y="1273115"/>
            <a:ext cx="3630071" cy="4939795"/>
          </a:xfrm>
        </p:spPr>
        <p:txBody>
          <a:bodyPr>
            <a:normAutofit/>
          </a:bodyPr>
          <a:lstStyle/>
          <a:p>
            <a:r>
              <a:rPr lang="en-US" dirty="0" smtClean="0"/>
              <a:t>Trapping of heat in by the troposphere by greenhouse gases due to differences in interaction with long wave and short wave radiation (acts like a blanket)</a:t>
            </a:r>
          </a:p>
          <a:p>
            <a:pPr lvl="1"/>
            <a:r>
              <a:rPr lang="en-US" dirty="0" smtClean="0"/>
              <a:t>Incoming radiation from the sun (long wave) is mostly allowed to pass through</a:t>
            </a:r>
          </a:p>
          <a:p>
            <a:pPr lvl="1"/>
            <a:r>
              <a:rPr lang="en-US" dirty="0" smtClean="0"/>
              <a:t>Outgoing re-radiated heat from the surface (short wave) is partially blocked</a:t>
            </a:r>
          </a:p>
          <a:p>
            <a:pPr lvl="1"/>
            <a:r>
              <a:rPr lang="en-US" dirty="0" smtClean="0"/>
              <a:t>Balance called radiative forcing</a:t>
            </a:r>
          </a:p>
          <a:p>
            <a:r>
              <a:rPr lang="en-US" dirty="0" smtClean="0"/>
              <a:t>Some greenhouse effect needed to sustain natural temperatures</a:t>
            </a:r>
          </a:p>
          <a:p>
            <a:r>
              <a:rPr lang="en-US" dirty="0" smtClean="0"/>
              <a:t>Additional effect from human activity is the concern</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7</a:t>
            </a:fld>
            <a:endParaRPr lang="en-US" dirty="0"/>
          </a:p>
        </p:txBody>
      </p:sp>
      <p:pic>
        <p:nvPicPr>
          <p:cNvPr id="7" name="Picture 2" descr="http://i.livescience.com/images/i/000/053/475/original/Greenhouse-effect.jpg?13703821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5573" y="1387737"/>
            <a:ext cx="7249605" cy="42706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121900" y="6136144"/>
            <a:ext cx="1794412" cy="348813"/>
          </a:xfrm>
          <a:prstGeom prst="rect">
            <a:avLst/>
          </a:prstGeom>
        </p:spPr>
        <p:txBody>
          <a:bodyPr wrap="square">
            <a:spAutoFit/>
          </a:bodyPr>
          <a:lstStyle/>
          <a:p>
            <a:r>
              <a:rPr lang="en-US" sz="1000" dirty="0" smtClean="0"/>
              <a:t>Figure source</a:t>
            </a:r>
            <a:r>
              <a:rPr lang="en-US" sz="1000" dirty="0"/>
              <a:t>: </a:t>
            </a:r>
            <a:r>
              <a:rPr lang="en-US" sz="1000" dirty="0" smtClean="0"/>
              <a:t>livescience.com</a:t>
            </a:r>
            <a:endParaRPr lang="en-US" sz="1000" dirty="0"/>
          </a:p>
          <a:p>
            <a:endParaRPr lang="en-US" sz="1000" baseline="300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1"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β</a:t>
            </a:r>
            <a:r>
              <a:rPr lang="en-US" dirty="0" smtClean="0">
                <a:latin typeface="Calibri" panose="020F0502020204030204" pitchFamily="34" charset="0"/>
              </a:rPr>
              <a:t>1</a:t>
            </a:r>
            <a:endParaRPr lang="en-US" dirty="0"/>
          </a:p>
        </p:txBody>
      </p:sp>
      <p:sp>
        <p:nvSpPr>
          <p:cNvPr id="13" name="Date Placeholder 5"/>
          <p:cNvSpPr>
            <a:spLocks noGrp="1"/>
          </p:cNvSpPr>
          <p:nvPr>
            <p:ph type="dt" sz="half" idx="10"/>
          </p:nvPr>
        </p:nvSpPr>
        <p:spPr>
          <a:xfrm>
            <a:off x="1097280" y="6459785"/>
            <a:ext cx="2472271" cy="365125"/>
          </a:xfrm>
        </p:spPr>
        <p:txBody>
          <a:bodyPr/>
          <a:lstStyle/>
          <a:p>
            <a:r>
              <a:rPr lang="en-US" dirty="0" smtClean="0"/>
              <a:t>12</a:t>
            </a:r>
            <a:r>
              <a:rPr lang="en-US" dirty="0" smtClean="0"/>
              <a:t>/2015</a:t>
            </a:r>
            <a:endParaRPr lang="en-US" dirty="0"/>
          </a:p>
        </p:txBody>
      </p:sp>
    </p:spTree>
    <p:extLst>
      <p:ext uri="{BB962C8B-B14F-4D97-AF65-F5344CB8AC3E}">
        <p14:creationId xmlns:p14="http://schemas.microsoft.com/office/powerpoint/2010/main" val="1342101982"/>
      </p:ext>
    </p:extLst>
  </p:cSld>
  <p:clrMapOvr>
    <a:masterClrMapping/>
  </p:clrMapOvr>
  <mc:AlternateContent xmlns:mc="http://schemas.openxmlformats.org/markup-compatibility/2006" xmlns:p14="http://schemas.microsoft.com/office/powerpoint/2010/main">
    <mc:Choice Requires="p14">
      <p:transition spd="slow" p14:dur="2000" advTm="55185"/>
    </mc:Choice>
    <mc:Fallback xmlns="">
      <p:transition spd="slow" advTm="55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209" y="554486"/>
            <a:ext cx="2643992" cy="2722880"/>
          </a:xfrm>
        </p:spPr>
        <p:txBody>
          <a:bodyPr>
            <a:normAutofit fontScale="90000"/>
          </a:bodyPr>
          <a:lstStyle/>
          <a:p>
            <a:r>
              <a:rPr lang="en-US" dirty="0" smtClean="0"/>
              <a:t>Possible Global Climate Change Effects??</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8</a:t>
            </a:fld>
            <a:endParaRPr lang="en-US" dirty="0"/>
          </a:p>
        </p:txBody>
      </p:sp>
      <p:pic>
        <p:nvPicPr>
          <p:cNvPr id="1026" name="Picture 2" descr="http://www.epa.gov/climatechange/kids/images/scientists-clues-pri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7681" y="395748"/>
            <a:ext cx="8670926" cy="565707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idx="1"/>
          </p:nvPr>
        </p:nvSpPr>
        <p:spPr>
          <a:xfrm>
            <a:off x="607209" y="3684330"/>
            <a:ext cx="2303838" cy="2340073"/>
          </a:xfrm>
        </p:spPr>
        <p:txBody>
          <a:bodyPr>
            <a:normAutofit/>
          </a:bodyPr>
          <a:lstStyle/>
          <a:p>
            <a:r>
              <a:rPr lang="en-US" dirty="0" smtClean="0"/>
              <a:t>Magnitudes of effects (endpoints) are more difficult to predict. These are just possible scenarios.</a:t>
            </a:r>
          </a:p>
        </p:txBody>
      </p:sp>
      <p:sp>
        <p:nvSpPr>
          <p:cNvPr id="7" name="Rectangle 6"/>
          <p:cNvSpPr/>
          <p:nvPr/>
        </p:nvSpPr>
        <p:spPr>
          <a:xfrm>
            <a:off x="10337800" y="6125497"/>
            <a:ext cx="1553094" cy="261610"/>
          </a:xfrm>
          <a:prstGeom prst="rect">
            <a:avLst/>
          </a:prstGeom>
        </p:spPr>
        <p:txBody>
          <a:bodyPr wrap="square">
            <a:spAutoFit/>
          </a:bodyPr>
          <a:lstStyle/>
          <a:p>
            <a:r>
              <a:rPr lang="en-US" sz="1100" dirty="0" smtClean="0"/>
              <a:t>Figure source: epa.gov</a:t>
            </a:r>
            <a:endParaRPr lang="en-US" sz="1100"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0"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β</a:t>
            </a:r>
            <a:r>
              <a:rPr lang="en-US" dirty="0" smtClean="0">
                <a:latin typeface="Calibri" panose="020F0502020204030204" pitchFamily="34" charset="0"/>
              </a:rPr>
              <a:t>1</a:t>
            </a:r>
            <a:endParaRPr lang="en-US" dirty="0"/>
          </a:p>
        </p:txBody>
      </p:sp>
      <p:sp>
        <p:nvSpPr>
          <p:cNvPr id="13" name="Date Placeholder 5"/>
          <p:cNvSpPr>
            <a:spLocks noGrp="1"/>
          </p:cNvSpPr>
          <p:nvPr>
            <p:ph type="dt" sz="half" idx="10"/>
          </p:nvPr>
        </p:nvSpPr>
        <p:spPr>
          <a:xfrm>
            <a:off x="1097280" y="6459785"/>
            <a:ext cx="2472271" cy="365125"/>
          </a:xfrm>
        </p:spPr>
        <p:txBody>
          <a:bodyPr/>
          <a:lstStyle/>
          <a:p>
            <a:r>
              <a:rPr lang="en-US" dirty="0" smtClean="0"/>
              <a:t>12</a:t>
            </a:r>
            <a:r>
              <a:rPr lang="en-US" dirty="0" smtClean="0"/>
              <a:t>/2015</a:t>
            </a:r>
            <a:endParaRPr lang="en-US" dirty="0"/>
          </a:p>
        </p:txBody>
      </p:sp>
    </p:spTree>
    <p:extLst>
      <p:ext uri="{BB962C8B-B14F-4D97-AF65-F5344CB8AC3E}">
        <p14:creationId xmlns:p14="http://schemas.microsoft.com/office/powerpoint/2010/main" val="2819632408"/>
      </p:ext>
    </p:extLst>
  </p:cSld>
  <p:clrMapOvr>
    <a:masterClrMapping/>
  </p:clrMapOvr>
  <mc:AlternateContent xmlns:mc="http://schemas.openxmlformats.org/markup-compatibility/2006" xmlns:p14="http://schemas.microsoft.com/office/powerpoint/2010/main">
    <mc:Choice Requires="p14">
      <p:transition spd="slow" p14:dur="2000" advTm="33410"/>
    </mc:Choice>
    <mc:Fallback xmlns="">
      <p:transition spd="slow" advTm="33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626" y="759748"/>
            <a:ext cx="6629557" cy="874447"/>
          </a:xfrm>
        </p:spPr>
        <p:txBody>
          <a:bodyPr>
            <a:normAutofit fontScale="90000"/>
          </a:bodyPr>
          <a:lstStyle/>
          <a:p>
            <a:r>
              <a:rPr lang="en-US" dirty="0" smtClean="0"/>
              <a:t>Some Observed Effects That Might Relate to GWP</a:t>
            </a:r>
            <a:endParaRPr lang="en-US" dirty="0"/>
          </a:p>
        </p:txBody>
      </p:sp>
      <p:pic>
        <p:nvPicPr>
          <p:cNvPr id="7" name="Content Placeholder 6"/>
          <p:cNvPicPr>
            <a:picLocks noGrp="1" noChangeAspect="1"/>
          </p:cNvPicPr>
          <p:nvPr>
            <p:ph idx="1"/>
          </p:nvPr>
        </p:nvPicPr>
        <p:blipFill rotWithShape="1">
          <a:blip r:embed="rId4"/>
          <a:srcRect r="3009" b="39990"/>
          <a:stretch/>
        </p:blipFill>
        <p:spPr>
          <a:xfrm>
            <a:off x="514686" y="1852774"/>
            <a:ext cx="7374908" cy="3884012"/>
          </a:xfrm>
          <a:prstGeom prst="rect">
            <a:avLst/>
          </a:prstGeom>
        </p:spPr>
      </p:pic>
      <p:sp>
        <p:nvSpPr>
          <p:cNvPr id="6" name="Slide Number Placeholder 5"/>
          <p:cNvSpPr>
            <a:spLocks noGrp="1"/>
          </p:cNvSpPr>
          <p:nvPr>
            <p:ph type="sldNum" sz="quarter" idx="12"/>
          </p:nvPr>
        </p:nvSpPr>
        <p:spPr/>
        <p:txBody>
          <a:bodyPr/>
          <a:lstStyle/>
          <a:p>
            <a:fld id="{0A514951-337F-4C55-96DD-3945EF272A02}" type="slidenum">
              <a:rPr lang="en-US" smtClean="0"/>
              <a:pPr/>
              <a:t>9</a:t>
            </a:fld>
            <a:endParaRPr lang="en-US" dirty="0"/>
          </a:p>
        </p:txBody>
      </p:sp>
      <p:sp>
        <p:nvSpPr>
          <p:cNvPr id="8" name="Rectangle 7"/>
          <p:cNvSpPr/>
          <p:nvPr/>
        </p:nvSpPr>
        <p:spPr>
          <a:xfrm>
            <a:off x="2522220" y="6119787"/>
            <a:ext cx="9347986" cy="261610"/>
          </a:xfrm>
          <a:prstGeom prst="rect">
            <a:avLst/>
          </a:prstGeom>
        </p:spPr>
        <p:txBody>
          <a:bodyPr wrap="square">
            <a:spAutoFit/>
          </a:bodyPr>
          <a:lstStyle/>
          <a:p>
            <a:r>
              <a:rPr lang="en-US" sz="1100" dirty="0" smtClean="0"/>
              <a:t>Source: IPCC, 2014: </a:t>
            </a:r>
            <a:r>
              <a:rPr lang="en-US" sz="1100" i="1" dirty="0" smtClean="0"/>
              <a:t>Climate Change 2014: Synthesis Report. Geneva, Switzerland. </a:t>
            </a:r>
            <a:r>
              <a:rPr lang="en-US" sz="1100" dirty="0" smtClean="0"/>
              <a:t> &lt;http</a:t>
            </a:r>
            <a:r>
              <a:rPr lang="en-US" sz="1100" dirty="0"/>
              <a:t>://</a:t>
            </a:r>
            <a:r>
              <a:rPr lang="en-US" sz="1100" dirty="0" smtClean="0"/>
              <a:t>www.ipcc.ch/pdf/assessment-report/ar5/syr/SYR_AR5_FINAL_full.pdf&gt;</a:t>
            </a:r>
            <a:endParaRPr lang="en-US" sz="1100" dirty="0"/>
          </a:p>
        </p:txBody>
      </p:sp>
      <p:pic>
        <p:nvPicPr>
          <p:cNvPr id="11" name="Content Placeholder 6"/>
          <p:cNvPicPr>
            <a:picLocks noChangeAspect="1"/>
          </p:cNvPicPr>
          <p:nvPr/>
        </p:nvPicPr>
        <p:blipFill rotWithShape="1">
          <a:blip r:embed="rId4"/>
          <a:srcRect l="50000" t="59090"/>
          <a:stretch/>
        </p:blipFill>
        <p:spPr>
          <a:xfrm>
            <a:off x="8061409" y="581906"/>
            <a:ext cx="3511735" cy="2445773"/>
          </a:xfrm>
          <a:prstGeom prst="rect">
            <a:avLst/>
          </a:prstGeom>
        </p:spPr>
      </p:pic>
      <p:pic>
        <p:nvPicPr>
          <p:cNvPr id="12" name="Content Placeholder 6"/>
          <p:cNvPicPr>
            <a:picLocks noChangeAspect="1"/>
          </p:cNvPicPr>
          <p:nvPr/>
        </p:nvPicPr>
        <p:blipFill rotWithShape="1">
          <a:blip r:embed="rId4"/>
          <a:srcRect l="298" t="59090" r="49243"/>
          <a:stretch/>
        </p:blipFill>
        <p:spPr>
          <a:xfrm>
            <a:off x="7889594" y="3485245"/>
            <a:ext cx="3703870" cy="2556154"/>
          </a:xfrm>
          <a:prstGeom prst="rect">
            <a:avLst/>
          </a:prstGeom>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4"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β</a:t>
            </a:r>
            <a:r>
              <a:rPr lang="en-US" dirty="0" smtClean="0">
                <a:latin typeface="Calibri" panose="020F0502020204030204" pitchFamily="34" charset="0"/>
              </a:rPr>
              <a:t>1</a:t>
            </a:r>
            <a:endParaRPr lang="en-US" dirty="0"/>
          </a:p>
        </p:txBody>
      </p:sp>
      <p:sp>
        <p:nvSpPr>
          <p:cNvPr id="16" name="Date Placeholder 5"/>
          <p:cNvSpPr>
            <a:spLocks noGrp="1"/>
          </p:cNvSpPr>
          <p:nvPr>
            <p:ph type="dt" sz="half" idx="10"/>
          </p:nvPr>
        </p:nvSpPr>
        <p:spPr>
          <a:xfrm>
            <a:off x="1097280" y="6459785"/>
            <a:ext cx="2472271" cy="365125"/>
          </a:xfrm>
        </p:spPr>
        <p:txBody>
          <a:bodyPr/>
          <a:lstStyle/>
          <a:p>
            <a:r>
              <a:rPr lang="en-US" dirty="0" smtClean="0"/>
              <a:t>12</a:t>
            </a:r>
            <a:r>
              <a:rPr lang="en-US" dirty="0" smtClean="0"/>
              <a:t>/2015</a:t>
            </a:r>
            <a:endParaRPr lang="en-US" dirty="0"/>
          </a:p>
        </p:txBody>
      </p:sp>
    </p:spTree>
    <p:extLst>
      <p:ext uri="{BB962C8B-B14F-4D97-AF65-F5344CB8AC3E}">
        <p14:creationId xmlns:p14="http://schemas.microsoft.com/office/powerpoint/2010/main" val="1262493456"/>
      </p:ext>
    </p:extLst>
  </p:cSld>
  <p:clrMapOvr>
    <a:masterClrMapping/>
  </p:clrMapOvr>
  <mc:AlternateContent xmlns:mc="http://schemas.openxmlformats.org/markup-compatibility/2006" xmlns:p14="http://schemas.microsoft.com/office/powerpoint/2010/main">
    <mc:Choice Requires="p14">
      <p:transition spd="slow" p14:dur="2000" advTm="72741"/>
    </mc:Choice>
    <mc:Fallback xmlns="">
      <p:transition spd="slow" advTm="72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Retrospect">
  <a:themeElements>
    <a:clrScheme name="Custom 1">
      <a:dk1>
        <a:sysClr val="windowText" lastClr="000000"/>
      </a:dk1>
      <a:lt1>
        <a:sysClr val="window" lastClr="FFFFFF"/>
      </a:lt1>
      <a:dk2>
        <a:srgbClr val="455F51"/>
      </a:dk2>
      <a:lt2>
        <a:srgbClr val="E2DFCC"/>
      </a:lt2>
      <a:accent1>
        <a:srgbClr val="739A28"/>
      </a:accent1>
      <a:accent2>
        <a:srgbClr val="C1DF8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8681</TotalTime>
  <Words>2283</Words>
  <Application>Microsoft Office PowerPoint</Application>
  <PresentationFormat>Widescreen</PresentationFormat>
  <Paragraphs>483</Paragraphs>
  <Slides>26</Slides>
  <Notes>18</Notes>
  <HiddenSlides>0</HiddenSlides>
  <MMClips>25</MMClips>
  <ScaleCrop>false</ScaleCrop>
  <HeadingPairs>
    <vt:vector size="8" baseType="variant">
      <vt:variant>
        <vt:lpstr>Fonts Used</vt:lpstr>
      </vt:variant>
      <vt:variant>
        <vt:i4>6</vt:i4>
      </vt:variant>
      <vt:variant>
        <vt:lpstr>Theme</vt:lpstr>
      </vt:variant>
      <vt:variant>
        <vt:i4>1</vt:i4>
      </vt:variant>
      <vt:variant>
        <vt:lpstr>Slide Titles</vt:lpstr>
      </vt:variant>
      <vt:variant>
        <vt:i4>26</vt:i4>
      </vt:variant>
      <vt:variant>
        <vt:lpstr>Custom Shows</vt:lpstr>
      </vt:variant>
      <vt:variant>
        <vt:i4>1</vt:i4>
      </vt:variant>
    </vt:vector>
  </HeadingPairs>
  <TitlesOfParts>
    <vt:vector size="34" baseType="lpstr">
      <vt:lpstr>Arial</vt:lpstr>
      <vt:lpstr>Calibri</vt:lpstr>
      <vt:lpstr>Calibri Light</vt:lpstr>
      <vt:lpstr>Cambria Math</vt:lpstr>
      <vt:lpstr>Open Sans</vt:lpstr>
      <vt:lpstr>Wingdings</vt:lpstr>
      <vt:lpstr>Retrospect</vt:lpstr>
      <vt:lpstr>Welcome to the Life Cycle Assessment (LCA) Learning Module Series</vt:lpstr>
      <vt:lpstr>LCA Module Series Groups</vt:lpstr>
      <vt:lpstr>Global Warming Potential (GWP)</vt:lpstr>
      <vt:lpstr>Summary of Module B1 and Other Points</vt:lpstr>
      <vt:lpstr>Common Emissions Impact Categories</vt:lpstr>
      <vt:lpstr>Global Warming Potential (GWP)</vt:lpstr>
      <vt:lpstr>Greenhouse Effect</vt:lpstr>
      <vt:lpstr>Possible Global Climate Change Effects??</vt:lpstr>
      <vt:lpstr>Some Observed Effects That Might Relate to GWP</vt:lpstr>
      <vt:lpstr>Characterization of Global Warming Potential</vt:lpstr>
      <vt:lpstr>Expanded GWP values</vt:lpstr>
      <vt:lpstr>Major Sources and Sinks of Common GHGs</vt:lpstr>
      <vt:lpstr>Carbon Cycle</vt:lpstr>
      <vt:lpstr>Timescale for Global Warming</vt:lpstr>
      <vt:lpstr>Residence Time of CO2</vt:lpstr>
      <vt:lpstr>Characterization of GWP at Different Timescales</vt:lpstr>
      <vt:lpstr>Biogenic CO2</vt:lpstr>
      <vt:lpstr>Global Warming Potential Example Calculation</vt:lpstr>
      <vt:lpstr>Global Warming Potential Example Calculation</vt:lpstr>
      <vt:lpstr>Global Warming Potential Example Calculation</vt:lpstr>
      <vt:lpstr>Global Warming Potential Example Calculation</vt:lpstr>
      <vt:lpstr>GWP20, GWP100, and GWP500 Comparison</vt:lpstr>
      <vt:lpstr>What time frame should we use?</vt:lpstr>
      <vt:lpstr>Global Warming Potential (GWP) Summary</vt:lpstr>
      <vt:lpstr>Thank you for completing Module β1!</vt:lpstr>
      <vt:lpstr>Homework</vt:lpstr>
      <vt:lpstr>Wrong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Quinn Langfitt</dc:creator>
  <cp:lastModifiedBy>Quinn Langfitt</cp:lastModifiedBy>
  <cp:revision>627</cp:revision>
  <dcterms:created xsi:type="dcterms:W3CDTF">2014-11-14T22:25:32Z</dcterms:created>
  <dcterms:modified xsi:type="dcterms:W3CDTF">2015-12-02T02:29:57Z</dcterms:modified>
</cp:coreProperties>
</file>