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333" r:id="rId2"/>
    <p:sldId id="334" r:id="rId3"/>
    <p:sldId id="276" r:id="rId4"/>
    <p:sldId id="335" r:id="rId5"/>
    <p:sldId id="309" r:id="rId6"/>
    <p:sldId id="336" r:id="rId7"/>
    <p:sldId id="318" r:id="rId8"/>
    <p:sldId id="319" r:id="rId9"/>
    <p:sldId id="320" r:id="rId10"/>
    <p:sldId id="321" r:id="rId11"/>
    <p:sldId id="322" r:id="rId12"/>
    <p:sldId id="323" r:id="rId13"/>
    <p:sldId id="330" r:id="rId14"/>
    <p:sldId id="331" r:id="rId15"/>
    <p:sldId id="326" r:id="rId16"/>
    <p:sldId id="304" r:id="rId17"/>
    <p:sldId id="278" r:id="rId18"/>
    <p:sldId id="279" r:id="rId19"/>
    <p:sldId id="280" r:id="rId20"/>
    <p:sldId id="281" r:id="rId21"/>
    <p:sldId id="282" r:id="rId22"/>
    <p:sldId id="283" r:id="rId23"/>
    <p:sldId id="284" r:id="rId24"/>
    <p:sldId id="300" r:id="rId25"/>
    <p:sldId id="301" r:id="rId26"/>
    <p:sldId id="302" r:id="rId27"/>
    <p:sldId id="303" r:id="rId28"/>
    <p:sldId id="285" r:id="rId29"/>
  </p:sldIdLst>
  <p:sldSz cx="12192000" cy="6858000"/>
  <p:notesSz cx="6858000" cy="9144000"/>
  <p:custShowLst>
    <p:custShow name="Wrong" id="0">
      <p:sldLst>
        <p:sld r:id="rId2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Langfitt" initials="QL" lastIdx="23" clrIdx="0">
    <p:extLst>
      <p:ext uri="{19B8F6BF-5375-455C-9EA6-DF929625EA0E}">
        <p15:presenceInfo xmlns:p15="http://schemas.microsoft.com/office/powerpoint/2012/main" userId="fd30b36df98d15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A28"/>
    <a:srgbClr val="C1DF87"/>
    <a:srgbClr val="DAC0A6"/>
    <a:srgbClr val="8D5E30"/>
    <a:srgbClr val="996633"/>
    <a:srgbClr val="A9B1BC"/>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058" autoAdjust="0"/>
  </p:normalViewPr>
  <p:slideViewPr>
    <p:cSldViewPr snapToGrid="0">
      <p:cViewPr varScale="1">
        <p:scale>
          <a:sx n="101" d="100"/>
          <a:sy n="101" d="100"/>
        </p:scale>
        <p:origin x="912" y="10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18T13:58:57.665" idx="11">
    <p:pos x="10" y="10"/>
    <p:text>Again list a bunch of substances rather than with percentages</p:text>
    <p:extLst>
      <p:ext uri="{C676402C-5697-4E1C-873F-D02D1690AC5C}">
        <p15:threadingInfo xmlns:p15="http://schemas.microsoft.com/office/powerpoint/2012/main" timeZoneBias="420"/>
      </p:ext>
    </p:extLst>
  </p:cm>
  <p:cm authorId="1" dt="2015-03-18T13:59:34.988" idx="12">
    <p:pos x="10" y="106"/>
    <p:text>Add agriculture to the list</p:text>
    <p:extLst>
      <p:ext uri="{C676402C-5697-4E1C-873F-D02D1690AC5C}">
        <p15:threadingInfo xmlns:p15="http://schemas.microsoft.com/office/powerpoint/2012/main" timeZoneBias="420">
          <p15:parentCm authorId="1" idx="1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7EB65-7773-4AE4-A4AD-FDBFD823D46F}" type="datetimeFigureOut">
              <a:rPr lang="en-US" smtClean="0"/>
              <a:t>5/4/2015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98908-2088-48AB-8E5E-AF12DB1244BC}" type="slidenum">
              <a:rPr lang="en-US" smtClean="0"/>
              <a:t>‹#›</a:t>
            </a:fld>
            <a:endParaRPr lang="en-US"/>
          </a:p>
        </p:txBody>
      </p:sp>
    </p:spTree>
    <p:extLst>
      <p:ext uri="{BB962C8B-B14F-4D97-AF65-F5344CB8AC3E}">
        <p14:creationId xmlns:p14="http://schemas.microsoft.com/office/powerpoint/2010/main" val="425783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a:t>
            </a:fld>
            <a:endParaRPr lang="en-US"/>
          </a:p>
        </p:txBody>
      </p:sp>
    </p:spTree>
    <p:extLst>
      <p:ext uri="{BB962C8B-B14F-4D97-AF65-F5344CB8AC3E}">
        <p14:creationId xmlns:p14="http://schemas.microsoft.com/office/powerpoint/2010/main" val="2487018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12</a:t>
            </a:fld>
            <a:endParaRPr lang="en-US"/>
          </a:p>
        </p:txBody>
      </p:sp>
    </p:spTree>
    <p:extLst>
      <p:ext uri="{BB962C8B-B14F-4D97-AF65-F5344CB8AC3E}">
        <p14:creationId xmlns:p14="http://schemas.microsoft.com/office/powerpoint/2010/main" val="136778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13</a:t>
            </a:fld>
            <a:endParaRPr lang="en-US"/>
          </a:p>
        </p:txBody>
      </p:sp>
    </p:spTree>
    <p:extLst>
      <p:ext uri="{BB962C8B-B14F-4D97-AF65-F5344CB8AC3E}">
        <p14:creationId xmlns:p14="http://schemas.microsoft.com/office/powerpoint/2010/main" val="3864851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14</a:t>
            </a:fld>
            <a:endParaRPr lang="en-US"/>
          </a:p>
        </p:txBody>
      </p:sp>
    </p:spTree>
    <p:extLst>
      <p:ext uri="{BB962C8B-B14F-4D97-AF65-F5344CB8AC3E}">
        <p14:creationId xmlns:p14="http://schemas.microsoft.com/office/powerpoint/2010/main" val="89253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15</a:t>
            </a:fld>
            <a:endParaRPr lang="en-US"/>
          </a:p>
        </p:txBody>
      </p:sp>
    </p:spTree>
    <p:extLst>
      <p:ext uri="{BB962C8B-B14F-4D97-AF65-F5344CB8AC3E}">
        <p14:creationId xmlns:p14="http://schemas.microsoft.com/office/powerpoint/2010/main" val="3082280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16</a:t>
            </a:fld>
            <a:endParaRPr lang="en-US"/>
          </a:p>
        </p:txBody>
      </p:sp>
    </p:spTree>
    <p:extLst>
      <p:ext uri="{BB962C8B-B14F-4D97-AF65-F5344CB8AC3E}">
        <p14:creationId xmlns:p14="http://schemas.microsoft.com/office/powerpoint/2010/main" val="1551044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18</a:t>
            </a:fld>
            <a:endParaRPr lang="en-US"/>
          </a:p>
        </p:txBody>
      </p:sp>
    </p:spTree>
    <p:extLst>
      <p:ext uri="{BB962C8B-B14F-4D97-AF65-F5344CB8AC3E}">
        <p14:creationId xmlns:p14="http://schemas.microsoft.com/office/powerpoint/2010/main" val="1605848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26</a:t>
            </a:fld>
            <a:endParaRPr lang="en-US"/>
          </a:p>
        </p:txBody>
      </p:sp>
    </p:spTree>
    <p:extLst>
      <p:ext uri="{BB962C8B-B14F-4D97-AF65-F5344CB8AC3E}">
        <p14:creationId xmlns:p14="http://schemas.microsoft.com/office/powerpoint/2010/main" val="420864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21FBF6-6BDF-4412-9024-3793459D8532}" type="slidenum">
              <a:rPr lang="en-US" smtClean="0"/>
              <a:t>4</a:t>
            </a:fld>
            <a:endParaRPr lang="en-US"/>
          </a:p>
        </p:txBody>
      </p:sp>
    </p:spTree>
    <p:extLst>
      <p:ext uri="{BB962C8B-B14F-4D97-AF65-F5344CB8AC3E}">
        <p14:creationId xmlns:p14="http://schemas.microsoft.com/office/powerpoint/2010/main" val="250835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21FBF6-6BDF-4412-9024-3793459D8532}" type="slidenum">
              <a:rPr lang="en-US" smtClean="0"/>
              <a:t>5</a:t>
            </a:fld>
            <a:endParaRPr lang="en-US"/>
          </a:p>
        </p:txBody>
      </p:sp>
    </p:spTree>
    <p:extLst>
      <p:ext uri="{BB962C8B-B14F-4D97-AF65-F5344CB8AC3E}">
        <p14:creationId xmlns:p14="http://schemas.microsoft.com/office/powerpoint/2010/main" val="287844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6</a:t>
            </a:fld>
            <a:endParaRPr lang="en-US"/>
          </a:p>
        </p:txBody>
      </p:sp>
    </p:spTree>
    <p:extLst>
      <p:ext uri="{BB962C8B-B14F-4D97-AF65-F5344CB8AC3E}">
        <p14:creationId xmlns:p14="http://schemas.microsoft.com/office/powerpoint/2010/main" val="142729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7</a:t>
            </a:fld>
            <a:endParaRPr lang="en-US"/>
          </a:p>
        </p:txBody>
      </p:sp>
    </p:spTree>
    <p:extLst>
      <p:ext uri="{BB962C8B-B14F-4D97-AF65-F5344CB8AC3E}">
        <p14:creationId xmlns:p14="http://schemas.microsoft.com/office/powerpoint/2010/main" val="167594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8</a:t>
            </a:fld>
            <a:endParaRPr lang="en-US"/>
          </a:p>
        </p:txBody>
      </p:sp>
    </p:spTree>
    <p:extLst>
      <p:ext uri="{BB962C8B-B14F-4D97-AF65-F5344CB8AC3E}">
        <p14:creationId xmlns:p14="http://schemas.microsoft.com/office/powerpoint/2010/main" val="68536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9</a:t>
            </a:fld>
            <a:endParaRPr lang="en-US"/>
          </a:p>
        </p:txBody>
      </p:sp>
    </p:spTree>
    <p:extLst>
      <p:ext uri="{BB962C8B-B14F-4D97-AF65-F5344CB8AC3E}">
        <p14:creationId xmlns:p14="http://schemas.microsoft.com/office/powerpoint/2010/main" val="267460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10</a:t>
            </a:fld>
            <a:endParaRPr lang="en-US"/>
          </a:p>
        </p:txBody>
      </p:sp>
    </p:spTree>
    <p:extLst>
      <p:ext uri="{BB962C8B-B14F-4D97-AF65-F5344CB8AC3E}">
        <p14:creationId xmlns:p14="http://schemas.microsoft.com/office/powerpoint/2010/main" val="242422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11</a:t>
            </a:fld>
            <a:endParaRPr lang="en-US"/>
          </a:p>
        </p:txBody>
      </p:sp>
    </p:spTree>
    <p:extLst>
      <p:ext uri="{BB962C8B-B14F-4D97-AF65-F5344CB8AC3E}">
        <p14:creationId xmlns:p14="http://schemas.microsoft.com/office/powerpoint/2010/main" val="22703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67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8230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957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097280" y="1624405"/>
            <a:ext cx="10115203"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489" y="275846"/>
            <a:ext cx="10058400" cy="88598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66974" y="1387737"/>
            <a:ext cx="10058400" cy="465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sp>
        <p:nvSpPr>
          <p:cNvPr id="7" name="Rectangle 6"/>
          <p:cNvSpPr/>
          <p:nvPr userDrawn="1"/>
        </p:nvSpPr>
        <p:spPr>
          <a:xfrm>
            <a:off x="390655" y="286603"/>
            <a:ext cx="11413863" cy="5877837"/>
          </a:xfrm>
          <a:prstGeom prst="rect">
            <a:avLst/>
          </a:prstGeom>
          <a:noFill/>
          <a:ln w="317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75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82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7038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0678078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12/2014</a:t>
            </a:r>
            <a:endParaRPr lang="en-US"/>
          </a:p>
        </p:txBody>
      </p:sp>
      <p:sp>
        <p:nvSpPr>
          <p:cNvPr id="4" name="Footer Placeholder 3"/>
          <p:cNvSpPr>
            <a:spLocks noGrp="1"/>
          </p:cNvSpPr>
          <p:nvPr>
            <p:ph type="ftr" sz="quarter" idx="11"/>
          </p:nvPr>
        </p:nvSpPr>
        <p:spPr/>
        <p:txBody>
          <a:bodyPr/>
          <a:lstStyle/>
          <a:p>
            <a:r>
              <a:rPr lang="en-US" smtClean="0"/>
              <a:t>LCA Module A1</a:t>
            </a:r>
            <a:endParaRPr lang="en-US"/>
          </a:p>
        </p:txBody>
      </p:sp>
      <p:sp>
        <p:nvSpPr>
          <p:cNvPr id="5" name="Slide Number Placeholder 4"/>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8102317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50601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12/2014</a:t>
            </a: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LCA Module A1</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514951-337F-4C55-96DD-3945EF272A02}" type="slidenum">
              <a:rPr lang="en-US" smtClean="0"/>
              <a:t>‹#›</a:t>
            </a:fld>
            <a:endParaRPr lang="en-US"/>
          </a:p>
        </p:txBody>
      </p:sp>
    </p:spTree>
    <p:extLst>
      <p:ext uri="{BB962C8B-B14F-4D97-AF65-F5344CB8AC3E}">
        <p14:creationId xmlns:p14="http://schemas.microsoft.com/office/powerpoint/2010/main" val="408536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81299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12/2014</a:t>
            </a: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LCA Module A1</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514951-337F-4C55-96DD-3945EF272A0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98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ma"/><Relationship Id="rId1" Type="http://schemas.openxmlformats.org/officeDocument/2006/relationships/audi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omments" Target="../comments/comment1.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notesSlide" Target="../notesSlides/notesSlide11.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1.png"/><Relationship Id="rId5" Type="http://schemas.openxmlformats.org/officeDocument/2006/relationships/image" Target="../media/image12.gif"/><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m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7.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67867"/>
            <a:ext cx="11938000" cy="2171700"/>
          </a:xfrm>
        </p:spPr>
        <p:txBody>
          <a:bodyPr>
            <a:noAutofit/>
          </a:bodyPr>
          <a:lstStyle/>
          <a:p>
            <a:pPr algn="ctr"/>
            <a:r>
              <a:rPr lang="en-US" sz="5800" dirty="0" smtClean="0"/>
              <a:t>Welcome to the Life Cycle Assessment (LCA) Learning Module Series</a:t>
            </a:r>
            <a:endParaRPr lang="en-US" sz="5800" dirty="0"/>
          </a:p>
        </p:txBody>
      </p:sp>
      <p:sp>
        <p:nvSpPr>
          <p:cNvPr id="3" name="Subtitle 2"/>
          <p:cNvSpPr>
            <a:spLocks noGrp="1"/>
          </p:cNvSpPr>
          <p:nvPr>
            <p:ph type="subTitle" idx="1"/>
          </p:nvPr>
        </p:nvSpPr>
        <p:spPr>
          <a:xfrm>
            <a:off x="0" y="5329238"/>
            <a:ext cx="12192000" cy="1173162"/>
          </a:xfrm>
        </p:spPr>
        <p:txBody>
          <a:bodyPr>
            <a:normAutofit/>
          </a:bodyPr>
          <a:lstStyle/>
          <a:p>
            <a:pPr algn="ctr"/>
            <a:r>
              <a:rPr lang="en-US" dirty="0" smtClean="0"/>
              <a:t>Acknowledgements:</a:t>
            </a:r>
          </a:p>
          <a:p>
            <a:pPr algn="ctr"/>
            <a:r>
              <a:rPr lang="en-US" dirty="0" err="1" smtClean="0"/>
              <a:t>CEST</a:t>
            </a:r>
            <a:r>
              <a:rPr lang="en-US" cap="none" dirty="0" err="1" smtClean="0"/>
              <a:t>i</a:t>
            </a:r>
            <a:r>
              <a:rPr lang="en-US" dirty="0" err="1" smtClean="0"/>
              <a:t>CC</a:t>
            </a:r>
            <a:r>
              <a:rPr lang="en-US" dirty="0" smtClean="0"/>
              <a:t>	Washington State University     Fulbright</a:t>
            </a:r>
          </a:p>
        </p:txBody>
      </p:sp>
      <p:sp>
        <p:nvSpPr>
          <p:cNvPr id="4" name="Subtitle 2"/>
          <p:cNvSpPr txBox="1">
            <a:spLocks/>
          </p:cNvSpPr>
          <p:nvPr/>
        </p:nvSpPr>
        <p:spPr>
          <a:xfrm>
            <a:off x="1663700" y="2700338"/>
            <a:ext cx="9144000" cy="5508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smtClean="0"/>
              <a:t>Liv Haselbach	Quinn Langfitt</a:t>
            </a:r>
          </a:p>
          <a:p>
            <a:endParaRPr lang="en-US" sz="3200" dirty="0" smtClean="0"/>
          </a:p>
        </p:txBody>
      </p:sp>
      <p:sp>
        <p:nvSpPr>
          <p:cNvPr id="5" name="Subtitle 2"/>
          <p:cNvSpPr txBox="1">
            <a:spLocks/>
          </p:cNvSpPr>
          <p:nvPr/>
        </p:nvSpPr>
        <p:spPr>
          <a:xfrm>
            <a:off x="0" y="3993357"/>
            <a:ext cx="1219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For current modules email </a:t>
            </a:r>
            <a:r>
              <a:rPr lang="en-US" dirty="0"/>
              <a:t>h</a:t>
            </a:r>
            <a:r>
              <a:rPr lang="en-US" dirty="0" smtClean="0"/>
              <a:t>aselbach@wsu.edu or visit cem.uaf.edu/</a:t>
            </a:r>
            <a:r>
              <a:rPr lang="en-US" dirty="0" err="1" smtClean="0"/>
              <a:t>CESTiCC</a:t>
            </a:r>
            <a:r>
              <a:rPr lang="en-US" dirty="0" smtClean="0"/>
              <a:t>   </a:t>
            </a:r>
          </a:p>
        </p:txBody>
      </p:sp>
      <p:pic>
        <p:nvPicPr>
          <p:cNvPr id="9" name="Audio 8">
            <a:hlinkClick r:id="" action="ppaction://media"/>
          </p:cNvPr>
          <p:cNvPicPr>
            <a:picLocks noChangeAspect="1"/>
          </p:cNvPicPr>
          <p:nvPr>
            <a:audioFile r:link="rId1"/>
            <p:extLst>
              <p:ext uri="{DAA4B4D4-6D71-4841-9C94-3DE7FCFB9230}">
                <p14:media xmlns:p14="http://schemas.microsoft.com/office/powerpoint/2010/main" r:embed="rId2">
                  <p14:trim st="2328"/>
                </p14:media>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9853176"/>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Toxicity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10</a:t>
            </a:fld>
            <a:endParaRPr lang="en-US" dirty="0"/>
          </a:p>
        </p:txBody>
      </p:sp>
      <p:sp>
        <p:nvSpPr>
          <p:cNvPr id="8" name="Rectangle 7"/>
          <p:cNvSpPr/>
          <p:nvPr/>
        </p:nvSpPr>
        <p:spPr>
          <a:xfrm>
            <a:off x="9601200" y="6136144"/>
            <a:ext cx="2349500" cy="348813"/>
          </a:xfrm>
          <a:prstGeom prst="rect">
            <a:avLst/>
          </a:prstGeom>
        </p:spPr>
        <p:txBody>
          <a:bodyPr wrap="square">
            <a:spAutoFit/>
          </a:bodyPr>
          <a:lstStyle/>
          <a:p>
            <a:r>
              <a:rPr lang="en-US" sz="1000" dirty="0" smtClean="0"/>
              <a:t>Image source: globalhealingcenter.com   </a:t>
            </a:r>
            <a:endParaRPr lang="en-US" sz="1000" dirty="0"/>
          </a:p>
          <a:p>
            <a:endParaRPr lang="en-US" sz="1000" baseline="30000" dirty="0"/>
          </a:p>
        </p:txBody>
      </p:sp>
      <p:sp>
        <p:nvSpPr>
          <p:cNvPr id="13" name="Rounded Rectangle 12"/>
          <p:cNvSpPr/>
          <p:nvPr/>
        </p:nvSpPr>
        <p:spPr>
          <a:xfrm>
            <a:off x="4179472" y="5315961"/>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Heart disease</a:t>
            </a:r>
            <a:endParaRPr lang="en-US" sz="1400" dirty="0"/>
          </a:p>
        </p:txBody>
      </p:sp>
      <p:sp>
        <p:nvSpPr>
          <p:cNvPr id="14" name="Rounded Rectangle 13"/>
          <p:cNvSpPr/>
          <p:nvPr/>
        </p:nvSpPr>
        <p:spPr>
          <a:xfrm>
            <a:off x="1098348" y="5315963"/>
            <a:ext cx="1365978"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Asthma</a:t>
            </a:r>
            <a:endParaRPr lang="en-US" dirty="0"/>
          </a:p>
        </p:txBody>
      </p:sp>
      <p:sp>
        <p:nvSpPr>
          <p:cNvPr id="15" name="Rounded Rectangle 14"/>
          <p:cNvSpPr/>
          <p:nvPr/>
        </p:nvSpPr>
        <p:spPr>
          <a:xfrm>
            <a:off x="4641744" y="2848663"/>
            <a:ext cx="64998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t>Zinc</a:t>
            </a:r>
            <a:endParaRPr lang="en-US" dirty="0"/>
          </a:p>
        </p:txBody>
      </p:sp>
      <p:sp>
        <p:nvSpPr>
          <p:cNvPr id="12" name="Rounded Rectangle 11"/>
          <p:cNvSpPr/>
          <p:nvPr/>
        </p:nvSpPr>
        <p:spPr>
          <a:xfrm>
            <a:off x="954130" y="2715335"/>
            <a:ext cx="8119210" cy="786547"/>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2632" y="2439768"/>
            <a:ext cx="1938544" cy="307777"/>
          </a:xfrm>
          <a:prstGeom prst="rect">
            <a:avLst/>
          </a:prstGeom>
          <a:noFill/>
        </p:spPr>
        <p:txBody>
          <a:bodyPr wrap="none" rtlCol="0">
            <a:spAutoFit/>
          </a:bodyPr>
          <a:lstStyle/>
          <a:p>
            <a:r>
              <a:rPr lang="en-US" sz="1400" b="1" dirty="0" smtClean="0"/>
              <a:t>Some major substances</a:t>
            </a:r>
            <a:endParaRPr lang="en-US" sz="1400" b="1" dirty="0"/>
          </a:p>
        </p:txBody>
      </p:sp>
      <p:sp>
        <p:nvSpPr>
          <p:cNvPr id="27" name="Rounded Rectangle 26"/>
          <p:cNvSpPr/>
          <p:nvPr/>
        </p:nvSpPr>
        <p:spPr>
          <a:xfrm>
            <a:off x="1085655" y="4056160"/>
            <a:ext cx="285574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health effects on humans (no true midpoint)</a:t>
            </a:r>
            <a:endParaRPr lang="en-US" dirty="0"/>
          </a:p>
        </p:txBody>
      </p:sp>
      <p:sp>
        <p:nvSpPr>
          <p:cNvPr id="29" name="Rounded Rectangle 28"/>
          <p:cNvSpPr/>
          <p:nvPr/>
        </p:nvSpPr>
        <p:spPr>
          <a:xfrm>
            <a:off x="954130" y="3936461"/>
            <a:ext cx="3169010"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02632" y="3660894"/>
            <a:ext cx="877100" cy="307777"/>
          </a:xfrm>
          <a:prstGeom prst="rect">
            <a:avLst/>
          </a:prstGeom>
          <a:noFill/>
        </p:spPr>
        <p:txBody>
          <a:bodyPr wrap="none" rtlCol="0">
            <a:spAutoFit/>
          </a:bodyPr>
          <a:lstStyle/>
          <a:p>
            <a:r>
              <a:rPr lang="en-US" sz="1400" b="1" dirty="0" smtClean="0"/>
              <a:t>Midpoint</a:t>
            </a:r>
            <a:endParaRPr lang="en-US" sz="1400" b="1" dirty="0"/>
          </a:p>
        </p:txBody>
      </p:sp>
      <p:sp>
        <p:nvSpPr>
          <p:cNvPr id="32" name="Rounded Rectangle 31"/>
          <p:cNvSpPr/>
          <p:nvPr/>
        </p:nvSpPr>
        <p:spPr>
          <a:xfrm>
            <a:off x="1099752" y="1593577"/>
            <a:ext cx="132020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Mining</a:t>
            </a:r>
            <a:endParaRPr lang="en-US" dirty="0"/>
          </a:p>
        </p:txBody>
      </p:sp>
      <p:sp>
        <p:nvSpPr>
          <p:cNvPr id="34" name="Rounded Rectangle 33"/>
          <p:cNvSpPr/>
          <p:nvPr/>
        </p:nvSpPr>
        <p:spPr>
          <a:xfrm>
            <a:off x="952236" y="1486696"/>
            <a:ext cx="6879800"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236" y="1226299"/>
            <a:ext cx="1240083" cy="307777"/>
          </a:xfrm>
          <a:prstGeom prst="rect">
            <a:avLst/>
          </a:prstGeom>
          <a:noFill/>
        </p:spPr>
        <p:txBody>
          <a:bodyPr wrap="none" rtlCol="0">
            <a:spAutoFit/>
          </a:bodyPr>
          <a:lstStyle/>
          <a:p>
            <a:r>
              <a:rPr lang="en-US" sz="1400" b="1" dirty="0" smtClean="0"/>
              <a:t>Major sources</a:t>
            </a:r>
            <a:endParaRPr lang="en-US" sz="1400" b="1" dirty="0"/>
          </a:p>
        </p:txBody>
      </p:sp>
      <p:sp>
        <p:nvSpPr>
          <p:cNvPr id="36" name="Rounded Rectangle 35"/>
          <p:cNvSpPr/>
          <p:nvPr/>
        </p:nvSpPr>
        <p:spPr>
          <a:xfrm>
            <a:off x="6255300" y="1615666"/>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 </a:t>
            </a:r>
            <a:r>
              <a:rPr lang="en-US" dirty="0"/>
              <a:t>p</a:t>
            </a:r>
            <a:r>
              <a:rPr lang="en-US" dirty="0" smtClean="0"/>
              <a:t>roduction</a:t>
            </a:r>
            <a:endParaRPr lang="en-US" dirty="0"/>
          </a:p>
        </p:txBody>
      </p:sp>
      <p:sp>
        <p:nvSpPr>
          <p:cNvPr id="41" name="Rounded Rectangle 40"/>
          <p:cNvSpPr/>
          <p:nvPr/>
        </p:nvSpPr>
        <p:spPr>
          <a:xfrm>
            <a:off x="3591658" y="2851138"/>
            <a:ext cx="921351"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t>Arsenic</a:t>
            </a:r>
            <a:endParaRPr lang="en-US" dirty="0"/>
          </a:p>
        </p:txBody>
      </p:sp>
      <p:sp>
        <p:nvSpPr>
          <p:cNvPr id="46" name="Rounded Rectangle 45"/>
          <p:cNvSpPr/>
          <p:nvPr/>
        </p:nvSpPr>
        <p:spPr>
          <a:xfrm>
            <a:off x="5730975" y="5336404"/>
            <a:ext cx="1397050" cy="51376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 birth rate</a:t>
            </a:r>
            <a:endParaRPr lang="en-US" dirty="0"/>
          </a:p>
        </p:txBody>
      </p:sp>
      <p:sp>
        <p:nvSpPr>
          <p:cNvPr id="47" name="Rounded Rectangle 46"/>
          <p:cNvSpPr/>
          <p:nvPr/>
        </p:nvSpPr>
        <p:spPr>
          <a:xfrm>
            <a:off x="952236" y="5210767"/>
            <a:ext cx="6362964"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00737" y="4935200"/>
            <a:ext cx="4665695" cy="307777"/>
          </a:xfrm>
          <a:prstGeom prst="rect">
            <a:avLst/>
          </a:prstGeom>
          <a:noFill/>
        </p:spPr>
        <p:txBody>
          <a:bodyPr wrap="square" rtlCol="0">
            <a:spAutoFit/>
          </a:bodyPr>
          <a:lstStyle/>
          <a:p>
            <a:r>
              <a:rPr lang="en-US" sz="1400" b="1" dirty="0" smtClean="0"/>
              <a:t>Possible Endpoints (either causing or aggravating) </a:t>
            </a:r>
            <a:endParaRPr lang="en-US" sz="1400" b="1" dirty="0"/>
          </a:p>
        </p:txBody>
      </p:sp>
      <p:sp>
        <p:nvSpPr>
          <p:cNvPr id="37" name="Rounded Rectangle 36"/>
          <p:cNvSpPr/>
          <p:nvPr/>
        </p:nvSpPr>
        <p:spPr>
          <a:xfrm>
            <a:off x="4421658" y="1606365"/>
            <a:ext cx="16759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Manufacturing</a:t>
            </a:r>
            <a:endParaRPr lang="en-US" dirty="0"/>
          </a:p>
        </p:txBody>
      </p:sp>
      <p:sp>
        <p:nvSpPr>
          <p:cNvPr id="58" name="Rounded Rectangle 57"/>
          <p:cNvSpPr/>
          <p:nvPr/>
        </p:nvSpPr>
        <p:spPr>
          <a:xfrm>
            <a:off x="2623374" y="5315962"/>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Cancer</a:t>
            </a:r>
            <a:endParaRPr lang="en-US" sz="1400" dirty="0"/>
          </a:p>
        </p:txBody>
      </p:sp>
      <p:pic>
        <p:nvPicPr>
          <p:cNvPr id="1026" name="Picture 2" descr="http://www.globalhealingcenter.com/natural-health/wp-content/uploads/2013/03/arsenic-e13626070792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6763" y="3071687"/>
            <a:ext cx="2279414" cy="3020224"/>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a:xfrm>
            <a:off x="2220537" y="2851139"/>
            <a:ext cx="1243640"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t>Chromium</a:t>
            </a:r>
            <a:endParaRPr lang="en-US" dirty="0"/>
          </a:p>
        </p:txBody>
      </p:sp>
      <p:sp>
        <p:nvSpPr>
          <p:cNvPr id="54" name="TextBox 53"/>
          <p:cNvSpPr txBox="1"/>
          <p:nvPr/>
        </p:nvSpPr>
        <p:spPr>
          <a:xfrm>
            <a:off x="6882923" y="2800308"/>
            <a:ext cx="373820" cy="276999"/>
          </a:xfrm>
          <a:prstGeom prst="rect">
            <a:avLst/>
          </a:prstGeom>
          <a:noFill/>
        </p:spPr>
        <p:txBody>
          <a:bodyPr wrap="none" rtlCol="0">
            <a:spAutoFit/>
          </a:bodyPr>
          <a:lstStyle/>
          <a:p>
            <a:r>
              <a:rPr lang="en-US" sz="1200" dirty="0">
                <a:solidFill>
                  <a:schemeClr val="bg1"/>
                </a:solidFill>
              </a:rPr>
              <a:t>6</a:t>
            </a:r>
            <a:r>
              <a:rPr lang="en-US" sz="1200" dirty="0" smtClean="0">
                <a:solidFill>
                  <a:schemeClr val="bg1"/>
                </a:solidFill>
              </a:rPr>
              <a:t>%</a:t>
            </a:r>
            <a:endParaRPr lang="en-US" sz="1200" dirty="0">
              <a:solidFill>
                <a:schemeClr val="bg1"/>
              </a:solidFill>
            </a:endParaRPr>
          </a:p>
        </p:txBody>
      </p:sp>
      <p:sp>
        <p:nvSpPr>
          <p:cNvPr id="59" name="Rounded Rectangle 58"/>
          <p:cNvSpPr/>
          <p:nvPr/>
        </p:nvSpPr>
        <p:spPr>
          <a:xfrm>
            <a:off x="7344803" y="2833229"/>
            <a:ext cx="1569050"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Formaldehyde</a:t>
            </a:r>
            <a:endParaRPr lang="en-US" dirty="0"/>
          </a:p>
        </p:txBody>
      </p:sp>
      <p:sp>
        <p:nvSpPr>
          <p:cNvPr id="62"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63"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sp>
        <p:nvSpPr>
          <p:cNvPr id="64" name="Rounded Rectangle 63"/>
          <p:cNvSpPr/>
          <p:nvPr/>
        </p:nvSpPr>
        <p:spPr>
          <a:xfrm>
            <a:off x="1139393" y="2845812"/>
            <a:ext cx="95366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t>Dioxins</a:t>
            </a:r>
            <a:endParaRPr lang="en-US" dirty="0"/>
          </a:p>
        </p:txBody>
      </p:sp>
      <p:sp>
        <p:nvSpPr>
          <p:cNvPr id="65" name="Rounded Rectangle 64"/>
          <p:cNvSpPr/>
          <p:nvPr/>
        </p:nvSpPr>
        <p:spPr>
          <a:xfrm>
            <a:off x="5411092" y="2844008"/>
            <a:ext cx="180298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err="1" smtClean="0"/>
              <a:t>Benzo</a:t>
            </a:r>
            <a:r>
              <a:rPr lang="en-US" dirty="0" smtClean="0"/>
              <a:t>(a)</a:t>
            </a:r>
            <a:r>
              <a:rPr lang="en-US" dirty="0" err="1" smtClean="0"/>
              <a:t>pyrene</a:t>
            </a:r>
            <a:endParaRPr lang="en-US" dirty="0"/>
          </a:p>
        </p:txBody>
      </p:sp>
      <p:sp>
        <p:nvSpPr>
          <p:cNvPr id="66" name="Rounded Rectangle 65"/>
          <p:cNvSpPr/>
          <p:nvPr/>
        </p:nvSpPr>
        <p:spPr>
          <a:xfrm>
            <a:off x="2577668" y="1598713"/>
            <a:ext cx="16759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Agriculture</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60898597"/>
      </p:ext>
    </p:extLst>
  </p:cSld>
  <p:clrMapOvr>
    <a:masterClrMapping/>
  </p:clrMapOvr>
  <mc:AlternateContent xmlns:mc="http://schemas.openxmlformats.org/markup-compatibility/2006" xmlns:p14="http://schemas.microsoft.com/office/powerpoint/2010/main">
    <mc:Choice Requires="p14">
      <p:transition spd="slow" p14:dur="2000" advTm="54000"/>
    </mc:Choice>
    <mc:Fallback xmlns="">
      <p:transition spd="slow" advTm="5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Ecotoxicity Potential</a:t>
            </a:r>
            <a:endParaRPr lang="en-US" dirty="0"/>
          </a:p>
        </p:txBody>
      </p:sp>
      <p:sp>
        <p:nvSpPr>
          <p:cNvPr id="3" name="Content Placeholder 2"/>
          <p:cNvSpPr>
            <a:spLocks noGrp="1"/>
          </p:cNvSpPr>
          <p:nvPr>
            <p:ph idx="1"/>
          </p:nvPr>
        </p:nvSpPr>
        <p:spPr>
          <a:xfrm>
            <a:off x="666973" y="1161827"/>
            <a:ext cx="9536090" cy="4923308"/>
          </a:xfrm>
        </p:spPr>
        <p:txBody>
          <a:bodyPr>
            <a:normAutofit/>
          </a:bodyPr>
          <a:lstStyle/>
          <a:p>
            <a:r>
              <a:rPr lang="en-US" b="1" dirty="0" smtClean="0"/>
              <a:t>Impacts on whole ecosystems that can decrease production </a:t>
            </a:r>
            <a:br>
              <a:rPr lang="en-US" b="1" dirty="0" smtClean="0"/>
            </a:br>
            <a:r>
              <a:rPr lang="en-US" b="1" dirty="0" smtClean="0"/>
              <a:t>and/or decrease biodiversity</a:t>
            </a:r>
          </a:p>
          <a:p>
            <a:pPr lvl="1"/>
            <a:r>
              <a:rPr lang="en-US" dirty="0" smtClean="0"/>
              <a:t>More focused on whole system impacts than individual impacts</a:t>
            </a:r>
          </a:p>
          <a:p>
            <a:pPr lvl="1"/>
            <a:r>
              <a:rPr lang="en-US" dirty="0" smtClean="0"/>
              <a:t>Sometimes split between aquatic (water) and terrestrial (soil)</a:t>
            </a:r>
          </a:p>
          <a:p>
            <a:pPr lvl="1"/>
            <a:r>
              <a:rPr lang="en-US" dirty="0" smtClean="0"/>
              <a:t>Mostly forced by emissions of metals and organic chemicals</a:t>
            </a:r>
          </a:p>
          <a:p>
            <a:r>
              <a:rPr lang="en-US" dirty="0" smtClean="0"/>
              <a:t>Characterization commonly done through </a:t>
            </a:r>
            <a:r>
              <a:rPr lang="en-US" dirty="0" err="1" smtClean="0"/>
              <a:t>USEtox</a:t>
            </a:r>
            <a:r>
              <a:rPr lang="en-US" dirty="0" smtClean="0"/>
              <a:t> factors</a:t>
            </a:r>
          </a:p>
          <a:p>
            <a:pPr lvl="1"/>
            <a:r>
              <a:rPr lang="en-US" dirty="0" smtClean="0"/>
              <a:t>Considers fate, exposure, and effect factors</a:t>
            </a:r>
          </a:p>
          <a:p>
            <a:r>
              <a:rPr lang="en-US" dirty="0" smtClean="0"/>
              <a:t>Much uncertainty in characterization factors</a:t>
            </a:r>
          </a:p>
          <a:p>
            <a:pPr lvl="1"/>
            <a:r>
              <a:rPr lang="en-US" dirty="0" smtClean="0"/>
              <a:t>No true midpoint</a:t>
            </a:r>
          </a:p>
          <a:p>
            <a:pPr lvl="1"/>
            <a:r>
              <a:rPr lang="en-US" dirty="0"/>
              <a:t>F</a:t>
            </a:r>
            <a:r>
              <a:rPr lang="en-US" dirty="0" smtClean="0"/>
              <a:t>actors based on only a few species, but wider ecosystem</a:t>
            </a:r>
            <a:br>
              <a:rPr lang="en-US" dirty="0" smtClean="0"/>
            </a:br>
            <a:r>
              <a:rPr lang="en-US" dirty="0" smtClean="0"/>
              <a:t>effects more difficult to deduce</a:t>
            </a:r>
          </a:p>
          <a:p>
            <a:r>
              <a:rPr lang="en-US" dirty="0" smtClean="0"/>
              <a:t>Commonly expressed as:</a:t>
            </a:r>
          </a:p>
          <a:p>
            <a:pPr lvl="1"/>
            <a:r>
              <a:rPr lang="en-US" dirty="0" smtClean="0"/>
              <a:t>kg 2,4-dichlorophenoxy-acetic acid (2,4-D) - equivalent</a:t>
            </a:r>
          </a:p>
          <a:p>
            <a:pPr lvl="1"/>
            <a:r>
              <a:rPr lang="en-US" dirty="0" smtClean="0"/>
              <a:t>Potentially affected fraction (PAF) (also called Comparative Toxicity Unit – CTU)</a:t>
            </a:r>
          </a:p>
          <a:p>
            <a:pPr lvl="1"/>
            <a:endParaRPr lang="en-US" dirty="0"/>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11</a:t>
            </a:fld>
            <a:endParaRPr lang="en-US" dirty="0"/>
          </a:p>
        </p:txBody>
      </p:sp>
      <p:sp>
        <p:nvSpPr>
          <p:cNvPr id="8" name="Rectangle 7"/>
          <p:cNvSpPr/>
          <p:nvPr/>
        </p:nvSpPr>
        <p:spPr>
          <a:xfrm>
            <a:off x="9080501" y="6136144"/>
            <a:ext cx="2915878" cy="348813"/>
          </a:xfrm>
          <a:prstGeom prst="rect">
            <a:avLst/>
          </a:prstGeom>
        </p:spPr>
        <p:txBody>
          <a:bodyPr wrap="square">
            <a:spAutoFit/>
          </a:bodyPr>
          <a:lstStyle/>
          <a:p>
            <a:r>
              <a:rPr lang="en-US" sz="1000" dirty="0" smtClean="0"/>
              <a:t>Image source: scienceinthebox.com (P&amp;G website)</a:t>
            </a:r>
            <a:endParaRPr lang="en-US" sz="1000" dirty="0"/>
          </a:p>
          <a:p>
            <a:endParaRPr lang="en-US" sz="1000" baseline="30000" dirty="0"/>
          </a:p>
        </p:txBody>
      </p:sp>
      <p:sp>
        <p:nvSpPr>
          <p:cNvPr id="40" name="TextBox 39"/>
          <p:cNvSpPr txBox="1"/>
          <p:nvPr/>
        </p:nvSpPr>
        <p:spPr>
          <a:xfrm>
            <a:off x="8836523" y="645247"/>
            <a:ext cx="1760097" cy="369332"/>
          </a:xfrm>
          <a:prstGeom prst="rect">
            <a:avLst/>
          </a:prstGeom>
          <a:noFill/>
        </p:spPr>
        <p:txBody>
          <a:bodyPr wrap="none" rtlCol="0">
            <a:spAutoFit/>
          </a:bodyPr>
          <a:lstStyle/>
          <a:p>
            <a:r>
              <a:rPr lang="en-US" dirty="0" smtClean="0"/>
              <a:t>Scale of impacts:</a:t>
            </a:r>
            <a:endParaRPr lang="en-US" dirty="0"/>
          </a:p>
        </p:txBody>
      </p:sp>
      <p:sp>
        <p:nvSpPr>
          <p:cNvPr id="17" name="Oval 16"/>
          <p:cNvSpPr/>
          <p:nvPr/>
        </p:nvSpPr>
        <p:spPr>
          <a:xfrm>
            <a:off x="9237795" y="1053861"/>
            <a:ext cx="1126545" cy="1126545"/>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9399071" y="2226307"/>
            <a:ext cx="803992" cy="369332"/>
          </a:xfrm>
          <a:prstGeom prst="rect">
            <a:avLst/>
          </a:prstGeom>
          <a:noFill/>
        </p:spPr>
        <p:txBody>
          <a:bodyPr wrap="square" rtlCol="0">
            <a:spAutoFit/>
          </a:bodyPr>
          <a:lstStyle/>
          <a:p>
            <a:pPr algn="ctr"/>
            <a:r>
              <a:rPr lang="en-US" dirty="0" smtClean="0"/>
              <a:t>Local</a:t>
            </a:r>
            <a:endParaRPr lang="en-US" dirty="0"/>
          </a:p>
        </p:txBody>
      </p:sp>
      <p:pic>
        <p:nvPicPr>
          <p:cNvPr id="2050" name="Picture 2" descr="Ecosystems are complex systems, thus P&amp;G set up model ecosystems or mesocosms to test ecotoxic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8730" y="2961548"/>
            <a:ext cx="4259100" cy="237467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13"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83617637"/>
      </p:ext>
    </p:extLst>
  </p:cSld>
  <p:clrMapOvr>
    <a:masterClrMapping/>
  </p:clrMapOvr>
  <mc:AlternateContent xmlns:mc="http://schemas.openxmlformats.org/markup-compatibility/2006" xmlns:p14="http://schemas.microsoft.com/office/powerpoint/2010/main">
    <mc:Choice Requires="p14">
      <p:transition spd="slow" p14:dur="2000" advTm="66671"/>
    </mc:Choice>
    <mc:Fallback xmlns="">
      <p:transition spd="slow" advTm="66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Ecotoxicity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12</a:t>
            </a:fld>
            <a:endParaRPr lang="en-US" dirty="0"/>
          </a:p>
        </p:txBody>
      </p:sp>
      <p:sp>
        <p:nvSpPr>
          <p:cNvPr id="8" name="Rectangle 7"/>
          <p:cNvSpPr/>
          <p:nvPr/>
        </p:nvSpPr>
        <p:spPr>
          <a:xfrm>
            <a:off x="10408920" y="6136144"/>
            <a:ext cx="1541780" cy="348813"/>
          </a:xfrm>
          <a:prstGeom prst="rect">
            <a:avLst/>
          </a:prstGeom>
        </p:spPr>
        <p:txBody>
          <a:bodyPr wrap="square">
            <a:spAutoFit/>
          </a:bodyPr>
          <a:lstStyle/>
          <a:p>
            <a:r>
              <a:rPr lang="en-US" sz="1000" dirty="0" smtClean="0"/>
              <a:t>Image source: dosits.org</a:t>
            </a:r>
            <a:endParaRPr lang="en-US" sz="1000" dirty="0"/>
          </a:p>
          <a:p>
            <a:endParaRPr lang="en-US" sz="1000" baseline="30000" dirty="0"/>
          </a:p>
        </p:txBody>
      </p:sp>
      <p:sp>
        <p:nvSpPr>
          <p:cNvPr id="14" name="Rounded Rectangle 13"/>
          <p:cNvSpPr/>
          <p:nvPr/>
        </p:nvSpPr>
        <p:spPr>
          <a:xfrm>
            <a:off x="1098348" y="5315963"/>
            <a:ext cx="1365978"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Decreased populations</a:t>
            </a:r>
            <a:endParaRPr lang="en-US" dirty="0"/>
          </a:p>
        </p:txBody>
      </p:sp>
      <p:sp>
        <p:nvSpPr>
          <p:cNvPr id="15" name="Rounded Rectangle 14"/>
          <p:cNvSpPr/>
          <p:nvPr/>
        </p:nvSpPr>
        <p:spPr>
          <a:xfrm>
            <a:off x="1083663" y="2834603"/>
            <a:ext cx="83760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Zinc</a:t>
            </a:r>
            <a:endParaRPr lang="en-US" dirty="0"/>
          </a:p>
        </p:txBody>
      </p:sp>
      <p:sp>
        <p:nvSpPr>
          <p:cNvPr id="12" name="Rounded Rectangle 11"/>
          <p:cNvSpPr/>
          <p:nvPr/>
        </p:nvSpPr>
        <p:spPr>
          <a:xfrm>
            <a:off x="954130" y="2715335"/>
            <a:ext cx="4351600" cy="786547"/>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2632" y="2439768"/>
            <a:ext cx="1427186" cy="307777"/>
          </a:xfrm>
          <a:prstGeom prst="rect">
            <a:avLst/>
          </a:prstGeom>
          <a:noFill/>
        </p:spPr>
        <p:txBody>
          <a:bodyPr wrap="none" rtlCol="0">
            <a:spAutoFit/>
          </a:bodyPr>
          <a:lstStyle/>
          <a:p>
            <a:r>
              <a:rPr lang="en-US" sz="1400" b="1" dirty="0" smtClean="0"/>
              <a:t>Main substances</a:t>
            </a:r>
            <a:endParaRPr lang="en-US" sz="1400" b="1" dirty="0"/>
          </a:p>
        </p:txBody>
      </p:sp>
      <p:sp>
        <p:nvSpPr>
          <p:cNvPr id="27" name="Rounded Rectangle 26"/>
          <p:cNvSpPr/>
          <p:nvPr/>
        </p:nvSpPr>
        <p:spPr>
          <a:xfrm>
            <a:off x="1085654" y="4056160"/>
            <a:ext cx="308898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degradation of ecosystems (no true midpoint)</a:t>
            </a:r>
            <a:endParaRPr lang="en-US" dirty="0"/>
          </a:p>
        </p:txBody>
      </p:sp>
      <p:sp>
        <p:nvSpPr>
          <p:cNvPr id="29" name="Rounded Rectangle 28"/>
          <p:cNvSpPr/>
          <p:nvPr/>
        </p:nvSpPr>
        <p:spPr>
          <a:xfrm>
            <a:off x="954129" y="3936461"/>
            <a:ext cx="3317007"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02632" y="3660894"/>
            <a:ext cx="877100" cy="307777"/>
          </a:xfrm>
          <a:prstGeom prst="rect">
            <a:avLst/>
          </a:prstGeom>
          <a:noFill/>
        </p:spPr>
        <p:txBody>
          <a:bodyPr wrap="none" rtlCol="0">
            <a:spAutoFit/>
          </a:bodyPr>
          <a:lstStyle/>
          <a:p>
            <a:r>
              <a:rPr lang="en-US" sz="1400" b="1" dirty="0" smtClean="0"/>
              <a:t>Midpoint</a:t>
            </a:r>
            <a:endParaRPr lang="en-US" sz="1400" b="1" dirty="0"/>
          </a:p>
        </p:txBody>
      </p:sp>
      <p:sp>
        <p:nvSpPr>
          <p:cNvPr id="41" name="Rounded Rectangle 40"/>
          <p:cNvSpPr/>
          <p:nvPr/>
        </p:nvSpPr>
        <p:spPr>
          <a:xfrm>
            <a:off x="2077075" y="2833229"/>
            <a:ext cx="1036595"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Copper</a:t>
            </a:r>
            <a:endParaRPr lang="en-US" dirty="0"/>
          </a:p>
        </p:txBody>
      </p:sp>
      <p:sp>
        <p:nvSpPr>
          <p:cNvPr id="47" name="Rounded Rectangle 46"/>
          <p:cNvSpPr/>
          <p:nvPr/>
        </p:nvSpPr>
        <p:spPr>
          <a:xfrm>
            <a:off x="952236" y="5210767"/>
            <a:ext cx="3222401"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00737" y="4935200"/>
            <a:ext cx="4665695" cy="307777"/>
          </a:xfrm>
          <a:prstGeom prst="rect">
            <a:avLst/>
          </a:prstGeom>
          <a:noFill/>
        </p:spPr>
        <p:txBody>
          <a:bodyPr wrap="square" rtlCol="0">
            <a:spAutoFit/>
          </a:bodyPr>
          <a:lstStyle/>
          <a:p>
            <a:r>
              <a:rPr lang="en-US" sz="1400" b="1" dirty="0" smtClean="0"/>
              <a:t>Possible Endpoints</a:t>
            </a:r>
            <a:endParaRPr lang="en-US" sz="1400" b="1" dirty="0"/>
          </a:p>
        </p:txBody>
      </p:sp>
      <p:sp>
        <p:nvSpPr>
          <p:cNvPr id="58" name="Rounded Rectangle 57"/>
          <p:cNvSpPr/>
          <p:nvPr/>
        </p:nvSpPr>
        <p:spPr>
          <a:xfrm>
            <a:off x="2623374" y="5315962"/>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Decreased biodiversity</a:t>
            </a:r>
            <a:endParaRPr lang="en-US" sz="1400" dirty="0"/>
          </a:p>
        </p:txBody>
      </p:sp>
      <p:pic>
        <p:nvPicPr>
          <p:cNvPr id="3074" name="Picture 2" descr="http://www.dosits.org/images/dosits/FishStressImage_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730" y="2382190"/>
            <a:ext cx="6351914" cy="3658704"/>
          </a:xfrm>
          <a:prstGeom prst="rect">
            <a:avLst/>
          </a:prstGeom>
          <a:noFill/>
          <a:extLst>
            <a:ext uri="{909E8E84-426E-40DD-AFC4-6F175D3DCCD1}">
              <a14:hiddenFill xmlns:a14="http://schemas.microsoft.com/office/drawing/2010/main">
                <a:solidFill>
                  <a:srgbClr val="FFFFFF"/>
                </a:solidFill>
              </a14:hiddenFill>
            </a:ext>
          </a:extLst>
        </p:spPr>
      </p:pic>
      <p:sp>
        <p:nvSpPr>
          <p:cNvPr id="7" name="Donut 6"/>
          <p:cNvSpPr/>
          <p:nvPr/>
        </p:nvSpPr>
        <p:spPr>
          <a:xfrm>
            <a:off x="6159500" y="2382190"/>
            <a:ext cx="1554271" cy="1554271"/>
          </a:xfrm>
          <a:prstGeom prst="donut">
            <a:avLst>
              <a:gd name="adj" fmla="val 1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33"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sp>
        <p:nvSpPr>
          <p:cNvPr id="40" name="Rounded Rectangle 39"/>
          <p:cNvSpPr/>
          <p:nvPr/>
        </p:nvSpPr>
        <p:spPr>
          <a:xfrm>
            <a:off x="3232841" y="2833228"/>
            <a:ext cx="2010635"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Organic Chemicals</a:t>
            </a:r>
            <a:endParaRPr lang="en-US" dirty="0"/>
          </a:p>
        </p:txBody>
      </p:sp>
      <p:sp>
        <p:nvSpPr>
          <p:cNvPr id="44" name="Rounded Rectangle 43"/>
          <p:cNvSpPr/>
          <p:nvPr/>
        </p:nvSpPr>
        <p:spPr>
          <a:xfrm>
            <a:off x="1099752" y="1593577"/>
            <a:ext cx="132020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Mining</a:t>
            </a:r>
            <a:endParaRPr lang="en-US" dirty="0"/>
          </a:p>
        </p:txBody>
      </p:sp>
      <p:sp>
        <p:nvSpPr>
          <p:cNvPr id="45" name="Rounded Rectangle 44"/>
          <p:cNvSpPr/>
          <p:nvPr/>
        </p:nvSpPr>
        <p:spPr>
          <a:xfrm>
            <a:off x="952236" y="1486696"/>
            <a:ext cx="6879800"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52236" y="1226299"/>
            <a:ext cx="1240083" cy="307777"/>
          </a:xfrm>
          <a:prstGeom prst="rect">
            <a:avLst/>
          </a:prstGeom>
          <a:noFill/>
        </p:spPr>
        <p:txBody>
          <a:bodyPr wrap="none" rtlCol="0">
            <a:spAutoFit/>
          </a:bodyPr>
          <a:lstStyle/>
          <a:p>
            <a:r>
              <a:rPr lang="en-US" sz="1400" b="1" dirty="0" smtClean="0"/>
              <a:t>Major sources</a:t>
            </a:r>
            <a:endParaRPr lang="en-US" sz="1400" b="1" dirty="0"/>
          </a:p>
        </p:txBody>
      </p:sp>
      <p:sp>
        <p:nvSpPr>
          <p:cNvPr id="49" name="Rounded Rectangle 48"/>
          <p:cNvSpPr/>
          <p:nvPr/>
        </p:nvSpPr>
        <p:spPr>
          <a:xfrm>
            <a:off x="6255300" y="1615666"/>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 </a:t>
            </a:r>
            <a:r>
              <a:rPr lang="en-US" dirty="0"/>
              <a:t>p</a:t>
            </a:r>
            <a:r>
              <a:rPr lang="en-US" dirty="0" smtClean="0"/>
              <a:t>roduction</a:t>
            </a:r>
            <a:endParaRPr lang="en-US" dirty="0"/>
          </a:p>
        </p:txBody>
      </p:sp>
      <p:sp>
        <p:nvSpPr>
          <p:cNvPr id="50" name="Rounded Rectangle 49"/>
          <p:cNvSpPr/>
          <p:nvPr/>
        </p:nvSpPr>
        <p:spPr>
          <a:xfrm>
            <a:off x="4421658" y="1606365"/>
            <a:ext cx="16759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Manufacturing</a:t>
            </a:r>
            <a:endParaRPr lang="en-US" dirty="0"/>
          </a:p>
        </p:txBody>
      </p:sp>
      <p:sp>
        <p:nvSpPr>
          <p:cNvPr id="51" name="Rounded Rectangle 50"/>
          <p:cNvSpPr/>
          <p:nvPr/>
        </p:nvSpPr>
        <p:spPr>
          <a:xfrm>
            <a:off x="2577668" y="1598713"/>
            <a:ext cx="16759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Agriculture</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921162"/>
      </p:ext>
    </p:extLst>
  </p:cSld>
  <p:clrMapOvr>
    <a:masterClrMapping/>
  </p:clrMapOvr>
  <mc:AlternateContent xmlns:mc="http://schemas.openxmlformats.org/markup-compatibility/2006" xmlns:p14="http://schemas.microsoft.com/office/powerpoint/2010/main">
    <mc:Choice Requires="p14">
      <p:transition spd="slow" p14:dur="2000" advTm="44846"/>
    </mc:Choice>
    <mc:Fallback xmlns="">
      <p:transition spd="slow" advTm="44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Health – Particulates </a:t>
            </a:r>
            <a:endParaRPr lang="en-US" dirty="0"/>
          </a:p>
        </p:txBody>
      </p:sp>
      <p:sp>
        <p:nvSpPr>
          <p:cNvPr id="3" name="Content Placeholder 2"/>
          <p:cNvSpPr>
            <a:spLocks noGrp="1"/>
          </p:cNvSpPr>
          <p:nvPr>
            <p:ph idx="1"/>
          </p:nvPr>
        </p:nvSpPr>
        <p:spPr>
          <a:xfrm>
            <a:off x="666973" y="1161827"/>
            <a:ext cx="7842016" cy="4923308"/>
          </a:xfrm>
        </p:spPr>
        <p:txBody>
          <a:bodyPr>
            <a:normAutofit/>
          </a:bodyPr>
          <a:lstStyle/>
          <a:p>
            <a:r>
              <a:rPr lang="en-US" b="1" dirty="0" smtClean="0"/>
              <a:t>Health issues related to increased respiration of very small particles</a:t>
            </a:r>
          </a:p>
          <a:p>
            <a:pPr lvl="1"/>
            <a:r>
              <a:rPr lang="en-US" dirty="0" smtClean="0"/>
              <a:t>Small particles released directly and formed through secondary reactions</a:t>
            </a:r>
          </a:p>
          <a:p>
            <a:pPr lvl="1"/>
            <a:r>
              <a:rPr lang="en-US" dirty="0" smtClean="0"/>
              <a:t>When breathed into lungs may cause respiratory disease and cancer</a:t>
            </a:r>
          </a:p>
          <a:p>
            <a:pPr lvl="1"/>
            <a:r>
              <a:rPr lang="en-US" dirty="0" smtClean="0"/>
              <a:t>Category also called “criteria air pollutants”, but really only deals with subset</a:t>
            </a:r>
          </a:p>
          <a:p>
            <a:r>
              <a:rPr lang="en-US" dirty="0" smtClean="0"/>
              <a:t>Health issues more severe for higher risk individuals</a:t>
            </a:r>
          </a:p>
          <a:p>
            <a:pPr lvl="1"/>
            <a:r>
              <a:rPr lang="en-US" dirty="0" smtClean="0"/>
              <a:t>Children, elderly, those with asthma</a:t>
            </a:r>
          </a:p>
          <a:p>
            <a:r>
              <a:rPr lang="en-US" dirty="0" smtClean="0"/>
              <a:t>Usually midpoint quantified as:</a:t>
            </a:r>
          </a:p>
          <a:p>
            <a:pPr lvl="1"/>
            <a:r>
              <a:rPr lang="en-US" dirty="0" smtClean="0"/>
              <a:t>kg PM</a:t>
            </a:r>
            <a:r>
              <a:rPr lang="en-US" baseline="-25000" dirty="0" smtClean="0"/>
              <a:t>2.5</a:t>
            </a:r>
            <a:r>
              <a:rPr lang="en-US" dirty="0" smtClean="0"/>
              <a:t>-eq</a:t>
            </a:r>
          </a:p>
          <a:p>
            <a:pPr lvl="1"/>
            <a:r>
              <a:rPr lang="en-US" dirty="0" smtClean="0"/>
              <a:t>kg PM</a:t>
            </a:r>
            <a:r>
              <a:rPr lang="en-US" baseline="-25000" dirty="0" smtClean="0"/>
              <a:t>10</a:t>
            </a:r>
            <a:r>
              <a:rPr lang="en-US" dirty="0" smtClean="0"/>
              <a:t>-eq</a:t>
            </a:r>
          </a:p>
          <a:p>
            <a:r>
              <a:rPr lang="en-US" dirty="0" smtClean="0"/>
              <a:t>Sometimes reported more as endpoint:</a:t>
            </a:r>
          </a:p>
          <a:p>
            <a:pPr lvl="1"/>
            <a:r>
              <a:rPr lang="en-US" dirty="0" smtClean="0"/>
              <a:t>Disability adjusted life years (DALYs)</a:t>
            </a:r>
          </a:p>
          <a:p>
            <a:pPr lvl="1"/>
            <a:endParaRPr lang="en-US" dirty="0"/>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13</a:t>
            </a:fld>
            <a:endParaRPr lang="en-US" dirty="0"/>
          </a:p>
        </p:txBody>
      </p:sp>
      <p:sp>
        <p:nvSpPr>
          <p:cNvPr id="8" name="Rectangle 7"/>
          <p:cNvSpPr/>
          <p:nvPr/>
        </p:nvSpPr>
        <p:spPr>
          <a:xfrm>
            <a:off x="10522836" y="6135572"/>
            <a:ext cx="1439772" cy="348813"/>
          </a:xfrm>
          <a:prstGeom prst="rect">
            <a:avLst/>
          </a:prstGeom>
        </p:spPr>
        <p:txBody>
          <a:bodyPr wrap="square">
            <a:spAutoFit/>
          </a:bodyPr>
          <a:lstStyle/>
          <a:p>
            <a:r>
              <a:rPr lang="en-US" sz="1000" dirty="0" smtClean="0"/>
              <a:t>Image source: epa.gov</a:t>
            </a:r>
            <a:endParaRPr lang="en-US" sz="1000" dirty="0"/>
          </a:p>
          <a:p>
            <a:endParaRPr lang="en-US" sz="1000" baseline="30000" dirty="0"/>
          </a:p>
        </p:txBody>
      </p:sp>
      <p:pic>
        <p:nvPicPr>
          <p:cNvPr id="5124" name="Picture 4" descr="http://cronkitenews.asu.edu/assets/images/12/12/12-air-microns-fu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4370" y="2922398"/>
            <a:ext cx="4089400" cy="29728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916035" y="645247"/>
            <a:ext cx="1760097" cy="369332"/>
          </a:xfrm>
          <a:prstGeom prst="rect">
            <a:avLst/>
          </a:prstGeom>
          <a:noFill/>
        </p:spPr>
        <p:txBody>
          <a:bodyPr wrap="none" rtlCol="0">
            <a:spAutoFit/>
          </a:bodyPr>
          <a:lstStyle/>
          <a:p>
            <a:r>
              <a:rPr lang="en-US" dirty="0" smtClean="0"/>
              <a:t>Scale of impacts:</a:t>
            </a:r>
            <a:endParaRPr lang="en-US" dirty="0"/>
          </a:p>
        </p:txBody>
      </p:sp>
      <p:sp>
        <p:nvSpPr>
          <p:cNvPr id="16" name="Oval 15"/>
          <p:cNvSpPr/>
          <p:nvPr/>
        </p:nvSpPr>
        <p:spPr>
          <a:xfrm>
            <a:off x="7991514" y="1104851"/>
            <a:ext cx="1126545" cy="1126545"/>
          </a:xfrm>
          <a:prstGeom prst="ellipse">
            <a:avLst/>
          </a:prstGeom>
          <a:blipFill rotWithShape="0">
            <a:blip r:embed="rId6"/>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8152790" y="2277297"/>
            <a:ext cx="803992" cy="369332"/>
          </a:xfrm>
          <a:prstGeom prst="rect">
            <a:avLst/>
          </a:prstGeom>
          <a:noFill/>
        </p:spPr>
        <p:txBody>
          <a:bodyPr wrap="square" rtlCol="0">
            <a:spAutoFit/>
          </a:bodyPr>
          <a:lstStyle/>
          <a:p>
            <a:pPr algn="ctr"/>
            <a:r>
              <a:rPr lang="en-US" dirty="0" smtClean="0"/>
              <a:t>Local</a:t>
            </a:r>
            <a:endParaRPr lang="en-US" dirty="0"/>
          </a:p>
        </p:txBody>
      </p:sp>
      <p:sp>
        <p:nvSpPr>
          <p:cNvPr id="18" name="TextBox 17"/>
          <p:cNvSpPr txBox="1"/>
          <p:nvPr/>
        </p:nvSpPr>
        <p:spPr>
          <a:xfrm>
            <a:off x="10458487" y="2254994"/>
            <a:ext cx="1199540" cy="369332"/>
          </a:xfrm>
          <a:prstGeom prst="rect">
            <a:avLst/>
          </a:prstGeom>
          <a:noFill/>
        </p:spPr>
        <p:txBody>
          <a:bodyPr wrap="square" rtlCol="0">
            <a:spAutoFit/>
          </a:bodyPr>
          <a:lstStyle/>
          <a:p>
            <a:pPr algn="ctr"/>
            <a:r>
              <a:rPr lang="en-US" dirty="0" smtClean="0"/>
              <a:t>Global</a:t>
            </a:r>
            <a:endParaRPr lang="en-US" dirty="0"/>
          </a:p>
        </p:txBody>
      </p:sp>
      <p:sp>
        <p:nvSpPr>
          <p:cNvPr id="19" name="Oval 18"/>
          <p:cNvSpPr/>
          <p:nvPr/>
        </p:nvSpPr>
        <p:spPr>
          <a:xfrm>
            <a:off x="10491078" y="1097037"/>
            <a:ext cx="1134359" cy="1134359"/>
          </a:xfrm>
          <a:prstGeom prst="ellipse">
            <a:avLst/>
          </a:prstGeom>
          <a:blipFill rotWithShape="0">
            <a:blip r:embed="rId7"/>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Oval 19"/>
          <p:cNvSpPr/>
          <p:nvPr/>
        </p:nvSpPr>
        <p:spPr>
          <a:xfrm>
            <a:off x="9232812" y="1104851"/>
            <a:ext cx="1126545" cy="1126545"/>
          </a:xfrm>
          <a:prstGeom prst="ellipse">
            <a:avLst/>
          </a:prstGeom>
          <a:blipFill rotWithShape="0">
            <a:blip r:embed="rId8"/>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TextBox 20"/>
          <p:cNvSpPr txBox="1"/>
          <p:nvPr/>
        </p:nvSpPr>
        <p:spPr>
          <a:xfrm>
            <a:off x="9232812" y="2277297"/>
            <a:ext cx="1199540" cy="369332"/>
          </a:xfrm>
          <a:prstGeom prst="rect">
            <a:avLst/>
          </a:prstGeom>
          <a:noFill/>
        </p:spPr>
        <p:txBody>
          <a:bodyPr wrap="square" rtlCol="0">
            <a:spAutoFit/>
          </a:bodyPr>
          <a:lstStyle/>
          <a:p>
            <a:pPr algn="ctr"/>
            <a:r>
              <a:rPr lang="en-US" dirty="0" smtClean="0"/>
              <a:t>Regional</a:t>
            </a:r>
            <a:endParaRPr lang="en-US" dirty="0"/>
          </a:p>
        </p:txBody>
      </p:sp>
      <p:sp>
        <p:nvSpPr>
          <p:cNvPr id="22"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23"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25274837"/>
      </p:ext>
    </p:extLst>
  </p:cSld>
  <p:clrMapOvr>
    <a:masterClrMapping/>
  </p:clrMapOvr>
  <mc:AlternateContent xmlns:mc="http://schemas.openxmlformats.org/markup-compatibility/2006" xmlns:p14="http://schemas.microsoft.com/office/powerpoint/2010/main">
    <mc:Choice Requires="p14">
      <p:transition spd="slow" p14:dur="2000" advTm="121000"/>
    </mc:Choice>
    <mc:Fallback xmlns="">
      <p:transition spd="slow" advTm="1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Health – Particulates </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14</a:t>
            </a:fld>
            <a:endParaRPr lang="en-US" dirty="0"/>
          </a:p>
        </p:txBody>
      </p:sp>
      <p:sp>
        <p:nvSpPr>
          <p:cNvPr id="14" name="Rounded Rectangle 13"/>
          <p:cNvSpPr/>
          <p:nvPr/>
        </p:nvSpPr>
        <p:spPr>
          <a:xfrm>
            <a:off x="1098348" y="5315963"/>
            <a:ext cx="1475722"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Heart </a:t>
            </a:r>
            <a:r>
              <a:rPr lang="en-US" dirty="0"/>
              <a:t>h</a:t>
            </a:r>
            <a:r>
              <a:rPr lang="en-US" dirty="0" smtClean="0"/>
              <a:t>ealth effects</a:t>
            </a:r>
            <a:endParaRPr lang="en-US" dirty="0"/>
          </a:p>
        </p:txBody>
      </p:sp>
      <p:sp>
        <p:nvSpPr>
          <p:cNvPr id="15" name="Rounded Rectangle 14"/>
          <p:cNvSpPr/>
          <p:nvPr/>
        </p:nvSpPr>
        <p:spPr>
          <a:xfrm>
            <a:off x="1114425" y="2834603"/>
            <a:ext cx="873517"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PM</a:t>
            </a:r>
            <a:r>
              <a:rPr lang="en-US" baseline="-25000" dirty="0" smtClean="0"/>
              <a:t>10</a:t>
            </a:r>
            <a:endParaRPr lang="en-US" dirty="0"/>
          </a:p>
        </p:txBody>
      </p:sp>
      <p:sp>
        <p:nvSpPr>
          <p:cNvPr id="17" name="TextBox 16"/>
          <p:cNvSpPr txBox="1"/>
          <p:nvPr/>
        </p:nvSpPr>
        <p:spPr>
          <a:xfrm>
            <a:off x="902632" y="2439768"/>
            <a:ext cx="1427186" cy="307777"/>
          </a:xfrm>
          <a:prstGeom prst="rect">
            <a:avLst/>
          </a:prstGeom>
          <a:noFill/>
        </p:spPr>
        <p:txBody>
          <a:bodyPr wrap="none" rtlCol="0">
            <a:spAutoFit/>
          </a:bodyPr>
          <a:lstStyle/>
          <a:p>
            <a:r>
              <a:rPr lang="en-US" sz="1400" b="1" dirty="0" smtClean="0"/>
              <a:t>Main substances</a:t>
            </a:r>
            <a:endParaRPr lang="en-US" sz="1400" b="1" dirty="0"/>
          </a:p>
        </p:txBody>
      </p:sp>
      <p:sp>
        <p:nvSpPr>
          <p:cNvPr id="27" name="Rounded Rectangle 26"/>
          <p:cNvSpPr/>
          <p:nvPr/>
        </p:nvSpPr>
        <p:spPr>
          <a:xfrm>
            <a:off x="1085654" y="4056160"/>
            <a:ext cx="308898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Increased human exposure to particulate matter</a:t>
            </a:r>
            <a:endParaRPr lang="en-US" dirty="0"/>
          </a:p>
        </p:txBody>
      </p:sp>
      <p:sp>
        <p:nvSpPr>
          <p:cNvPr id="29" name="Rounded Rectangle 28"/>
          <p:cNvSpPr/>
          <p:nvPr/>
        </p:nvSpPr>
        <p:spPr>
          <a:xfrm>
            <a:off x="954129" y="3936461"/>
            <a:ext cx="3317007"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02632" y="3660894"/>
            <a:ext cx="877100" cy="307777"/>
          </a:xfrm>
          <a:prstGeom prst="rect">
            <a:avLst/>
          </a:prstGeom>
          <a:noFill/>
        </p:spPr>
        <p:txBody>
          <a:bodyPr wrap="none" rtlCol="0">
            <a:spAutoFit/>
          </a:bodyPr>
          <a:lstStyle/>
          <a:p>
            <a:r>
              <a:rPr lang="en-US" sz="1400" b="1" dirty="0" smtClean="0"/>
              <a:t>Midpoint</a:t>
            </a:r>
            <a:endParaRPr lang="en-US" sz="1400" b="1" dirty="0"/>
          </a:p>
        </p:txBody>
      </p:sp>
      <p:sp>
        <p:nvSpPr>
          <p:cNvPr id="32" name="Rounded Rectangle 31"/>
          <p:cNvSpPr/>
          <p:nvPr/>
        </p:nvSpPr>
        <p:spPr>
          <a:xfrm>
            <a:off x="1099752" y="1593577"/>
            <a:ext cx="1474318"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Fossil fuel </a:t>
            </a:r>
            <a:r>
              <a:rPr lang="en-US" dirty="0"/>
              <a:t>c</a:t>
            </a:r>
            <a:r>
              <a:rPr lang="en-US" dirty="0" smtClean="0"/>
              <a:t>ombustion</a:t>
            </a:r>
            <a:endParaRPr lang="en-US" dirty="0"/>
          </a:p>
        </p:txBody>
      </p:sp>
      <p:sp>
        <p:nvSpPr>
          <p:cNvPr id="34" name="Rounded Rectangle 33"/>
          <p:cNvSpPr/>
          <p:nvPr/>
        </p:nvSpPr>
        <p:spPr>
          <a:xfrm>
            <a:off x="952236" y="1486696"/>
            <a:ext cx="6267714"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236" y="1226299"/>
            <a:ext cx="1240083" cy="307777"/>
          </a:xfrm>
          <a:prstGeom prst="rect">
            <a:avLst/>
          </a:prstGeom>
          <a:noFill/>
        </p:spPr>
        <p:txBody>
          <a:bodyPr wrap="none" rtlCol="0">
            <a:spAutoFit/>
          </a:bodyPr>
          <a:lstStyle/>
          <a:p>
            <a:r>
              <a:rPr lang="en-US" sz="1400" b="1" dirty="0" smtClean="0"/>
              <a:t>Major sources</a:t>
            </a:r>
            <a:endParaRPr lang="en-US" sz="1400" b="1" dirty="0"/>
          </a:p>
        </p:txBody>
      </p:sp>
      <p:sp>
        <p:nvSpPr>
          <p:cNvPr id="36" name="Rounded Rectangle 35"/>
          <p:cNvSpPr/>
          <p:nvPr/>
        </p:nvSpPr>
        <p:spPr>
          <a:xfrm>
            <a:off x="4043489" y="1590931"/>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Dust from roads</a:t>
            </a:r>
            <a:endParaRPr lang="en-US" dirty="0"/>
          </a:p>
        </p:txBody>
      </p:sp>
      <p:sp>
        <p:nvSpPr>
          <p:cNvPr id="38" name="Rounded Rectangle 37"/>
          <p:cNvSpPr/>
          <p:nvPr/>
        </p:nvSpPr>
        <p:spPr>
          <a:xfrm>
            <a:off x="1642519" y="2837597"/>
            <a:ext cx="345422" cy="195907"/>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597827" y="2793149"/>
            <a:ext cx="452368" cy="276999"/>
          </a:xfrm>
          <a:prstGeom prst="rect">
            <a:avLst/>
          </a:prstGeom>
          <a:noFill/>
        </p:spPr>
        <p:txBody>
          <a:bodyPr wrap="none" rtlCol="0">
            <a:spAutoFit/>
          </a:bodyPr>
          <a:lstStyle/>
          <a:p>
            <a:r>
              <a:rPr lang="en-US" sz="1200" dirty="0" smtClean="0">
                <a:solidFill>
                  <a:schemeClr val="bg1"/>
                </a:solidFill>
              </a:rPr>
              <a:t>44%</a:t>
            </a:r>
            <a:endParaRPr lang="en-US" sz="1200" dirty="0">
              <a:solidFill>
                <a:schemeClr val="bg1"/>
              </a:solidFill>
            </a:endParaRPr>
          </a:p>
        </p:txBody>
      </p:sp>
      <p:sp>
        <p:nvSpPr>
          <p:cNvPr id="41" name="Rounded Rectangle 40"/>
          <p:cNvSpPr/>
          <p:nvPr/>
        </p:nvSpPr>
        <p:spPr>
          <a:xfrm>
            <a:off x="2177653" y="2833229"/>
            <a:ext cx="831242"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PM</a:t>
            </a:r>
            <a:r>
              <a:rPr lang="en-US" baseline="-25000" dirty="0" smtClean="0"/>
              <a:t>2.5</a:t>
            </a:r>
            <a:endParaRPr lang="en-US" dirty="0"/>
          </a:p>
        </p:txBody>
      </p:sp>
      <p:sp>
        <p:nvSpPr>
          <p:cNvPr id="42" name="Rounded Rectangle 41"/>
          <p:cNvSpPr/>
          <p:nvPr/>
        </p:nvSpPr>
        <p:spPr>
          <a:xfrm>
            <a:off x="2663473" y="2833229"/>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609941" y="2800308"/>
            <a:ext cx="452368" cy="276999"/>
          </a:xfrm>
          <a:prstGeom prst="rect">
            <a:avLst/>
          </a:prstGeom>
          <a:noFill/>
        </p:spPr>
        <p:txBody>
          <a:bodyPr wrap="none" rtlCol="0">
            <a:spAutoFit/>
          </a:bodyPr>
          <a:lstStyle/>
          <a:p>
            <a:r>
              <a:rPr lang="en-US" sz="1200" dirty="0" smtClean="0">
                <a:solidFill>
                  <a:schemeClr val="bg1"/>
                </a:solidFill>
              </a:rPr>
              <a:t>43%</a:t>
            </a:r>
            <a:endParaRPr lang="en-US" sz="1200" dirty="0">
              <a:solidFill>
                <a:schemeClr val="bg1"/>
              </a:solidFill>
            </a:endParaRPr>
          </a:p>
        </p:txBody>
      </p:sp>
      <p:sp>
        <p:nvSpPr>
          <p:cNvPr id="47" name="Rounded Rectangle 46"/>
          <p:cNvSpPr/>
          <p:nvPr/>
        </p:nvSpPr>
        <p:spPr>
          <a:xfrm>
            <a:off x="952235" y="5210767"/>
            <a:ext cx="5918465"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00737" y="4935200"/>
            <a:ext cx="4665695" cy="307777"/>
          </a:xfrm>
          <a:prstGeom prst="rect">
            <a:avLst/>
          </a:prstGeom>
          <a:noFill/>
        </p:spPr>
        <p:txBody>
          <a:bodyPr wrap="square" rtlCol="0">
            <a:spAutoFit/>
          </a:bodyPr>
          <a:lstStyle/>
          <a:p>
            <a:r>
              <a:rPr lang="en-US" sz="1400" b="1" dirty="0" smtClean="0"/>
              <a:t>Possible Endpoints</a:t>
            </a:r>
            <a:endParaRPr lang="en-US" sz="1400" b="1" dirty="0"/>
          </a:p>
        </p:txBody>
      </p:sp>
      <p:sp>
        <p:nvSpPr>
          <p:cNvPr id="37" name="Rounded Rectangle 36"/>
          <p:cNvSpPr/>
          <p:nvPr/>
        </p:nvSpPr>
        <p:spPr>
          <a:xfrm>
            <a:off x="2707562" y="1590931"/>
            <a:ext cx="1202435"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Wood burning</a:t>
            </a:r>
            <a:endParaRPr lang="en-US" dirty="0"/>
          </a:p>
        </p:txBody>
      </p:sp>
      <p:sp>
        <p:nvSpPr>
          <p:cNvPr id="33" name="Rectangle 32"/>
          <p:cNvSpPr/>
          <p:nvPr/>
        </p:nvSpPr>
        <p:spPr>
          <a:xfrm>
            <a:off x="10210800" y="6134211"/>
            <a:ext cx="1881593" cy="348813"/>
          </a:xfrm>
          <a:prstGeom prst="rect">
            <a:avLst/>
          </a:prstGeom>
        </p:spPr>
        <p:txBody>
          <a:bodyPr wrap="square">
            <a:spAutoFit/>
          </a:bodyPr>
          <a:lstStyle/>
          <a:p>
            <a:r>
              <a:rPr lang="en-US" sz="1000" dirty="0" smtClean="0"/>
              <a:t>Image source: bcairquality.ca</a:t>
            </a:r>
            <a:endParaRPr lang="en-US" sz="1000" dirty="0"/>
          </a:p>
          <a:p>
            <a:endParaRPr lang="en-US" sz="1000" baseline="30000" dirty="0"/>
          </a:p>
        </p:txBody>
      </p:sp>
      <p:sp>
        <p:nvSpPr>
          <p:cNvPr id="40" name="Rounded Rectangle 39"/>
          <p:cNvSpPr/>
          <p:nvPr/>
        </p:nvSpPr>
        <p:spPr>
          <a:xfrm>
            <a:off x="2725713" y="5315962"/>
            <a:ext cx="1284997"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Aggravated asthma</a:t>
            </a:r>
            <a:endParaRPr lang="en-US" sz="1400" dirty="0"/>
          </a:p>
        </p:txBody>
      </p:sp>
      <p:sp>
        <p:nvSpPr>
          <p:cNvPr id="45" name="Rounded Rectangle 44"/>
          <p:cNvSpPr/>
          <p:nvPr/>
        </p:nvSpPr>
        <p:spPr>
          <a:xfrm>
            <a:off x="4162353" y="5315962"/>
            <a:ext cx="1518454"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Decreased lung function</a:t>
            </a:r>
            <a:endParaRPr lang="en-US" sz="1400" dirty="0"/>
          </a:p>
        </p:txBody>
      </p:sp>
      <p:sp>
        <p:nvSpPr>
          <p:cNvPr id="46" name="Rounded Rectangle 45"/>
          <p:cNvSpPr/>
          <p:nvPr/>
        </p:nvSpPr>
        <p:spPr>
          <a:xfrm>
            <a:off x="3163256" y="2833229"/>
            <a:ext cx="77927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SO</a:t>
            </a:r>
            <a:r>
              <a:rPr lang="en-US" baseline="-25000" dirty="0" smtClean="0"/>
              <a:t>x</a:t>
            </a:r>
            <a:endParaRPr lang="en-US" dirty="0"/>
          </a:p>
        </p:txBody>
      </p:sp>
      <p:sp>
        <p:nvSpPr>
          <p:cNvPr id="49" name="Rounded Rectangle 48"/>
          <p:cNvSpPr/>
          <p:nvPr/>
        </p:nvSpPr>
        <p:spPr>
          <a:xfrm>
            <a:off x="3597114" y="2833229"/>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81682" y="2813008"/>
            <a:ext cx="373820" cy="276999"/>
          </a:xfrm>
          <a:prstGeom prst="rect">
            <a:avLst/>
          </a:prstGeom>
          <a:noFill/>
        </p:spPr>
        <p:txBody>
          <a:bodyPr wrap="none" rtlCol="0">
            <a:spAutoFit/>
          </a:bodyPr>
          <a:lstStyle/>
          <a:p>
            <a:r>
              <a:rPr lang="en-US" sz="1200" dirty="0">
                <a:solidFill>
                  <a:schemeClr val="bg1"/>
                </a:solidFill>
              </a:rPr>
              <a:t>8</a:t>
            </a:r>
            <a:r>
              <a:rPr lang="en-US" sz="1200" dirty="0" smtClean="0">
                <a:solidFill>
                  <a:schemeClr val="bg1"/>
                </a:solidFill>
              </a:rPr>
              <a:t>%</a:t>
            </a:r>
            <a:endParaRPr lang="en-US" sz="1200" dirty="0">
              <a:solidFill>
                <a:schemeClr val="bg1"/>
              </a:solidFill>
            </a:endParaRPr>
          </a:p>
        </p:txBody>
      </p:sp>
      <p:sp>
        <p:nvSpPr>
          <p:cNvPr id="51" name="Rounded Rectangle 50"/>
          <p:cNvSpPr/>
          <p:nvPr/>
        </p:nvSpPr>
        <p:spPr>
          <a:xfrm>
            <a:off x="4100910" y="2824783"/>
            <a:ext cx="1700780"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NO</a:t>
            </a:r>
            <a:r>
              <a:rPr lang="en-US" baseline="-25000" dirty="0" smtClean="0"/>
              <a:t>x</a:t>
            </a:r>
            <a:r>
              <a:rPr lang="en-US" dirty="0" smtClean="0"/>
              <a:t> and Others</a:t>
            </a:r>
            <a:endParaRPr lang="en-US" dirty="0"/>
          </a:p>
        </p:txBody>
      </p:sp>
      <p:sp>
        <p:nvSpPr>
          <p:cNvPr id="52" name="Rounded Rectangle 51"/>
          <p:cNvSpPr/>
          <p:nvPr/>
        </p:nvSpPr>
        <p:spPr>
          <a:xfrm>
            <a:off x="5456268" y="2824783"/>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444464" y="2793676"/>
            <a:ext cx="373820" cy="276999"/>
          </a:xfrm>
          <a:prstGeom prst="rect">
            <a:avLst/>
          </a:prstGeom>
          <a:noFill/>
        </p:spPr>
        <p:txBody>
          <a:bodyPr wrap="none" rtlCol="0">
            <a:spAutoFit/>
          </a:bodyPr>
          <a:lstStyle/>
          <a:p>
            <a:r>
              <a:rPr lang="en-US" sz="1200" dirty="0" smtClean="0">
                <a:solidFill>
                  <a:schemeClr val="bg1"/>
                </a:solidFill>
              </a:rPr>
              <a:t>5%</a:t>
            </a:r>
            <a:endParaRPr lang="en-US" sz="1200" dirty="0">
              <a:solidFill>
                <a:schemeClr val="bg1"/>
              </a:solidFill>
            </a:endParaRPr>
          </a:p>
        </p:txBody>
      </p:sp>
      <p:sp>
        <p:nvSpPr>
          <p:cNvPr id="12" name="Rounded Rectangle 11"/>
          <p:cNvSpPr/>
          <p:nvPr/>
        </p:nvSpPr>
        <p:spPr>
          <a:xfrm>
            <a:off x="954130" y="2715335"/>
            <a:ext cx="5003061" cy="786547"/>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bcairquality.ca/images/lung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908" y="1144599"/>
            <a:ext cx="4171773" cy="4945506"/>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le 43"/>
          <p:cNvSpPr/>
          <p:nvPr/>
        </p:nvSpPr>
        <p:spPr>
          <a:xfrm>
            <a:off x="5588390" y="1590931"/>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Dust from fields</a:t>
            </a:r>
            <a:endParaRPr lang="en-US" dirty="0"/>
          </a:p>
        </p:txBody>
      </p:sp>
      <p:sp>
        <p:nvSpPr>
          <p:cNvPr id="54" name="Rounded Rectangle 53"/>
          <p:cNvSpPr/>
          <p:nvPr/>
        </p:nvSpPr>
        <p:spPr>
          <a:xfrm>
            <a:off x="5775070" y="5315961"/>
            <a:ext cx="93053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Cancer</a:t>
            </a:r>
            <a:endParaRPr lang="en-US" sz="1400" dirty="0"/>
          </a:p>
        </p:txBody>
      </p:sp>
      <p:sp>
        <p:nvSpPr>
          <p:cNvPr id="55"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56"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05133890"/>
      </p:ext>
    </p:extLst>
  </p:cSld>
  <p:clrMapOvr>
    <a:masterClrMapping/>
  </p:clrMapOvr>
  <mc:AlternateContent xmlns:mc="http://schemas.openxmlformats.org/markup-compatibility/2006" xmlns:p14="http://schemas.microsoft.com/office/powerpoint/2010/main">
    <mc:Choice Requires="p14">
      <p:transition spd="slow" p14:dur="2000" advTm="47470"/>
    </mc:Choice>
    <mc:Fallback xmlns="">
      <p:transition spd="slow" advTm="47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Couple More</a:t>
            </a:r>
            <a:endParaRPr lang="en-US" dirty="0"/>
          </a:p>
        </p:txBody>
      </p:sp>
      <p:sp>
        <p:nvSpPr>
          <p:cNvPr id="3" name="Content Placeholder 2"/>
          <p:cNvSpPr>
            <a:spLocks noGrp="1"/>
          </p:cNvSpPr>
          <p:nvPr>
            <p:ph idx="1"/>
          </p:nvPr>
        </p:nvSpPr>
        <p:spPr>
          <a:xfrm>
            <a:off x="563673" y="1387737"/>
            <a:ext cx="11067827" cy="4037836"/>
          </a:xfrm>
        </p:spPr>
        <p:txBody>
          <a:bodyPr>
            <a:normAutofit fontScale="92500" lnSpcReduction="10000"/>
          </a:bodyPr>
          <a:lstStyle/>
          <a:p>
            <a:r>
              <a:rPr lang="en-US" dirty="0" smtClean="0"/>
              <a:t>Radiation: Regular releases of radioactive material which can have carcinogenetic and hereditary effects</a:t>
            </a:r>
          </a:p>
          <a:p>
            <a:r>
              <a:rPr lang="en-US" dirty="0" smtClean="0"/>
              <a:t>Abiotic resource depletion: Uses of minerals, ores, etc. based on relative scarcity and overall consumption</a:t>
            </a:r>
          </a:p>
          <a:p>
            <a:r>
              <a:rPr lang="en-US" dirty="0" smtClean="0"/>
              <a:t>Fossil fuel depletion: Similar to abiotic resources except based on energy content, not mass</a:t>
            </a:r>
          </a:p>
          <a:p>
            <a:r>
              <a:rPr lang="en-US" dirty="0" smtClean="0"/>
              <a:t>Biotic resource depletion: Uses of recently living materials based on use rate, formation rate, and reserves</a:t>
            </a:r>
          </a:p>
          <a:p>
            <a:r>
              <a:rPr lang="en-US" dirty="0" smtClean="0"/>
              <a:t>Energy demand: Energy required of all stages of life cycle (not energy content)</a:t>
            </a:r>
          </a:p>
          <a:p>
            <a:pPr lvl="1"/>
            <a:r>
              <a:rPr lang="en-US" dirty="0" smtClean="0"/>
              <a:t>Embodied energy is a subset of energy demand for only life cycle stages involved in producing the product</a:t>
            </a:r>
            <a:endParaRPr lang="en-US" dirty="0"/>
          </a:p>
          <a:p>
            <a:r>
              <a:rPr lang="en-US" dirty="0" smtClean="0"/>
              <a:t>Water use: Typically just an inventory of fresh water use, sometimes differentiated by quality</a:t>
            </a:r>
          </a:p>
          <a:p>
            <a:r>
              <a:rPr lang="en-US" dirty="0" smtClean="0"/>
              <a:t>Land use: Alteration to habitats, particularly for threatened and endangered species</a:t>
            </a:r>
          </a:p>
          <a:p>
            <a:r>
              <a:rPr lang="en-US" dirty="0" smtClean="0"/>
              <a:t>Nuisance-related (noise, odor, etc.): Reduced quality of life for humans due to nuisance (rarely included in LCA)</a:t>
            </a:r>
          </a:p>
          <a:p>
            <a:r>
              <a:rPr lang="en-US" dirty="0" smtClean="0"/>
              <a:t>Indoor air quality: Human health impacts of indoor air pollutants, especially VOCs (rarely included in LCA) </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15</a:t>
            </a:fld>
            <a:endParaRPr lang="en-US" dirty="0"/>
          </a:p>
        </p:txBody>
      </p:sp>
      <p:sp>
        <p:nvSpPr>
          <p:cNvPr id="7"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8"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88531562"/>
      </p:ext>
    </p:extLst>
  </p:cSld>
  <p:clrMapOvr>
    <a:masterClrMapping/>
  </p:clrMapOvr>
  <mc:AlternateContent xmlns:mc="http://schemas.openxmlformats.org/markup-compatibility/2006" xmlns:p14="http://schemas.microsoft.com/office/powerpoint/2010/main">
    <mc:Choice Requires="p14">
      <p:transition spd="slow" p14:dur="2000" advTm="102954"/>
    </mc:Choice>
    <mc:Fallback xmlns="">
      <p:transition spd="slow" advTm="102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completing Module B3!</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6" name="Date Placeholder 5"/>
          <p:cNvSpPr>
            <a:spLocks noGrp="1"/>
          </p:cNvSpPr>
          <p:nvPr>
            <p:ph type="dt" sz="half" idx="10"/>
          </p:nvPr>
        </p:nvSpPr>
        <p:spPr/>
        <p:txBody>
          <a:bodyPr/>
          <a:lstStyle/>
          <a:p>
            <a:r>
              <a:rPr lang="en-US" dirty="0" smtClean="0"/>
              <a:t>03/2015</a:t>
            </a:r>
            <a:endParaRPr lang="en-US" dirty="0"/>
          </a:p>
        </p:txBody>
      </p:sp>
      <p:sp>
        <p:nvSpPr>
          <p:cNvPr id="8" name="Footer Placeholder 7"/>
          <p:cNvSpPr>
            <a:spLocks noGrp="1"/>
          </p:cNvSpPr>
          <p:nvPr>
            <p:ph type="ftr" sz="quarter" idx="11"/>
          </p:nvPr>
        </p:nvSpPr>
        <p:spPr/>
        <p:txBody>
          <a:bodyPr/>
          <a:lstStyle/>
          <a:p>
            <a:r>
              <a:rPr lang="en-US" dirty="0" smtClean="0"/>
              <a:t>LCA Module B3</a:t>
            </a: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16</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0036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591" y="1122363"/>
            <a:ext cx="11211339" cy="2387600"/>
          </a:xfrm>
        </p:spPr>
        <p:txBody>
          <a:bodyPr/>
          <a:lstStyle/>
          <a:p>
            <a:r>
              <a:rPr lang="en-US" dirty="0" smtClean="0"/>
              <a:t>Self-Assessment Quiz</a:t>
            </a:r>
            <a:endParaRPr lang="en-US" dirty="0"/>
          </a:p>
        </p:txBody>
      </p:sp>
      <p:sp>
        <p:nvSpPr>
          <p:cNvPr id="3" name="Subtitle 2"/>
          <p:cNvSpPr>
            <a:spLocks noGrp="1"/>
          </p:cNvSpPr>
          <p:nvPr>
            <p:ph type="subTitle" idx="1"/>
          </p:nvPr>
        </p:nvSpPr>
        <p:spPr>
          <a:xfrm>
            <a:off x="1100050" y="4455621"/>
            <a:ext cx="10863350" cy="1143000"/>
          </a:xfrm>
        </p:spPr>
        <p:txBody>
          <a:bodyPr/>
          <a:lstStyle/>
          <a:p>
            <a:r>
              <a:rPr lang="en-US" cap="none" dirty="0" smtClean="0">
                <a:latin typeface="Calibri" panose="020F0502020204030204" pitchFamily="34" charset="0"/>
              </a:rPr>
              <a:t>MODULE B</a:t>
            </a:r>
            <a:r>
              <a:rPr lang="en-US" cap="none" dirty="0">
                <a:latin typeface="Calibri" panose="020F0502020204030204" pitchFamily="34" charset="0"/>
              </a:rPr>
              <a:t>3</a:t>
            </a:r>
            <a:r>
              <a:rPr lang="en-US" cap="none" dirty="0" smtClean="0">
                <a:latin typeface="Calibri" panose="020F0502020204030204" pitchFamily="34" charset="0"/>
              </a:rPr>
              <a:t>: </a:t>
            </a:r>
            <a:r>
              <a:rPr lang="en-US" dirty="0" smtClean="0"/>
              <a:t>other common emission impact categories</a:t>
            </a:r>
            <a:endParaRPr lang="en-US" dirty="0"/>
          </a:p>
        </p:txBody>
      </p:sp>
    </p:spTree>
    <p:extLst>
      <p:ext uri="{BB962C8B-B14F-4D97-AF65-F5344CB8AC3E}">
        <p14:creationId xmlns:p14="http://schemas.microsoft.com/office/powerpoint/2010/main" val="121144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ction Button: Custom 10">
            <a:hlinkClick r:id="" action="ppaction://noaction" highlightClick="1"/>
          </p:cNvPr>
          <p:cNvSpPr/>
          <p:nvPr/>
        </p:nvSpPr>
        <p:spPr>
          <a:xfrm>
            <a:off x="0" y="0"/>
            <a:ext cx="12192000" cy="6858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9843" y="365125"/>
            <a:ext cx="11337235" cy="1325563"/>
          </a:xfrm>
        </p:spPr>
        <p:txBody>
          <a:bodyPr>
            <a:normAutofit fontScale="90000"/>
          </a:bodyPr>
          <a:lstStyle/>
          <a:p>
            <a:r>
              <a:rPr lang="en-US" dirty="0" smtClean="0"/>
              <a:t>By what mechanism does eutrophication usually cause the most damage to aquatic life?</a:t>
            </a:r>
            <a:endParaRPr lang="en-US" dirty="0"/>
          </a:p>
        </p:txBody>
      </p:sp>
      <p:sp>
        <p:nvSpPr>
          <p:cNvPr id="3" name="Content Placeholder 2"/>
          <p:cNvSpPr>
            <a:spLocks noGrp="1"/>
          </p:cNvSpPr>
          <p:nvPr>
            <p:ph idx="1"/>
          </p:nvPr>
        </p:nvSpPr>
        <p:spPr>
          <a:xfrm>
            <a:off x="1367363" y="3741550"/>
            <a:ext cx="9897533" cy="512950"/>
          </a:xfrm>
        </p:spPr>
        <p:txBody>
          <a:bodyPr>
            <a:normAutofit/>
          </a:bodyPr>
          <a:lstStyle/>
          <a:p>
            <a:pPr marL="0" indent="0">
              <a:buNone/>
            </a:pPr>
            <a:r>
              <a:rPr lang="en-US" sz="2200" dirty="0" smtClean="0"/>
              <a:t>Algae blooms deplete the water of oxygen leaving little for other organisms</a:t>
            </a:r>
            <a:endParaRPr lang="en-US" sz="2200" dirty="0"/>
          </a:p>
        </p:txBody>
      </p:sp>
      <p:sp>
        <p:nvSpPr>
          <p:cNvPr id="4" name="Rectangle 3">
            <a:hlinkClick r:id="" action="ppaction://customshow?id=0&amp;return=true"/>
          </p:cNvPr>
          <p:cNvSpPr/>
          <p:nvPr/>
        </p:nvSpPr>
        <p:spPr>
          <a:xfrm>
            <a:off x="658743" y="2227274"/>
            <a:ext cx="457200" cy="457200"/>
          </a:xfrm>
          <a:prstGeom prst="rect">
            <a:avLst/>
          </a:prstGeom>
          <a:solidFill>
            <a:srgbClr val="C1DF87"/>
          </a:solidFill>
          <a:ln w="28575">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 action="ppaction://customshow?id=0&amp;return=true"/>
          </p:cNvPr>
          <p:cNvSpPr/>
          <p:nvPr/>
        </p:nvSpPr>
        <p:spPr>
          <a:xfrm>
            <a:off x="658743" y="5166080"/>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3" action="ppaction://hlinksldjump"/>
          </p:cNvPr>
          <p:cNvSpPr/>
          <p:nvPr/>
        </p:nvSpPr>
        <p:spPr>
          <a:xfrm>
            <a:off x="658743" y="3696677"/>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29478" y="1786440"/>
            <a:ext cx="10813222" cy="0"/>
          </a:xfrm>
          <a:prstGeom prst="line">
            <a:avLst/>
          </a:prstGeom>
          <a:ln>
            <a:solidFill>
              <a:srgbClr val="739A28"/>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1367361" y="5176525"/>
            <a:ext cx="9897533" cy="44675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200" dirty="0" smtClean="0"/>
              <a:t>Toxic levels of nutrients kill aquatic life when they uptake too much</a:t>
            </a:r>
            <a:endParaRPr lang="en-US" sz="2200" dirty="0"/>
          </a:p>
        </p:txBody>
      </p:sp>
      <p:sp>
        <p:nvSpPr>
          <p:cNvPr id="14" name="Content Placeholder 2"/>
          <p:cNvSpPr txBox="1">
            <a:spLocks/>
          </p:cNvSpPr>
          <p:nvPr/>
        </p:nvSpPr>
        <p:spPr>
          <a:xfrm>
            <a:off x="1367362" y="2273419"/>
            <a:ext cx="9897533" cy="6003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200" dirty="0" smtClean="0"/>
              <a:t>Algae blooms block sunlight causing temperatures to drop in the water</a:t>
            </a:r>
            <a:endParaRPr lang="en-US" sz="2200" dirty="0"/>
          </a:p>
          <a:p>
            <a:pPr marL="0" indent="0">
              <a:lnSpc>
                <a:spcPct val="100000"/>
              </a:lnSpc>
              <a:buFont typeface="Calibri" panose="020F0502020204030204" pitchFamily="34" charset="0"/>
              <a:buNone/>
            </a:pPr>
            <a:endParaRPr lang="en-US" dirty="0" smtClean="0"/>
          </a:p>
        </p:txBody>
      </p:sp>
    </p:spTree>
    <p:extLst>
      <p:ext uri="{BB962C8B-B14F-4D97-AF65-F5344CB8AC3E}">
        <p14:creationId xmlns:p14="http://schemas.microsoft.com/office/powerpoint/2010/main" val="150250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Correct!</a:t>
            </a:r>
            <a:endParaRPr lang="en-US" dirty="0"/>
          </a:p>
        </p:txBody>
      </p:sp>
      <p:sp>
        <p:nvSpPr>
          <p:cNvPr id="4" name="Subtitle 3"/>
          <p:cNvSpPr>
            <a:spLocks noGrp="1"/>
          </p:cNvSpPr>
          <p:nvPr>
            <p:ph type="subTitle" idx="1"/>
          </p:nvPr>
        </p:nvSpPr>
        <p:spPr>
          <a:xfrm>
            <a:off x="1100051" y="4455620"/>
            <a:ext cx="10058400" cy="1627679"/>
          </a:xfrm>
        </p:spPr>
        <p:txBody>
          <a:bodyPr>
            <a:normAutofit/>
          </a:bodyPr>
          <a:lstStyle/>
          <a:p>
            <a:r>
              <a:rPr lang="en-US" sz="2800" cap="none" dirty="0" smtClean="0"/>
              <a:t>The main way in which eutrophication impacts manifest themselves is through excessive growth of algae depleting the water of oxygen and leaving too little for many other organisms to survive.</a:t>
            </a:r>
            <a:endParaRPr lang="en-US" sz="2800" cap="none" dirty="0"/>
          </a:p>
        </p:txBody>
      </p:sp>
    </p:spTree>
    <p:extLst>
      <p:ext uri="{BB962C8B-B14F-4D97-AF65-F5344CB8AC3E}">
        <p14:creationId xmlns:p14="http://schemas.microsoft.com/office/powerpoint/2010/main" val="297353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 Module Series Groups</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2</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083"/>
                </p14:media>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56617272"/>
      </p:ext>
    </p:extLst>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Custom 8">
            <a:hlinkClick r:id="" action="ppaction://noaction" highlightClick="1"/>
          </p:cNvPr>
          <p:cNvSpPr/>
          <p:nvPr/>
        </p:nvSpPr>
        <p:spPr>
          <a:xfrm>
            <a:off x="0" y="0"/>
            <a:ext cx="12192000" cy="6858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9842" y="392171"/>
            <a:ext cx="11177658" cy="1183498"/>
          </a:xfrm>
        </p:spPr>
        <p:txBody>
          <a:bodyPr>
            <a:normAutofit fontScale="90000"/>
          </a:bodyPr>
          <a:lstStyle/>
          <a:p>
            <a:r>
              <a:rPr lang="en-US" dirty="0"/>
              <a:t>Which of these is </a:t>
            </a:r>
            <a:r>
              <a:rPr lang="en-US" b="1" i="1" dirty="0"/>
              <a:t>not</a:t>
            </a:r>
            <a:r>
              <a:rPr lang="en-US" dirty="0"/>
              <a:t> included as a factor in </a:t>
            </a:r>
            <a:r>
              <a:rPr lang="en-US" dirty="0" err="1"/>
              <a:t>USEtox</a:t>
            </a:r>
            <a:r>
              <a:rPr lang="en-US" dirty="0"/>
              <a:t> characterization of human toxicity?</a:t>
            </a:r>
          </a:p>
        </p:txBody>
      </p:sp>
      <p:sp>
        <p:nvSpPr>
          <p:cNvPr id="3" name="Content Placeholder 2"/>
          <p:cNvSpPr>
            <a:spLocks noGrp="1"/>
          </p:cNvSpPr>
          <p:nvPr>
            <p:ph idx="1"/>
          </p:nvPr>
        </p:nvSpPr>
        <p:spPr>
          <a:xfrm>
            <a:off x="1324204" y="2057696"/>
            <a:ext cx="9897533" cy="613403"/>
          </a:xfrm>
        </p:spPr>
        <p:txBody>
          <a:bodyPr>
            <a:normAutofit/>
          </a:bodyPr>
          <a:lstStyle/>
          <a:p>
            <a:pPr marL="0" indent="0">
              <a:buNone/>
            </a:pPr>
            <a:r>
              <a:rPr lang="en-US" sz="2200" dirty="0" smtClean="0"/>
              <a:t>Fate (transport of toxic chemicals)</a:t>
            </a:r>
          </a:p>
        </p:txBody>
      </p:sp>
      <p:sp>
        <p:nvSpPr>
          <p:cNvPr id="4" name="Rectangle 3">
            <a:hlinkClick r:id="" action="ppaction://customshow?id=0&amp;return=true"/>
          </p:cNvPr>
          <p:cNvSpPr/>
          <p:nvPr/>
        </p:nvSpPr>
        <p:spPr>
          <a:xfrm>
            <a:off x="684143" y="2033255"/>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 action="ppaction://customshow?id=0&amp;return=true"/>
          </p:cNvPr>
          <p:cNvSpPr/>
          <p:nvPr/>
        </p:nvSpPr>
        <p:spPr>
          <a:xfrm>
            <a:off x="684143" y="4083079"/>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 action="ppaction://customshow?id=0&amp;return=true"/>
          </p:cNvPr>
          <p:cNvSpPr/>
          <p:nvPr/>
        </p:nvSpPr>
        <p:spPr>
          <a:xfrm>
            <a:off x="684143" y="3050579"/>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24933" y="1665516"/>
            <a:ext cx="11070167" cy="0"/>
          </a:xfrm>
          <a:prstGeom prst="line">
            <a:avLst/>
          </a:prstGeom>
          <a:ln>
            <a:solidFill>
              <a:srgbClr val="739A28"/>
            </a:solidFill>
          </a:ln>
        </p:spPr>
        <p:style>
          <a:lnRef idx="1">
            <a:schemeClr val="accent1"/>
          </a:lnRef>
          <a:fillRef idx="0">
            <a:schemeClr val="accent1"/>
          </a:fillRef>
          <a:effectRef idx="0">
            <a:schemeClr val="accent1"/>
          </a:effectRef>
          <a:fontRef idx="minor">
            <a:schemeClr val="tx1"/>
          </a:fontRef>
        </p:style>
      </p:cxnSp>
      <p:sp>
        <p:nvSpPr>
          <p:cNvPr id="11" name="Rectangle 10">
            <a:hlinkClick r:id="rId2" action="ppaction://hlinksldjump"/>
          </p:cNvPr>
          <p:cNvSpPr/>
          <p:nvPr/>
        </p:nvSpPr>
        <p:spPr>
          <a:xfrm>
            <a:off x="684143" y="5127454"/>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1324204" y="4135309"/>
            <a:ext cx="9897533" cy="35193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200" dirty="0" smtClean="0"/>
              <a:t>Effects (toxicity in humans)</a:t>
            </a:r>
          </a:p>
        </p:txBody>
      </p:sp>
      <p:sp>
        <p:nvSpPr>
          <p:cNvPr id="13" name="Content Placeholder 2"/>
          <p:cNvSpPr txBox="1">
            <a:spLocks/>
          </p:cNvSpPr>
          <p:nvPr/>
        </p:nvSpPr>
        <p:spPr>
          <a:xfrm>
            <a:off x="1324204" y="3091690"/>
            <a:ext cx="9897533" cy="4532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200" dirty="0" smtClean="0"/>
              <a:t>Exposure (intake by humans)</a:t>
            </a:r>
          </a:p>
        </p:txBody>
      </p:sp>
      <p:sp>
        <p:nvSpPr>
          <p:cNvPr id="14" name="Content Placeholder 2"/>
          <p:cNvSpPr txBox="1">
            <a:spLocks/>
          </p:cNvSpPr>
          <p:nvPr/>
        </p:nvSpPr>
        <p:spPr>
          <a:xfrm>
            <a:off x="1324204" y="5154234"/>
            <a:ext cx="9897533" cy="4612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200" dirty="0" smtClean="0"/>
              <a:t>Interactions (effects of chemicals in combination with one another)</a:t>
            </a:r>
            <a:endParaRPr lang="en-US" sz="2200" dirty="0"/>
          </a:p>
        </p:txBody>
      </p:sp>
    </p:spTree>
    <p:extLst>
      <p:ext uri="{BB962C8B-B14F-4D97-AF65-F5344CB8AC3E}">
        <p14:creationId xmlns:p14="http://schemas.microsoft.com/office/powerpoint/2010/main" val="295745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Correct!</a:t>
            </a:r>
            <a:endParaRPr lang="en-US" dirty="0"/>
          </a:p>
        </p:txBody>
      </p:sp>
      <p:sp>
        <p:nvSpPr>
          <p:cNvPr id="5" name="Subtitle 3"/>
          <p:cNvSpPr txBox="1">
            <a:spLocks/>
          </p:cNvSpPr>
          <p:nvPr/>
        </p:nvSpPr>
        <p:spPr>
          <a:xfrm>
            <a:off x="1100051" y="4455620"/>
            <a:ext cx="10058400" cy="16276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800" cap="none" dirty="0" smtClean="0"/>
              <a:t>While interactions of chemicals may have an impact on their effects, characterization is done separately for each substance so interactions are not considered. Fate, exposure, and effects are the three factors used. </a:t>
            </a:r>
            <a:endParaRPr lang="en-US" sz="2800" cap="none" dirty="0"/>
          </a:p>
        </p:txBody>
      </p:sp>
    </p:spTree>
    <p:extLst>
      <p:ext uri="{BB962C8B-B14F-4D97-AF65-F5344CB8AC3E}">
        <p14:creationId xmlns:p14="http://schemas.microsoft.com/office/powerpoint/2010/main" val="59391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Custom 8">
            <a:hlinkClick r:id="" action="ppaction://noaction" highlightClick="1"/>
          </p:cNvPr>
          <p:cNvSpPr/>
          <p:nvPr/>
        </p:nvSpPr>
        <p:spPr>
          <a:xfrm>
            <a:off x="0" y="0"/>
            <a:ext cx="12192000" cy="6858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1942" y="381001"/>
            <a:ext cx="10314057" cy="1221016"/>
          </a:xfrm>
        </p:spPr>
        <p:txBody>
          <a:bodyPr>
            <a:normAutofit fontScale="90000"/>
          </a:bodyPr>
          <a:lstStyle/>
          <a:p>
            <a:r>
              <a:rPr lang="en-US" dirty="0" smtClean="0"/>
              <a:t>The human toxicity impact category is often split into which of the following classifications?</a:t>
            </a:r>
            <a:endParaRPr lang="en-US" dirty="0"/>
          </a:p>
        </p:txBody>
      </p:sp>
      <p:sp>
        <p:nvSpPr>
          <p:cNvPr id="3" name="Content Placeholder 2"/>
          <p:cNvSpPr>
            <a:spLocks noGrp="1"/>
          </p:cNvSpPr>
          <p:nvPr>
            <p:ph idx="1"/>
          </p:nvPr>
        </p:nvSpPr>
        <p:spPr>
          <a:xfrm>
            <a:off x="1278467" y="2069705"/>
            <a:ext cx="9897533" cy="491066"/>
          </a:xfrm>
        </p:spPr>
        <p:txBody>
          <a:bodyPr>
            <a:normAutofit/>
          </a:bodyPr>
          <a:lstStyle/>
          <a:p>
            <a:pPr marL="0" indent="0">
              <a:buNone/>
            </a:pPr>
            <a:r>
              <a:rPr lang="en-US" sz="2400" dirty="0" smtClean="0"/>
              <a:t>Cancer and non-cancer effects</a:t>
            </a:r>
            <a:endParaRPr lang="en-US" sz="2400" dirty="0"/>
          </a:p>
          <a:p>
            <a:pPr marL="0" indent="0">
              <a:buNone/>
            </a:pPr>
            <a:endParaRPr lang="en-US" dirty="0"/>
          </a:p>
        </p:txBody>
      </p:sp>
      <p:sp>
        <p:nvSpPr>
          <p:cNvPr id="4" name="Rectangle 3">
            <a:hlinkClick r:id="rId2" action="ppaction://hlinksldjump"/>
          </p:cNvPr>
          <p:cNvSpPr/>
          <p:nvPr/>
        </p:nvSpPr>
        <p:spPr>
          <a:xfrm>
            <a:off x="633343" y="2069705"/>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 action="ppaction://customshow?id=0&amp;return=true"/>
          </p:cNvPr>
          <p:cNvSpPr/>
          <p:nvPr/>
        </p:nvSpPr>
        <p:spPr>
          <a:xfrm>
            <a:off x="633343" y="5117943"/>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hlinkClick r:id="" action="ppaction://customshow?id=0&amp;return=true"/>
          </p:cNvPr>
          <p:cNvSpPr/>
          <p:nvPr/>
        </p:nvSpPr>
        <p:spPr>
          <a:xfrm>
            <a:off x="633343" y="3593824"/>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69843" y="1602016"/>
            <a:ext cx="10974457" cy="0"/>
          </a:xfrm>
          <a:prstGeom prst="line">
            <a:avLst/>
          </a:prstGeom>
          <a:ln>
            <a:solidFill>
              <a:srgbClr val="739A2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1278467" y="3615545"/>
            <a:ext cx="9897533" cy="5148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smtClean="0"/>
              <a:t>Acute and chronic effects</a:t>
            </a:r>
            <a:endParaRPr lang="en-US" sz="2400" dirty="0"/>
          </a:p>
          <a:p>
            <a:pPr marL="0" indent="0">
              <a:buFont typeface="Calibri" panose="020F0502020204030204" pitchFamily="34" charset="0"/>
              <a:buNone/>
            </a:pPr>
            <a:endParaRPr lang="en-US" dirty="0"/>
          </a:p>
        </p:txBody>
      </p:sp>
      <p:sp>
        <p:nvSpPr>
          <p:cNvPr id="12" name="Content Placeholder 2"/>
          <p:cNvSpPr txBox="1">
            <a:spLocks/>
          </p:cNvSpPr>
          <p:nvPr/>
        </p:nvSpPr>
        <p:spPr>
          <a:xfrm>
            <a:off x="1278467" y="5117943"/>
            <a:ext cx="9897533" cy="4843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smtClean="0"/>
              <a:t>Nervous system, circulatory system, and respiratory system effects </a:t>
            </a:r>
            <a:endParaRPr lang="en-US" sz="2400" dirty="0"/>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2302115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Correct!</a:t>
            </a:r>
            <a:endParaRPr lang="en-US" dirty="0"/>
          </a:p>
        </p:txBody>
      </p:sp>
      <p:sp>
        <p:nvSpPr>
          <p:cNvPr id="5" name="Subtitle 3"/>
          <p:cNvSpPr txBox="1">
            <a:spLocks/>
          </p:cNvSpPr>
          <p:nvPr/>
        </p:nvSpPr>
        <p:spPr>
          <a:xfrm>
            <a:off x="1100051" y="4455620"/>
            <a:ext cx="10058400" cy="16276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800" cap="none" dirty="0"/>
              <a:t>Human toxicity is frequently differentiated into two separate impact categories: human cancer toxicity and human non-cancer toxicity.</a:t>
            </a:r>
          </a:p>
        </p:txBody>
      </p:sp>
    </p:spTree>
    <p:extLst>
      <p:ext uri="{BB962C8B-B14F-4D97-AF65-F5344CB8AC3E}">
        <p14:creationId xmlns:p14="http://schemas.microsoft.com/office/powerpoint/2010/main" val="155803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Custom 8">
            <a:hlinkClick r:id="" action="ppaction://noaction" highlightClick="1"/>
          </p:cNvPr>
          <p:cNvSpPr/>
          <p:nvPr/>
        </p:nvSpPr>
        <p:spPr>
          <a:xfrm>
            <a:off x="0" y="0"/>
            <a:ext cx="12192000" cy="6858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1943" y="914401"/>
            <a:ext cx="10314058" cy="1221016"/>
          </a:xfrm>
        </p:spPr>
        <p:txBody>
          <a:bodyPr>
            <a:normAutofit fontScale="90000"/>
          </a:bodyPr>
          <a:lstStyle/>
          <a:p>
            <a:r>
              <a:rPr lang="en-US" dirty="0" smtClean="0"/>
              <a:t>Besides animals vs. humans, what is the major conceptual difference between human toxicity and ecotoxicity?</a:t>
            </a:r>
            <a:endParaRPr lang="en-US" dirty="0"/>
          </a:p>
        </p:txBody>
      </p:sp>
      <p:sp>
        <p:nvSpPr>
          <p:cNvPr id="3" name="Content Placeholder 2"/>
          <p:cNvSpPr>
            <a:spLocks noGrp="1"/>
          </p:cNvSpPr>
          <p:nvPr>
            <p:ph idx="1"/>
          </p:nvPr>
        </p:nvSpPr>
        <p:spPr>
          <a:xfrm>
            <a:off x="1278467" y="2604073"/>
            <a:ext cx="10176933" cy="838595"/>
          </a:xfrm>
        </p:spPr>
        <p:txBody>
          <a:bodyPr>
            <a:normAutofit/>
          </a:bodyPr>
          <a:lstStyle/>
          <a:p>
            <a:pPr marL="0" indent="0">
              <a:buNone/>
            </a:pPr>
            <a:r>
              <a:rPr lang="en-US" sz="2400" dirty="0" smtClean="0"/>
              <a:t>Human toxicity uses non-linear dose-effects relationships while ecotoxicity uses linear ones</a:t>
            </a:r>
            <a:endParaRPr lang="en-US" sz="2400" dirty="0"/>
          </a:p>
          <a:p>
            <a:pPr marL="0" indent="0">
              <a:buNone/>
            </a:pPr>
            <a:endParaRPr lang="en-US" dirty="0"/>
          </a:p>
        </p:txBody>
      </p:sp>
      <p:sp>
        <p:nvSpPr>
          <p:cNvPr id="4" name="Rectangle 3">
            <a:hlinkClick r:id="" action="ppaction://customshow?id=0&amp;return=true"/>
          </p:cNvPr>
          <p:cNvSpPr/>
          <p:nvPr/>
        </p:nvSpPr>
        <p:spPr>
          <a:xfrm>
            <a:off x="633343" y="2717405"/>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 action="ppaction://customshow?id=0&amp;return=true"/>
          </p:cNvPr>
          <p:cNvSpPr/>
          <p:nvPr/>
        </p:nvSpPr>
        <p:spPr>
          <a:xfrm>
            <a:off x="633343" y="5117943"/>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p:cNvPr>
          <p:cNvSpPr/>
          <p:nvPr/>
        </p:nvSpPr>
        <p:spPr>
          <a:xfrm>
            <a:off x="633343" y="3860524"/>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69843" y="2186216"/>
            <a:ext cx="10974457" cy="0"/>
          </a:xfrm>
          <a:prstGeom prst="line">
            <a:avLst/>
          </a:prstGeom>
          <a:ln>
            <a:solidFill>
              <a:srgbClr val="739A2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1278467" y="3798380"/>
            <a:ext cx="9897533" cy="715155"/>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smtClean="0"/>
              <a:t>Human toxicity is more focused on the health of each individual, while ecotoxicity is more focused on overall ecosystem impacts</a:t>
            </a:r>
            <a:endParaRPr lang="en-US" sz="2400" dirty="0"/>
          </a:p>
          <a:p>
            <a:pPr marL="0" indent="0">
              <a:buFont typeface="Calibri" panose="020F0502020204030204" pitchFamily="34" charset="0"/>
              <a:buNone/>
            </a:pPr>
            <a:endParaRPr lang="en-US" dirty="0"/>
          </a:p>
        </p:txBody>
      </p:sp>
      <p:sp>
        <p:nvSpPr>
          <p:cNvPr id="12" name="Content Placeholder 2"/>
          <p:cNvSpPr txBox="1">
            <a:spLocks/>
          </p:cNvSpPr>
          <p:nvPr/>
        </p:nvSpPr>
        <p:spPr>
          <a:xfrm>
            <a:off x="1278467" y="5117943"/>
            <a:ext cx="9897533" cy="4843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smtClean="0"/>
              <a:t>Human toxicity is focused on acute effects, but ecotoxicity on chronic effects</a:t>
            </a:r>
            <a:endParaRPr lang="en-US" sz="2400" dirty="0"/>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291019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Correct!</a:t>
            </a:r>
            <a:endParaRPr lang="en-US" dirty="0"/>
          </a:p>
        </p:txBody>
      </p:sp>
      <p:sp>
        <p:nvSpPr>
          <p:cNvPr id="5" name="Subtitle 3"/>
          <p:cNvSpPr txBox="1">
            <a:spLocks/>
          </p:cNvSpPr>
          <p:nvPr/>
        </p:nvSpPr>
        <p:spPr>
          <a:xfrm>
            <a:off x="1100051" y="4455620"/>
            <a:ext cx="10177550" cy="165308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800" cap="none" dirty="0" smtClean="0"/>
              <a:t>Human toxicity is focused on health issues of the individual, but ecotoxicity attempts to focus on overall ecosystem impacts, and not so much on health issues on individual organisms </a:t>
            </a:r>
            <a:r>
              <a:rPr lang="en-US" sz="2800" cap="none" dirty="0"/>
              <a:t>(at least in conception – these are complex considerations</a:t>
            </a:r>
            <a:r>
              <a:rPr lang="en-US" sz="2800" cap="none" dirty="0" smtClean="0"/>
              <a:t>).</a:t>
            </a:r>
            <a:endParaRPr lang="en-US" sz="2800" cap="none" dirty="0"/>
          </a:p>
        </p:txBody>
      </p:sp>
    </p:spTree>
    <p:extLst>
      <p:ext uri="{BB962C8B-B14F-4D97-AF65-F5344CB8AC3E}">
        <p14:creationId xmlns:p14="http://schemas.microsoft.com/office/powerpoint/2010/main" val="345032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Custom 8">
            <a:hlinkClick r:id="" action="ppaction://noaction" highlightClick="1"/>
          </p:cNvPr>
          <p:cNvSpPr/>
          <p:nvPr/>
        </p:nvSpPr>
        <p:spPr>
          <a:xfrm>
            <a:off x="0" y="0"/>
            <a:ext cx="12192000" cy="6858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1943" y="381001"/>
            <a:ext cx="10314058" cy="1221016"/>
          </a:xfrm>
        </p:spPr>
        <p:txBody>
          <a:bodyPr>
            <a:normAutofit fontScale="90000"/>
          </a:bodyPr>
          <a:lstStyle/>
          <a:p>
            <a:r>
              <a:rPr lang="en-US" dirty="0" smtClean="0"/>
              <a:t>How can anthropogenic particulate matter get into the air?</a:t>
            </a:r>
            <a:endParaRPr lang="en-US" dirty="0"/>
          </a:p>
        </p:txBody>
      </p:sp>
      <p:sp>
        <p:nvSpPr>
          <p:cNvPr id="3" name="Content Placeholder 2"/>
          <p:cNvSpPr>
            <a:spLocks noGrp="1"/>
          </p:cNvSpPr>
          <p:nvPr>
            <p:ph idx="1"/>
          </p:nvPr>
        </p:nvSpPr>
        <p:spPr>
          <a:xfrm>
            <a:off x="1278467" y="2069705"/>
            <a:ext cx="10265833" cy="491066"/>
          </a:xfrm>
        </p:spPr>
        <p:txBody>
          <a:bodyPr>
            <a:normAutofit/>
          </a:bodyPr>
          <a:lstStyle/>
          <a:p>
            <a:pPr marL="0" indent="0">
              <a:buNone/>
            </a:pPr>
            <a:r>
              <a:rPr lang="en-US" sz="2400" dirty="0" smtClean="0"/>
              <a:t>Directly released as particulate matter (from combustion, physical processes, etc.)</a:t>
            </a:r>
            <a:endParaRPr lang="en-US" sz="2400" dirty="0"/>
          </a:p>
          <a:p>
            <a:pPr marL="0" indent="0">
              <a:buNone/>
            </a:pPr>
            <a:endParaRPr lang="en-US" dirty="0"/>
          </a:p>
        </p:txBody>
      </p:sp>
      <p:sp>
        <p:nvSpPr>
          <p:cNvPr id="4" name="Rectangle 3">
            <a:hlinkClick r:id="" action="ppaction://customshow?id=0&amp;return=true"/>
          </p:cNvPr>
          <p:cNvSpPr/>
          <p:nvPr/>
        </p:nvSpPr>
        <p:spPr>
          <a:xfrm>
            <a:off x="633343" y="2069705"/>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ction="ppaction://hlinksldjump"/>
          </p:cNvPr>
          <p:cNvSpPr/>
          <p:nvPr/>
        </p:nvSpPr>
        <p:spPr>
          <a:xfrm>
            <a:off x="633343" y="5117943"/>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 action="ppaction://customshow?id=0&amp;return=true"/>
          </p:cNvPr>
          <p:cNvSpPr/>
          <p:nvPr/>
        </p:nvSpPr>
        <p:spPr>
          <a:xfrm>
            <a:off x="633343" y="3593824"/>
            <a:ext cx="457200" cy="457200"/>
          </a:xfrm>
          <a:prstGeom prst="rect">
            <a:avLst/>
          </a:prstGeom>
          <a:solidFill>
            <a:srgbClr val="C1DF87"/>
          </a:solidFill>
          <a:ln w="2540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69843" y="1602016"/>
            <a:ext cx="10974457" cy="0"/>
          </a:xfrm>
          <a:prstGeom prst="line">
            <a:avLst/>
          </a:prstGeom>
          <a:ln>
            <a:solidFill>
              <a:srgbClr val="739A2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1278467" y="3615545"/>
            <a:ext cx="10405533" cy="5148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smtClean="0"/>
              <a:t>Formed in the atmosphere from gaseous emissions reactions</a:t>
            </a:r>
            <a:endParaRPr lang="en-US" dirty="0"/>
          </a:p>
        </p:txBody>
      </p:sp>
      <p:sp>
        <p:nvSpPr>
          <p:cNvPr id="12" name="Content Placeholder 2"/>
          <p:cNvSpPr txBox="1">
            <a:spLocks/>
          </p:cNvSpPr>
          <p:nvPr/>
        </p:nvSpPr>
        <p:spPr>
          <a:xfrm>
            <a:off x="1278467" y="5185143"/>
            <a:ext cx="9897533" cy="4843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smtClean="0"/>
              <a:t>Both of the above</a:t>
            </a:r>
            <a:endParaRPr lang="en-US" dirty="0"/>
          </a:p>
        </p:txBody>
      </p:sp>
    </p:spTree>
    <p:extLst>
      <p:ext uri="{BB962C8B-B14F-4D97-AF65-F5344CB8AC3E}">
        <p14:creationId xmlns:p14="http://schemas.microsoft.com/office/powerpoint/2010/main" val="363324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Correct!</a:t>
            </a:r>
            <a:endParaRPr lang="en-US" dirty="0"/>
          </a:p>
        </p:txBody>
      </p:sp>
      <p:sp>
        <p:nvSpPr>
          <p:cNvPr id="5" name="Subtitle 3"/>
          <p:cNvSpPr txBox="1">
            <a:spLocks/>
          </p:cNvSpPr>
          <p:nvPr/>
        </p:nvSpPr>
        <p:spPr>
          <a:xfrm>
            <a:off x="1100051" y="4455620"/>
            <a:ext cx="10177550" cy="1653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800" cap="none" dirty="0" smtClean="0"/>
              <a:t>Particulate matter can be directly emitted from chemical and physical processes, or be formed secondarily in the atmosphere from reactions of gases such as NO</a:t>
            </a:r>
            <a:r>
              <a:rPr lang="en-US" sz="2800" cap="none" baseline="-25000" dirty="0" smtClean="0"/>
              <a:t>x</a:t>
            </a:r>
            <a:r>
              <a:rPr lang="en-US" sz="2800" cap="none" dirty="0" smtClean="0"/>
              <a:t>, SO</a:t>
            </a:r>
            <a:r>
              <a:rPr lang="en-US" sz="2800" cap="none" baseline="-25000" dirty="0" smtClean="0"/>
              <a:t>x</a:t>
            </a:r>
            <a:r>
              <a:rPr lang="en-US" sz="2800" cap="none" dirty="0" smtClean="0"/>
              <a:t>, and VOCs.</a:t>
            </a:r>
            <a:endParaRPr lang="en-US" sz="2800" cap="none" dirty="0"/>
          </a:p>
        </p:txBody>
      </p:sp>
    </p:spTree>
    <p:extLst>
      <p:ext uri="{BB962C8B-B14F-4D97-AF65-F5344CB8AC3E}">
        <p14:creationId xmlns:p14="http://schemas.microsoft.com/office/powerpoint/2010/main" val="120012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Sorry that’s Incorrect</a:t>
            </a:r>
            <a:endParaRPr lang="en-US" dirty="0"/>
          </a:p>
        </p:txBody>
      </p:sp>
      <p:sp>
        <p:nvSpPr>
          <p:cNvPr id="5" name="Subtitle 4"/>
          <p:cNvSpPr>
            <a:spLocks noGrp="1"/>
          </p:cNvSpPr>
          <p:nvPr>
            <p:ph type="subTitle" idx="1"/>
          </p:nvPr>
        </p:nvSpPr>
        <p:spPr/>
        <p:txBody>
          <a:bodyPr>
            <a:normAutofit/>
          </a:bodyPr>
          <a:lstStyle/>
          <a:p>
            <a:r>
              <a:rPr lang="en-US" sz="3800" dirty="0" smtClean="0"/>
              <a:t>Please try again!</a:t>
            </a:r>
            <a:endParaRPr lang="en-US" sz="3800" dirty="0"/>
          </a:p>
        </p:txBody>
      </p:sp>
    </p:spTree>
    <p:extLst>
      <p:ext uri="{BB962C8B-B14F-4D97-AF65-F5344CB8AC3E}">
        <p14:creationId xmlns:p14="http://schemas.microsoft.com/office/powerpoint/2010/main" val="64603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10069482" cy="2387600"/>
          </a:xfrm>
        </p:spPr>
        <p:txBody>
          <a:bodyPr>
            <a:normAutofit fontScale="90000"/>
          </a:bodyPr>
          <a:lstStyle/>
          <a:p>
            <a:r>
              <a:rPr lang="en-US" dirty="0" smtClean="0"/>
              <a:t>Other Common Emissions Impact Categories</a:t>
            </a:r>
            <a:endParaRPr lang="en-US" dirty="0"/>
          </a:p>
        </p:txBody>
      </p:sp>
      <p:sp>
        <p:nvSpPr>
          <p:cNvPr id="3" name="Subtitle 2"/>
          <p:cNvSpPr>
            <a:spLocks noGrp="1"/>
          </p:cNvSpPr>
          <p:nvPr>
            <p:ph type="subTitle" idx="1"/>
          </p:nvPr>
        </p:nvSpPr>
        <p:spPr/>
        <p:txBody>
          <a:bodyPr>
            <a:normAutofit/>
          </a:bodyPr>
          <a:lstStyle/>
          <a:p>
            <a:r>
              <a:rPr lang="en-US" sz="3200" dirty="0" smtClean="0"/>
              <a:t>Module </a:t>
            </a:r>
            <a:r>
              <a:rPr lang="en-US" sz="3200" cap="none" dirty="0" smtClean="0">
                <a:latin typeface="Calibri" panose="020F0502020204030204" pitchFamily="34" charset="0"/>
              </a:rPr>
              <a:t>B</a:t>
            </a:r>
            <a:r>
              <a:rPr lang="en-US" sz="3200" dirty="0"/>
              <a:t>3</a:t>
            </a:r>
          </a:p>
        </p:txBody>
      </p:sp>
      <p:sp>
        <p:nvSpPr>
          <p:cNvPr id="5" name="Footer Placeholder 4"/>
          <p:cNvSpPr>
            <a:spLocks noGrp="1"/>
          </p:cNvSpPr>
          <p:nvPr>
            <p:ph type="ftr" sz="quarter" idx="11"/>
          </p:nvPr>
        </p:nvSpPr>
        <p:spPr/>
        <p:txBody>
          <a:bodyPr/>
          <a:lstStyle/>
          <a:p>
            <a:r>
              <a:rPr lang="en-US" dirty="0" smtClean="0"/>
              <a:t>LCA Module B3</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t>3</a:t>
            </a:fld>
            <a:endParaRPr lang="en-US"/>
          </a:p>
        </p:txBody>
      </p:sp>
      <p:sp>
        <p:nvSpPr>
          <p:cNvPr id="7"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65310617"/>
      </p:ext>
    </p:extLst>
  </p:cSld>
  <p:clrMapOvr>
    <a:masterClrMapping/>
  </p:clrMapOvr>
  <mc:AlternateContent xmlns:mc="http://schemas.openxmlformats.org/markup-compatibility/2006" xmlns:p14="http://schemas.microsoft.com/office/powerpoint/2010/main">
    <mc:Choice Requires="p14">
      <p:transition spd="slow" p14:dur="2000" advTm="51758"/>
    </mc:Choice>
    <mc:Fallback xmlns="">
      <p:transition spd="slow" advTm="51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88488" y="275846"/>
            <a:ext cx="10284311" cy="885981"/>
          </a:xfrm>
        </p:spPr>
        <p:txBody>
          <a:bodyPr/>
          <a:lstStyle/>
          <a:p>
            <a:r>
              <a:rPr lang="en-US" dirty="0" smtClean="0"/>
              <a:t>Summary of Module B1 and Other Points</a:t>
            </a:r>
            <a:endParaRPr lang="en-US" dirty="0"/>
          </a:p>
        </p:txBody>
      </p:sp>
      <p:sp>
        <p:nvSpPr>
          <p:cNvPr id="15" name="Content Placeholder 14"/>
          <p:cNvSpPr>
            <a:spLocks noGrp="1"/>
          </p:cNvSpPr>
          <p:nvPr>
            <p:ph idx="1"/>
          </p:nvPr>
        </p:nvSpPr>
        <p:spPr>
          <a:xfrm>
            <a:off x="666974" y="1387737"/>
            <a:ext cx="10058400" cy="2708013"/>
          </a:xfrm>
        </p:spPr>
        <p:txBody>
          <a:bodyPr>
            <a:normAutofit/>
          </a:bodyPr>
          <a:lstStyle/>
          <a:p>
            <a:r>
              <a:rPr lang="en-US" dirty="0" smtClean="0"/>
              <a:t>All impacts are “potential”</a:t>
            </a:r>
          </a:p>
          <a:p>
            <a:r>
              <a:rPr lang="en-US" dirty="0" smtClean="0"/>
              <a:t>Only anthropogenic sources are included</a:t>
            </a:r>
          </a:p>
          <a:p>
            <a:r>
              <a:rPr lang="en-US" dirty="0" smtClean="0"/>
              <a:t>Different substances have different relative amounts of forcing</a:t>
            </a:r>
          </a:p>
          <a:p>
            <a:pPr lvl="1"/>
            <a:r>
              <a:rPr lang="en-US" dirty="0" smtClean="0"/>
              <a:t>Usually </a:t>
            </a:r>
            <a:r>
              <a:rPr lang="en-US" dirty="0"/>
              <a:t>results are related to the equivalent release of a </a:t>
            </a:r>
            <a:r>
              <a:rPr lang="en-US" dirty="0" smtClean="0"/>
              <a:t>particular substance</a:t>
            </a:r>
          </a:p>
          <a:p>
            <a:r>
              <a:rPr lang="en-US" dirty="0" smtClean="0"/>
              <a:t>Different impact categories have different scales of impacts</a:t>
            </a:r>
          </a:p>
          <a:p>
            <a:pPr lvl="1"/>
            <a:r>
              <a:rPr lang="en-US" dirty="0" smtClean="0"/>
              <a:t>Global, regional, local</a:t>
            </a:r>
          </a:p>
        </p:txBody>
      </p:sp>
      <p:sp>
        <p:nvSpPr>
          <p:cNvPr id="8" name="Footer Placeholder 7"/>
          <p:cNvSpPr>
            <a:spLocks noGrp="1"/>
          </p:cNvSpPr>
          <p:nvPr>
            <p:ph type="ftr" sz="quarter" idx="11"/>
          </p:nvPr>
        </p:nvSpPr>
        <p:spPr/>
        <p:txBody>
          <a:bodyPr/>
          <a:lstStyle/>
          <a:p>
            <a:r>
              <a:rPr lang="en-US" smtClean="0"/>
              <a:t>LCA Module B2</a:t>
            </a: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pPr/>
              <a:t>4</a:t>
            </a:fld>
            <a:endParaRPr lang="en-US"/>
          </a:p>
        </p:txBody>
      </p:sp>
      <p:sp>
        <p:nvSpPr>
          <p:cNvPr id="9" name="Rectangle 8"/>
          <p:cNvSpPr/>
          <p:nvPr/>
        </p:nvSpPr>
        <p:spPr>
          <a:xfrm>
            <a:off x="1371600" y="6137364"/>
            <a:ext cx="10820401" cy="246221"/>
          </a:xfrm>
          <a:prstGeom prst="rect">
            <a:avLst/>
          </a:prstGeom>
        </p:spPr>
        <p:txBody>
          <a:bodyPr wrap="square">
            <a:spAutoFit/>
          </a:bodyPr>
          <a:lstStyle/>
          <a:p>
            <a:r>
              <a:rPr lang="en-US" sz="1000" dirty="0" err="1"/>
              <a:t>Ryberg</a:t>
            </a:r>
            <a:r>
              <a:rPr lang="en-US" sz="1000" dirty="0"/>
              <a:t>, M., Vieira, M.D.M., </a:t>
            </a:r>
            <a:r>
              <a:rPr lang="en-US" sz="1000" dirty="0" err="1"/>
              <a:t>Zgola</a:t>
            </a:r>
            <a:r>
              <a:rPr lang="en-US" sz="1000" dirty="0"/>
              <a:t>, M., Bare, J., and Rosenbaum, R.K. (2014). “Updated US and Canadian normalization factors for TRACI 2.1.” </a:t>
            </a:r>
            <a:r>
              <a:rPr lang="en-US" sz="1000" i="1" dirty="0"/>
              <a:t>Clean Technology and Environmental Policy</a:t>
            </a:r>
            <a:r>
              <a:rPr lang="en-US" sz="1000" dirty="0"/>
              <a:t>, 16(2), 329-339. </a:t>
            </a:r>
            <a:endParaRPr lang="en-US" sz="1000" baseline="30000" dirty="0"/>
          </a:p>
        </p:txBody>
      </p:sp>
      <p:sp>
        <p:nvSpPr>
          <p:cNvPr id="2" name="TextBox 1"/>
          <p:cNvSpPr txBox="1"/>
          <p:nvPr/>
        </p:nvSpPr>
        <p:spPr>
          <a:xfrm>
            <a:off x="7397229" y="1387737"/>
            <a:ext cx="4032771" cy="769441"/>
          </a:xfrm>
          <a:prstGeom prst="rect">
            <a:avLst/>
          </a:prstGeom>
          <a:noFill/>
          <a:ln>
            <a:solidFill>
              <a:schemeClr val="tx1"/>
            </a:solidFill>
          </a:ln>
        </p:spPr>
        <p:txBody>
          <a:bodyPr wrap="none" rtlCol="0">
            <a:spAutoFit/>
          </a:bodyPr>
          <a:lstStyle/>
          <a:p>
            <a:r>
              <a:rPr lang="en-US" sz="2200" dirty="0"/>
              <a:t>Watch Module B1 for </a:t>
            </a:r>
            <a:r>
              <a:rPr lang="en-US" sz="2200" dirty="0" smtClean="0"/>
              <a:t>background</a:t>
            </a:r>
          </a:p>
          <a:p>
            <a:r>
              <a:rPr lang="el-GR" sz="2200" dirty="0" smtClean="0">
                <a:latin typeface="Calibri" panose="020F0502020204030204" pitchFamily="34" charset="0"/>
              </a:rPr>
              <a:t>β</a:t>
            </a:r>
            <a:r>
              <a:rPr lang="en-US" sz="2200" dirty="0" smtClean="0">
                <a:latin typeface="Calibri" panose="020F0502020204030204" pitchFamily="34" charset="0"/>
              </a:rPr>
              <a:t> </a:t>
            </a:r>
            <a:r>
              <a:rPr lang="en-US" sz="2200" dirty="0">
                <a:latin typeface="Calibri" panose="020F0502020204030204" pitchFamily="34" charset="0"/>
              </a:rPr>
              <a:t>modules for more </a:t>
            </a:r>
            <a:r>
              <a:rPr lang="en-US" sz="2200" dirty="0" smtClean="0">
                <a:latin typeface="Calibri" panose="020F0502020204030204" pitchFamily="34" charset="0"/>
              </a:rPr>
              <a:t>details</a:t>
            </a:r>
            <a:endParaRPr lang="en-US" sz="2200" dirty="0">
              <a:latin typeface="Calibri" panose="020F0502020204030204" pitchFamily="34" charset="0"/>
            </a:endParaRPr>
          </a:p>
        </p:txBody>
      </p:sp>
      <p:sp>
        <p:nvSpPr>
          <p:cNvPr id="10"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3" name="Rectangle 2"/>
          <p:cNvSpPr/>
          <p:nvPr/>
        </p:nvSpPr>
        <p:spPr>
          <a:xfrm>
            <a:off x="688488" y="4435960"/>
            <a:ext cx="10741512" cy="1200329"/>
          </a:xfrm>
          <a:prstGeom prst="rect">
            <a:avLst/>
          </a:prstGeom>
          <a:ln>
            <a:solidFill>
              <a:schemeClr val="tx1"/>
            </a:solidFill>
          </a:ln>
        </p:spPr>
        <p:txBody>
          <a:bodyPr wrap="square">
            <a:spAutoFit/>
          </a:bodyPr>
          <a:lstStyle/>
          <a:p>
            <a:r>
              <a:rPr lang="en-US" b="1" dirty="0"/>
              <a:t>Percentages of impact contributed by various substances is based on total US inventory from </a:t>
            </a:r>
            <a:r>
              <a:rPr lang="en-US" b="1" dirty="0" err="1"/>
              <a:t>Ryberg</a:t>
            </a:r>
            <a:r>
              <a:rPr lang="en-US" b="1" dirty="0"/>
              <a:t> et al. 2014 and represents the percentage of impacts, not the mass </a:t>
            </a:r>
            <a:r>
              <a:rPr lang="en-US" b="1" dirty="0" smtClean="0"/>
              <a:t>percentage</a:t>
            </a:r>
          </a:p>
          <a:p>
            <a:endParaRPr lang="en-US" b="1" dirty="0" smtClean="0"/>
          </a:p>
          <a:p>
            <a:r>
              <a:rPr lang="en-US" b="1" dirty="0" smtClean="0"/>
              <a:t>More </a:t>
            </a:r>
            <a:r>
              <a:rPr lang="en-US" b="1" dirty="0"/>
              <a:t>impact categories are available than can be covered </a:t>
            </a:r>
            <a:r>
              <a:rPr lang="en-US" b="1" dirty="0" smtClean="0"/>
              <a:t>in this module series</a:t>
            </a:r>
            <a:endParaRPr lang="en-US" b="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77881291"/>
      </p:ext>
    </p:extLst>
  </p:cSld>
  <p:clrMapOvr>
    <a:masterClrMapping/>
  </p:clrMapOvr>
  <mc:AlternateContent xmlns:mc="http://schemas.openxmlformats.org/markup-compatibility/2006" xmlns:p14="http://schemas.microsoft.com/office/powerpoint/2010/main">
    <mc:Choice Requires="p14">
      <p:transition spd="slow" p14:dur="2000" advTm="119435"/>
    </mc:Choice>
    <mc:Fallback xmlns="">
      <p:transition spd="slow" advTm="119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56061"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A514951-337F-4C55-96DD-3945EF272A02}" type="slidenum">
              <a:rPr lang="en-US" smtClean="0"/>
              <a:t>5</a:t>
            </a:fld>
            <a:endParaRPr lang="en-US"/>
          </a:p>
        </p:txBody>
      </p:sp>
      <p:sp>
        <p:nvSpPr>
          <p:cNvPr id="11" name="Title 10"/>
          <p:cNvSpPr>
            <a:spLocks noGrp="1"/>
          </p:cNvSpPr>
          <p:nvPr>
            <p:ph type="title"/>
          </p:nvPr>
        </p:nvSpPr>
        <p:spPr/>
        <p:txBody>
          <a:bodyPr/>
          <a:lstStyle/>
          <a:p>
            <a:r>
              <a:rPr lang="en-US" dirty="0" smtClean="0"/>
              <a:t>Common Impact </a:t>
            </a:r>
            <a:r>
              <a:rPr lang="en-US" dirty="0"/>
              <a:t>C</a:t>
            </a:r>
            <a:r>
              <a:rPr lang="en-US" dirty="0" smtClean="0"/>
              <a:t>ategories</a:t>
            </a:r>
            <a:endParaRPr lang="en-US" dirty="0"/>
          </a:p>
        </p:txBody>
      </p:sp>
      <p:sp>
        <p:nvSpPr>
          <p:cNvPr id="14"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15"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6" name="Content Placeholder 12"/>
          <p:cNvSpPr txBox="1">
            <a:spLocks/>
          </p:cNvSpPr>
          <p:nvPr/>
        </p:nvSpPr>
        <p:spPr>
          <a:xfrm>
            <a:off x="848941" y="1350738"/>
            <a:ext cx="8844373" cy="46534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200" dirty="0" smtClean="0"/>
              <a:t>Acidification Potential (AP)</a:t>
            </a:r>
          </a:p>
          <a:p>
            <a:pPr>
              <a:buFont typeface="Wingdings" panose="05000000000000000000" pitchFamily="2" charset="2"/>
              <a:buChar char="Ø"/>
            </a:pPr>
            <a:r>
              <a:rPr lang="en-US" sz="2200" dirty="0" smtClean="0"/>
              <a:t>Global Warming/Climate Change Potential (GWP)</a:t>
            </a:r>
          </a:p>
          <a:p>
            <a:pPr>
              <a:buFont typeface="Wingdings" panose="05000000000000000000" pitchFamily="2" charset="2"/>
              <a:buChar char="Ø"/>
            </a:pPr>
            <a:r>
              <a:rPr lang="en-US" sz="2200" dirty="0" smtClean="0"/>
              <a:t>Smog/Ozone/Photochemical Oxidants/Creation Potential (SCP)</a:t>
            </a:r>
          </a:p>
          <a:p>
            <a:pPr>
              <a:buFont typeface="Wingdings" panose="05000000000000000000" pitchFamily="2" charset="2"/>
              <a:buChar char="Ø"/>
            </a:pPr>
            <a:r>
              <a:rPr lang="en-US" sz="2200" dirty="0" smtClean="0"/>
              <a:t>Stratospheric Ozone Depletion Potential (ODP)</a:t>
            </a:r>
          </a:p>
          <a:p>
            <a:pPr>
              <a:buFont typeface="Wingdings" panose="05000000000000000000" pitchFamily="2" charset="2"/>
              <a:buChar char="Ø"/>
            </a:pPr>
            <a:r>
              <a:rPr lang="en-US" sz="2200" b="1" dirty="0" smtClean="0"/>
              <a:t>Human Health Particulates/Criteria Air Potential (HHCAP)</a:t>
            </a:r>
          </a:p>
          <a:p>
            <a:pPr>
              <a:buFont typeface="Wingdings" panose="05000000000000000000" pitchFamily="2" charset="2"/>
              <a:buChar char="Ø"/>
            </a:pPr>
            <a:r>
              <a:rPr lang="en-US" sz="2200" b="1" dirty="0" smtClean="0"/>
              <a:t>Human Health/Toxicity Cancer/Non-Cancer Potential (HTP)</a:t>
            </a:r>
          </a:p>
          <a:p>
            <a:pPr>
              <a:buFont typeface="Wingdings" panose="05000000000000000000" pitchFamily="2" charset="2"/>
              <a:buChar char="Ø"/>
            </a:pPr>
            <a:r>
              <a:rPr lang="en-US" sz="2200" b="1" dirty="0" smtClean="0"/>
              <a:t>Ecotoxicity Potential (ETP)</a:t>
            </a:r>
          </a:p>
          <a:p>
            <a:pPr>
              <a:buFont typeface="Wingdings" panose="05000000000000000000" pitchFamily="2" charset="2"/>
              <a:buChar char="Ø"/>
            </a:pPr>
            <a:r>
              <a:rPr lang="en-US" sz="2200" b="1" dirty="0" smtClean="0"/>
              <a:t>Eutrophication Potential (EP)</a:t>
            </a:r>
          </a:p>
          <a:p>
            <a:endParaRPr lang="en-US" dirty="0"/>
          </a:p>
        </p:txBody>
      </p:sp>
      <p:sp>
        <p:nvSpPr>
          <p:cNvPr id="17" name="Right Brace 16"/>
          <p:cNvSpPr/>
          <p:nvPr/>
        </p:nvSpPr>
        <p:spPr>
          <a:xfrm>
            <a:off x="7489069" y="1322855"/>
            <a:ext cx="1868556" cy="23546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9431659" y="2216107"/>
            <a:ext cx="874005" cy="523220"/>
          </a:xfrm>
          <a:prstGeom prst="rect">
            <a:avLst/>
          </a:prstGeom>
          <a:noFill/>
        </p:spPr>
        <p:txBody>
          <a:bodyPr wrap="square" rtlCol="0">
            <a:spAutoFit/>
          </a:bodyPr>
          <a:lstStyle/>
          <a:p>
            <a:r>
              <a:rPr lang="en-US" sz="2800" dirty="0" smtClean="0"/>
              <a:t>Air</a:t>
            </a:r>
            <a:endParaRPr lang="en-US" sz="2800" dirty="0"/>
          </a:p>
        </p:txBody>
      </p:sp>
      <p:sp>
        <p:nvSpPr>
          <p:cNvPr id="19" name="Right Brace 18"/>
          <p:cNvSpPr/>
          <p:nvPr/>
        </p:nvSpPr>
        <p:spPr>
          <a:xfrm>
            <a:off x="7489069" y="3677478"/>
            <a:ext cx="1868556" cy="14113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9445420" y="3703840"/>
            <a:ext cx="1901175" cy="1384995"/>
          </a:xfrm>
          <a:prstGeom prst="rect">
            <a:avLst/>
          </a:prstGeom>
          <a:noFill/>
        </p:spPr>
        <p:txBody>
          <a:bodyPr wrap="square" rtlCol="0">
            <a:spAutoFit/>
          </a:bodyPr>
          <a:lstStyle/>
          <a:p>
            <a:r>
              <a:rPr lang="en-US" sz="2800" dirty="0" smtClean="0"/>
              <a:t>Air </a:t>
            </a:r>
          </a:p>
          <a:p>
            <a:r>
              <a:rPr lang="en-US" sz="2800" dirty="0"/>
              <a:t>W</a:t>
            </a:r>
            <a:r>
              <a:rPr lang="en-US" sz="2800" dirty="0" smtClean="0"/>
              <a:t>ater</a:t>
            </a:r>
          </a:p>
          <a:p>
            <a:r>
              <a:rPr lang="en-US" sz="2800" dirty="0"/>
              <a:t>S</a:t>
            </a:r>
            <a:r>
              <a:rPr lang="en-US" sz="2800" dirty="0" smtClean="0"/>
              <a:t>oil</a:t>
            </a:r>
            <a:endParaRPr lang="en-US" sz="2800" dirty="0"/>
          </a:p>
        </p:txBody>
      </p:sp>
      <p:sp>
        <p:nvSpPr>
          <p:cNvPr id="21" name="Rectangle 20"/>
          <p:cNvSpPr/>
          <p:nvPr/>
        </p:nvSpPr>
        <p:spPr>
          <a:xfrm>
            <a:off x="542066" y="5385770"/>
            <a:ext cx="6054969" cy="646331"/>
          </a:xfrm>
          <a:prstGeom prst="rect">
            <a:avLst/>
          </a:prstGeom>
          <a:ln>
            <a:solidFill>
              <a:schemeClr val="tx1"/>
            </a:solidFill>
          </a:ln>
        </p:spPr>
        <p:txBody>
          <a:bodyPr wrap="square">
            <a:spAutoFit/>
          </a:bodyPr>
          <a:lstStyle/>
          <a:p>
            <a:r>
              <a:rPr lang="en-US" dirty="0" smtClean="0"/>
              <a:t>Bolded impact categories are those covered in this module</a:t>
            </a:r>
          </a:p>
          <a:p>
            <a:r>
              <a:rPr lang="en-US" dirty="0" smtClean="0"/>
              <a:t>These are only some of the possible impact categories in LCA</a:t>
            </a:r>
          </a:p>
        </p:txBody>
      </p:sp>
    </p:spTree>
    <p:extLst>
      <p:ext uri="{BB962C8B-B14F-4D97-AF65-F5344CB8AC3E}">
        <p14:creationId xmlns:p14="http://schemas.microsoft.com/office/powerpoint/2010/main" val="46878731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Other Impact Categories</a:t>
            </a:r>
            <a:endParaRPr lang="en-US" dirty="0"/>
          </a:p>
        </p:txBody>
      </p:sp>
      <p:sp>
        <p:nvSpPr>
          <p:cNvPr id="3" name="Content Placeholder 2"/>
          <p:cNvSpPr>
            <a:spLocks noGrp="1"/>
          </p:cNvSpPr>
          <p:nvPr>
            <p:ph idx="1"/>
          </p:nvPr>
        </p:nvSpPr>
        <p:spPr>
          <a:xfrm>
            <a:off x="563673" y="1387737"/>
            <a:ext cx="11067827" cy="4037836"/>
          </a:xfrm>
        </p:spPr>
        <p:txBody>
          <a:bodyPr>
            <a:normAutofit/>
          </a:bodyPr>
          <a:lstStyle/>
          <a:p>
            <a:r>
              <a:rPr lang="en-US" dirty="0" smtClean="0"/>
              <a:t>Radiation</a:t>
            </a:r>
          </a:p>
          <a:p>
            <a:r>
              <a:rPr lang="en-US" dirty="0" smtClean="0"/>
              <a:t>Abiotic resource depletion</a:t>
            </a:r>
          </a:p>
          <a:p>
            <a:r>
              <a:rPr lang="en-US" dirty="0" smtClean="0"/>
              <a:t>Fossil fuel depletion</a:t>
            </a:r>
          </a:p>
          <a:p>
            <a:r>
              <a:rPr lang="en-US" dirty="0" smtClean="0"/>
              <a:t>Biotic resource depletion</a:t>
            </a:r>
          </a:p>
          <a:p>
            <a:r>
              <a:rPr lang="en-US" dirty="0" smtClean="0"/>
              <a:t>Energy demand</a:t>
            </a:r>
          </a:p>
          <a:p>
            <a:r>
              <a:rPr lang="en-US" dirty="0" smtClean="0"/>
              <a:t>Water use</a:t>
            </a:r>
          </a:p>
          <a:p>
            <a:r>
              <a:rPr lang="en-US" dirty="0" smtClean="0"/>
              <a:t>Land use</a:t>
            </a:r>
          </a:p>
          <a:p>
            <a:r>
              <a:rPr lang="en-US" dirty="0" smtClean="0"/>
              <a:t>Nuisance-related (noise, odor, etc.)</a:t>
            </a:r>
          </a:p>
          <a:p>
            <a:r>
              <a:rPr lang="en-US" dirty="0" smtClean="0"/>
              <a:t>Indoor air quality </a:t>
            </a:r>
          </a:p>
        </p:txBody>
      </p:sp>
      <p:sp>
        <p:nvSpPr>
          <p:cNvPr id="6" name="Slide Number Placeholder 5"/>
          <p:cNvSpPr>
            <a:spLocks noGrp="1"/>
          </p:cNvSpPr>
          <p:nvPr>
            <p:ph type="sldNum" sz="quarter" idx="12"/>
          </p:nvPr>
        </p:nvSpPr>
        <p:spPr/>
        <p:txBody>
          <a:bodyPr/>
          <a:lstStyle/>
          <a:p>
            <a:fld id="{0A514951-337F-4C55-96DD-3945EF272A02}" type="slidenum">
              <a:rPr lang="en-US" smtClean="0"/>
              <a:pPr/>
              <a:t>6</a:t>
            </a:fld>
            <a:endParaRPr lang="en-US" dirty="0"/>
          </a:p>
        </p:txBody>
      </p:sp>
      <p:sp>
        <p:nvSpPr>
          <p:cNvPr id="7"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8"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28916869"/>
      </p:ext>
    </p:extLst>
  </p:cSld>
  <p:clrMapOvr>
    <a:masterClrMapping/>
  </p:clrMapOvr>
  <mc:AlternateContent xmlns:mc="http://schemas.openxmlformats.org/markup-compatibility/2006" xmlns:p14="http://schemas.microsoft.com/office/powerpoint/2010/main">
    <mc:Choice Requires="p14">
      <p:transition spd="slow" p14:dur="2000" advTm="22910"/>
    </mc:Choice>
    <mc:Fallback xmlns="">
      <p:transition spd="slow" advTm="22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Eutrophication Potential</a:t>
            </a:r>
            <a:endParaRPr lang="en-US" dirty="0"/>
          </a:p>
        </p:txBody>
      </p:sp>
      <p:sp>
        <p:nvSpPr>
          <p:cNvPr id="3" name="Content Placeholder 2"/>
          <p:cNvSpPr>
            <a:spLocks noGrp="1"/>
          </p:cNvSpPr>
          <p:nvPr>
            <p:ph idx="1"/>
          </p:nvPr>
        </p:nvSpPr>
        <p:spPr>
          <a:xfrm>
            <a:off x="666973" y="1387737"/>
            <a:ext cx="7244575" cy="4697398"/>
          </a:xfrm>
        </p:spPr>
        <p:txBody>
          <a:bodyPr>
            <a:normAutofit/>
          </a:bodyPr>
          <a:lstStyle/>
          <a:p>
            <a:r>
              <a:rPr lang="en-US" b="1" dirty="0" smtClean="0"/>
              <a:t>Excessive biological activity of organisms due to over-</a:t>
            </a:r>
            <a:r>
              <a:rPr lang="en-US" b="1" dirty="0" err="1" smtClean="0"/>
              <a:t>nutrification</a:t>
            </a:r>
            <a:endParaRPr lang="en-US" b="1" dirty="0" smtClean="0"/>
          </a:p>
          <a:p>
            <a:pPr lvl="1"/>
            <a:r>
              <a:rPr lang="en-US" dirty="0" smtClean="0"/>
              <a:t>Especially in aquatic systems, often apparent through algal blooms</a:t>
            </a:r>
          </a:p>
          <a:p>
            <a:pPr lvl="1"/>
            <a:r>
              <a:rPr lang="en-US" dirty="0" smtClean="0"/>
              <a:t>Can lead to oxygen deficiency in water killing aquatic life</a:t>
            </a:r>
          </a:p>
          <a:p>
            <a:pPr lvl="1"/>
            <a:r>
              <a:rPr lang="en-US" dirty="0" smtClean="0"/>
              <a:t>Mostly forced by nitrogen and phosphorus</a:t>
            </a:r>
          </a:p>
          <a:p>
            <a:pPr lvl="1"/>
            <a:r>
              <a:rPr lang="en-US" dirty="0" smtClean="0"/>
              <a:t>Also called </a:t>
            </a:r>
            <a:r>
              <a:rPr lang="en-US" dirty="0" err="1" smtClean="0"/>
              <a:t>nutrification</a:t>
            </a:r>
            <a:endParaRPr lang="en-US" dirty="0" smtClean="0"/>
          </a:p>
          <a:p>
            <a:r>
              <a:rPr lang="en-US" dirty="0" smtClean="0"/>
              <a:t>Organisms need nutrients to grow, but too much </a:t>
            </a:r>
            <a:br>
              <a:rPr lang="en-US" dirty="0" smtClean="0"/>
            </a:br>
            <a:r>
              <a:rPr lang="en-US" dirty="0" smtClean="0"/>
              <a:t>can have undesirable consequences</a:t>
            </a:r>
          </a:p>
          <a:p>
            <a:r>
              <a:rPr lang="en-US" dirty="0"/>
              <a:t>L</a:t>
            </a:r>
            <a:r>
              <a:rPr lang="en-US" dirty="0" smtClean="0"/>
              <a:t>ocal variations can be very important</a:t>
            </a:r>
          </a:p>
          <a:p>
            <a:r>
              <a:rPr lang="en-US" dirty="0" smtClean="0"/>
              <a:t>Commonly reported as:</a:t>
            </a:r>
          </a:p>
          <a:p>
            <a:pPr lvl="1"/>
            <a:r>
              <a:rPr lang="en-US" dirty="0" smtClean="0"/>
              <a:t>kg PO</a:t>
            </a:r>
            <a:r>
              <a:rPr lang="en-US" baseline="-25000" dirty="0" smtClean="0"/>
              <a:t>4</a:t>
            </a:r>
            <a:r>
              <a:rPr lang="en-US" baseline="30000" dirty="0" smtClean="0"/>
              <a:t>3-</a:t>
            </a:r>
            <a:r>
              <a:rPr lang="en-US" dirty="0" smtClean="0"/>
              <a:t> -equivalent (phosphate)</a:t>
            </a:r>
          </a:p>
          <a:p>
            <a:pPr lvl="1"/>
            <a:r>
              <a:rPr lang="en-US" dirty="0" smtClean="0"/>
              <a:t>kg P-equivalent (phosphorus)</a:t>
            </a:r>
          </a:p>
          <a:p>
            <a:pPr lvl="1"/>
            <a:r>
              <a:rPr lang="en-US" dirty="0" smtClean="0"/>
              <a:t>kg NO</a:t>
            </a:r>
            <a:r>
              <a:rPr lang="en-US" baseline="-25000" dirty="0" smtClean="0"/>
              <a:t>3</a:t>
            </a:r>
            <a:r>
              <a:rPr lang="en-US" baseline="30000" dirty="0" smtClean="0"/>
              <a:t>—</a:t>
            </a:r>
            <a:r>
              <a:rPr lang="en-US" dirty="0" smtClean="0"/>
              <a:t>equivalent (nitrate)</a:t>
            </a:r>
          </a:p>
          <a:p>
            <a:pPr lvl="1"/>
            <a:r>
              <a:rPr lang="en-US" dirty="0" smtClean="0"/>
              <a:t>kg N</a:t>
            </a:r>
            <a:r>
              <a:rPr lang="en-US" dirty="0"/>
              <a:t>-equivalent</a:t>
            </a:r>
            <a:r>
              <a:rPr lang="en-US" dirty="0" smtClean="0"/>
              <a:t> (nitrogen)</a:t>
            </a:r>
          </a:p>
          <a:p>
            <a:pPr lvl="1"/>
            <a:endParaRPr lang="en-US" dirty="0"/>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7</a:t>
            </a:fld>
            <a:endParaRPr lang="en-US" dirty="0"/>
          </a:p>
        </p:txBody>
      </p:sp>
      <p:sp>
        <p:nvSpPr>
          <p:cNvPr id="8" name="Rectangle 7"/>
          <p:cNvSpPr/>
          <p:nvPr/>
        </p:nvSpPr>
        <p:spPr>
          <a:xfrm>
            <a:off x="10411566" y="6136144"/>
            <a:ext cx="1445112" cy="348813"/>
          </a:xfrm>
          <a:prstGeom prst="rect">
            <a:avLst/>
          </a:prstGeom>
        </p:spPr>
        <p:txBody>
          <a:bodyPr wrap="square">
            <a:spAutoFit/>
          </a:bodyPr>
          <a:lstStyle/>
          <a:p>
            <a:r>
              <a:rPr lang="en-US" sz="1000" dirty="0"/>
              <a:t>Source: </a:t>
            </a:r>
            <a:r>
              <a:rPr lang="en-US" sz="1000" dirty="0" smtClean="0"/>
              <a:t>ecodetail.net.au</a:t>
            </a:r>
            <a:endParaRPr lang="en-US" sz="1000" dirty="0"/>
          </a:p>
          <a:p>
            <a:endParaRPr lang="en-US" sz="1000" baseline="30000" dirty="0"/>
          </a:p>
        </p:txBody>
      </p:sp>
      <p:sp>
        <p:nvSpPr>
          <p:cNvPr id="40" name="TextBox 39"/>
          <p:cNvSpPr txBox="1"/>
          <p:nvPr/>
        </p:nvSpPr>
        <p:spPr>
          <a:xfrm>
            <a:off x="9017427" y="641741"/>
            <a:ext cx="1760097" cy="369332"/>
          </a:xfrm>
          <a:prstGeom prst="rect">
            <a:avLst/>
          </a:prstGeom>
          <a:noFill/>
        </p:spPr>
        <p:txBody>
          <a:bodyPr wrap="none" rtlCol="0">
            <a:spAutoFit/>
          </a:bodyPr>
          <a:lstStyle/>
          <a:p>
            <a:r>
              <a:rPr lang="en-US" dirty="0" smtClean="0"/>
              <a:t>Scale of impacts:</a:t>
            </a:r>
            <a:endParaRPr lang="en-US" dirty="0"/>
          </a:p>
        </p:txBody>
      </p:sp>
      <p:sp>
        <p:nvSpPr>
          <p:cNvPr id="7" name="Right Brace 6"/>
          <p:cNvSpPr/>
          <p:nvPr/>
        </p:nvSpPr>
        <p:spPr>
          <a:xfrm>
            <a:off x="4015409" y="4591880"/>
            <a:ext cx="278296" cy="6361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3606673" y="5289911"/>
            <a:ext cx="278296" cy="6361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293705" y="4611758"/>
            <a:ext cx="1253292" cy="646331"/>
          </a:xfrm>
          <a:prstGeom prst="rect">
            <a:avLst/>
          </a:prstGeom>
          <a:noFill/>
        </p:spPr>
        <p:txBody>
          <a:bodyPr wrap="none" rtlCol="0">
            <a:spAutoFit/>
          </a:bodyPr>
          <a:lstStyle/>
          <a:p>
            <a:r>
              <a:rPr lang="en-US" dirty="0" smtClean="0"/>
              <a:t>esp. in </a:t>
            </a:r>
          </a:p>
          <a:p>
            <a:r>
              <a:rPr lang="en-US" dirty="0" smtClean="0"/>
              <a:t>fresh water</a:t>
            </a:r>
            <a:endParaRPr lang="en-US" dirty="0"/>
          </a:p>
        </p:txBody>
      </p:sp>
      <p:sp>
        <p:nvSpPr>
          <p:cNvPr id="16" name="TextBox 15"/>
          <p:cNvSpPr txBox="1"/>
          <p:nvPr/>
        </p:nvSpPr>
        <p:spPr>
          <a:xfrm>
            <a:off x="3844425" y="5311865"/>
            <a:ext cx="1503168" cy="646331"/>
          </a:xfrm>
          <a:prstGeom prst="rect">
            <a:avLst/>
          </a:prstGeom>
          <a:noFill/>
        </p:spPr>
        <p:txBody>
          <a:bodyPr wrap="none" rtlCol="0">
            <a:spAutoFit/>
          </a:bodyPr>
          <a:lstStyle/>
          <a:p>
            <a:r>
              <a:rPr lang="en-US" dirty="0" smtClean="0"/>
              <a:t>esp. in salt </a:t>
            </a:r>
          </a:p>
          <a:p>
            <a:r>
              <a:rPr lang="en-US" dirty="0" smtClean="0"/>
              <a:t>water and soil</a:t>
            </a:r>
            <a:endParaRPr lang="en-US" dirty="0"/>
          </a:p>
        </p:txBody>
      </p:sp>
      <p:pic>
        <p:nvPicPr>
          <p:cNvPr id="2050" name="Picture 2" descr="http://www.ecodetail.net.au/wp-content/uploads/2012/07/eutrophicati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2421" y="2854893"/>
            <a:ext cx="4668583" cy="323024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9337185" y="1087205"/>
            <a:ext cx="1126545" cy="1126545"/>
          </a:xfrm>
          <a:prstGeom prst="ellipse">
            <a:avLst/>
          </a:prstGeom>
          <a:blipFill rotWithShape="0">
            <a:blip r:embed="rId6"/>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9498461" y="2259651"/>
            <a:ext cx="803992" cy="369332"/>
          </a:xfrm>
          <a:prstGeom prst="rect">
            <a:avLst/>
          </a:prstGeom>
          <a:noFill/>
        </p:spPr>
        <p:txBody>
          <a:bodyPr wrap="square" rtlCol="0">
            <a:spAutoFit/>
          </a:bodyPr>
          <a:lstStyle/>
          <a:p>
            <a:pPr algn="ctr"/>
            <a:r>
              <a:rPr lang="en-US" dirty="0" smtClean="0"/>
              <a:t>Local</a:t>
            </a:r>
            <a:endParaRPr lang="en-US" dirty="0"/>
          </a:p>
        </p:txBody>
      </p:sp>
      <p:sp>
        <p:nvSpPr>
          <p:cNvPr id="19"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20"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47183986"/>
      </p:ext>
    </p:extLst>
  </p:cSld>
  <p:clrMapOvr>
    <a:masterClrMapping/>
  </p:clrMapOvr>
  <mc:AlternateContent xmlns:mc="http://schemas.openxmlformats.org/markup-compatibility/2006" xmlns:p14="http://schemas.microsoft.com/office/powerpoint/2010/main">
    <mc:Choice Requires="p14">
      <p:transition spd="slow" p14:dur="2000" advTm="127126"/>
    </mc:Choice>
    <mc:Fallback xmlns="">
      <p:transition spd="slow" advTm="127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Eutrophication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8</a:t>
            </a:fld>
            <a:endParaRPr lang="en-US" dirty="0"/>
          </a:p>
        </p:txBody>
      </p:sp>
      <p:sp>
        <p:nvSpPr>
          <p:cNvPr id="8" name="Rectangle 7"/>
          <p:cNvSpPr/>
          <p:nvPr/>
        </p:nvSpPr>
        <p:spPr>
          <a:xfrm>
            <a:off x="10210800" y="6136144"/>
            <a:ext cx="1739900" cy="348813"/>
          </a:xfrm>
          <a:prstGeom prst="rect">
            <a:avLst/>
          </a:prstGeom>
        </p:spPr>
        <p:txBody>
          <a:bodyPr wrap="square">
            <a:spAutoFit/>
          </a:bodyPr>
          <a:lstStyle/>
          <a:p>
            <a:r>
              <a:rPr lang="en-US" sz="1000" dirty="0" smtClean="0"/>
              <a:t>Algal bloom: apporpedia.org     </a:t>
            </a:r>
            <a:endParaRPr lang="en-US" sz="1000" dirty="0"/>
          </a:p>
          <a:p>
            <a:endParaRPr lang="en-US" sz="1000" baseline="30000" dirty="0"/>
          </a:p>
        </p:txBody>
      </p:sp>
      <p:sp>
        <p:nvSpPr>
          <p:cNvPr id="13" name="Rounded Rectangle 12"/>
          <p:cNvSpPr/>
          <p:nvPr/>
        </p:nvSpPr>
        <p:spPr>
          <a:xfrm>
            <a:off x="2595208" y="5324665"/>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Loss of biodiversity</a:t>
            </a:r>
            <a:endParaRPr lang="en-US" sz="1400" dirty="0"/>
          </a:p>
        </p:txBody>
      </p:sp>
      <p:sp>
        <p:nvSpPr>
          <p:cNvPr id="14" name="Rounded Rectangle 13"/>
          <p:cNvSpPr/>
          <p:nvPr/>
        </p:nvSpPr>
        <p:spPr>
          <a:xfrm>
            <a:off x="1098348" y="5315963"/>
            <a:ext cx="1365978"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Death of aquatic life</a:t>
            </a:r>
            <a:endParaRPr lang="en-US" dirty="0"/>
          </a:p>
        </p:txBody>
      </p:sp>
      <p:sp>
        <p:nvSpPr>
          <p:cNvPr id="15" name="Rounded Rectangle 14"/>
          <p:cNvSpPr/>
          <p:nvPr/>
        </p:nvSpPr>
        <p:spPr>
          <a:xfrm>
            <a:off x="1085655" y="2758403"/>
            <a:ext cx="1197561"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Nitrogen</a:t>
            </a:r>
            <a:endParaRPr lang="en-US" dirty="0"/>
          </a:p>
        </p:txBody>
      </p:sp>
      <p:sp>
        <p:nvSpPr>
          <p:cNvPr id="12" name="Rounded Rectangle 11"/>
          <p:cNvSpPr/>
          <p:nvPr/>
        </p:nvSpPr>
        <p:spPr>
          <a:xfrm>
            <a:off x="954130" y="2639135"/>
            <a:ext cx="4696942" cy="989584"/>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2632" y="2363568"/>
            <a:ext cx="1427186" cy="307777"/>
          </a:xfrm>
          <a:prstGeom prst="rect">
            <a:avLst/>
          </a:prstGeom>
          <a:noFill/>
        </p:spPr>
        <p:txBody>
          <a:bodyPr wrap="none" rtlCol="0">
            <a:spAutoFit/>
          </a:bodyPr>
          <a:lstStyle/>
          <a:p>
            <a:r>
              <a:rPr lang="en-US" sz="1400" b="1" dirty="0" smtClean="0"/>
              <a:t>Main substances</a:t>
            </a:r>
            <a:endParaRPr lang="en-US" sz="1400" b="1" dirty="0"/>
          </a:p>
        </p:txBody>
      </p:sp>
      <p:sp>
        <p:nvSpPr>
          <p:cNvPr id="27" name="Rounded Rectangle 26"/>
          <p:cNvSpPr/>
          <p:nvPr/>
        </p:nvSpPr>
        <p:spPr>
          <a:xfrm>
            <a:off x="1085655" y="4113310"/>
            <a:ext cx="285574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Excessive biological growth, especially of algae</a:t>
            </a:r>
            <a:endParaRPr lang="en-US" dirty="0"/>
          </a:p>
        </p:txBody>
      </p:sp>
      <p:sp>
        <p:nvSpPr>
          <p:cNvPr id="29" name="Rounded Rectangle 28"/>
          <p:cNvSpPr/>
          <p:nvPr/>
        </p:nvSpPr>
        <p:spPr>
          <a:xfrm>
            <a:off x="954130" y="3993611"/>
            <a:ext cx="3169010"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02632" y="3718044"/>
            <a:ext cx="877100" cy="307777"/>
          </a:xfrm>
          <a:prstGeom prst="rect">
            <a:avLst/>
          </a:prstGeom>
          <a:noFill/>
        </p:spPr>
        <p:txBody>
          <a:bodyPr wrap="none" rtlCol="0">
            <a:spAutoFit/>
          </a:bodyPr>
          <a:lstStyle/>
          <a:p>
            <a:r>
              <a:rPr lang="en-US" sz="1400" b="1" dirty="0" smtClean="0"/>
              <a:t>Midpoint</a:t>
            </a:r>
            <a:endParaRPr lang="en-US" sz="1400" b="1" dirty="0"/>
          </a:p>
        </p:txBody>
      </p:sp>
      <p:sp>
        <p:nvSpPr>
          <p:cNvPr id="32" name="Rounded Rectangle 31"/>
          <p:cNvSpPr/>
          <p:nvPr/>
        </p:nvSpPr>
        <p:spPr>
          <a:xfrm>
            <a:off x="5745403" y="1606395"/>
            <a:ext cx="16264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Fossil fuel Combustion</a:t>
            </a:r>
            <a:endParaRPr lang="en-US" dirty="0"/>
          </a:p>
        </p:txBody>
      </p:sp>
      <p:sp>
        <p:nvSpPr>
          <p:cNvPr id="34" name="Rounded Rectangle 33"/>
          <p:cNvSpPr/>
          <p:nvPr/>
        </p:nvSpPr>
        <p:spPr>
          <a:xfrm>
            <a:off x="952236" y="1486696"/>
            <a:ext cx="6540764"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236" y="1226299"/>
            <a:ext cx="1240083" cy="307777"/>
          </a:xfrm>
          <a:prstGeom prst="rect">
            <a:avLst/>
          </a:prstGeom>
          <a:noFill/>
        </p:spPr>
        <p:txBody>
          <a:bodyPr wrap="none" rtlCol="0">
            <a:spAutoFit/>
          </a:bodyPr>
          <a:lstStyle/>
          <a:p>
            <a:r>
              <a:rPr lang="en-US" sz="1400" b="1" dirty="0" smtClean="0"/>
              <a:t>Major sources</a:t>
            </a:r>
            <a:endParaRPr lang="en-US" sz="1400" b="1" dirty="0"/>
          </a:p>
        </p:txBody>
      </p:sp>
      <p:sp>
        <p:nvSpPr>
          <p:cNvPr id="36" name="Rounded Rectangle 35"/>
          <p:cNvSpPr/>
          <p:nvPr/>
        </p:nvSpPr>
        <p:spPr>
          <a:xfrm>
            <a:off x="2595949" y="1614237"/>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Storm and wastewater</a:t>
            </a:r>
            <a:endParaRPr lang="en-US" dirty="0"/>
          </a:p>
        </p:txBody>
      </p:sp>
      <p:sp>
        <p:nvSpPr>
          <p:cNvPr id="38" name="Rounded Rectangle 37"/>
          <p:cNvSpPr/>
          <p:nvPr/>
        </p:nvSpPr>
        <p:spPr>
          <a:xfrm>
            <a:off x="1937794" y="2761397"/>
            <a:ext cx="345422" cy="195907"/>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893102" y="2716949"/>
            <a:ext cx="452368" cy="276999"/>
          </a:xfrm>
          <a:prstGeom prst="rect">
            <a:avLst/>
          </a:prstGeom>
          <a:noFill/>
        </p:spPr>
        <p:txBody>
          <a:bodyPr wrap="none" rtlCol="0">
            <a:spAutoFit/>
          </a:bodyPr>
          <a:lstStyle/>
          <a:p>
            <a:r>
              <a:rPr lang="en-US" sz="1200" dirty="0" smtClean="0">
                <a:solidFill>
                  <a:schemeClr val="bg1"/>
                </a:solidFill>
              </a:rPr>
              <a:t>42%</a:t>
            </a:r>
            <a:endParaRPr lang="en-US" sz="1200" dirty="0">
              <a:solidFill>
                <a:schemeClr val="bg1"/>
              </a:solidFill>
            </a:endParaRPr>
          </a:p>
        </p:txBody>
      </p:sp>
      <p:sp>
        <p:nvSpPr>
          <p:cNvPr id="41" name="Rounded Rectangle 40"/>
          <p:cNvSpPr/>
          <p:nvPr/>
        </p:nvSpPr>
        <p:spPr>
          <a:xfrm>
            <a:off x="2419955" y="2757029"/>
            <a:ext cx="134141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Phosphorus</a:t>
            </a:r>
            <a:endParaRPr lang="en-US" dirty="0"/>
          </a:p>
        </p:txBody>
      </p:sp>
      <p:sp>
        <p:nvSpPr>
          <p:cNvPr id="42" name="Rounded Rectangle 41"/>
          <p:cNvSpPr/>
          <p:nvPr/>
        </p:nvSpPr>
        <p:spPr>
          <a:xfrm>
            <a:off x="3415948" y="2757029"/>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362416" y="2724108"/>
            <a:ext cx="452368" cy="276999"/>
          </a:xfrm>
          <a:prstGeom prst="rect">
            <a:avLst/>
          </a:prstGeom>
          <a:noFill/>
        </p:spPr>
        <p:txBody>
          <a:bodyPr wrap="none" rtlCol="0">
            <a:spAutoFit/>
          </a:bodyPr>
          <a:lstStyle/>
          <a:p>
            <a:r>
              <a:rPr lang="en-US" sz="1200" dirty="0" smtClean="0">
                <a:solidFill>
                  <a:schemeClr val="bg1"/>
                </a:solidFill>
              </a:rPr>
              <a:t>33%</a:t>
            </a:r>
            <a:endParaRPr lang="en-US" sz="1200" dirty="0">
              <a:solidFill>
                <a:schemeClr val="bg1"/>
              </a:solidFill>
            </a:endParaRPr>
          </a:p>
        </p:txBody>
      </p:sp>
      <p:sp>
        <p:nvSpPr>
          <p:cNvPr id="40" name="Rounded Rectangle 39"/>
          <p:cNvSpPr/>
          <p:nvPr/>
        </p:nvSpPr>
        <p:spPr>
          <a:xfrm>
            <a:off x="4775984" y="2743930"/>
            <a:ext cx="70796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NH</a:t>
            </a:r>
            <a:r>
              <a:rPr lang="en-US" baseline="-25000" dirty="0" smtClean="0"/>
              <a:t>3</a:t>
            </a:r>
            <a:endParaRPr lang="en-US" dirty="0"/>
          </a:p>
        </p:txBody>
      </p:sp>
      <p:sp>
        <p:nvSpPr>
          <p:cNvPr id="44" name="Rounded Rectangle 43"/>
          <p:cNvSpPr/>
          <p:nvPr/>
        </p:nvSpPr>
        <p:spPr>
          <a:xfrm>
            <a:off x="5138528" y="2743930"/>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096856" y="2722515"/>
            <a:ext cx="373820" cy="276999"/>
          </a:xfrm>
          <a:prstGeom prst="rect">
            <a:avLst/>
          </a:prstGeom>
          <a:noFill/>
        </p:spPr>
        <p:txBody>
          <a:bodyPr wrap="none" rtlCol="0">
            <a:spAutoFit/>
          </a:bodyPr>
          <a:lstStyle/>
          <a:p>
            <a:r>
              <a:rPr lang="en-US" sz="1200" dirty="0">
                <a:solidFill>
                  <a:schemeClr val="bg1"/>
                </a:solidFill>
              </a:rPr>
              <a:t>7</a:t>
            </a:r>
            <a:r>
              <a:rPr lang="en-US" sz="1200" dirty="0" smtClean="0">
                <a:solidFill>
                  <a:schemeClr val="bg1"/>
                </a:solidFill>
              </a:rPr>
              <a:t>%</a:t>
            </a:r>
            <a:endParaRPr lang="en-US" sz="1200" dirty="0">
              <a:solidFill>
                <a:schemeClr val="bg1"/>
              </a:solidFill>
            </a:endParaRPr>
          </a:p>
        </p:txBody>
      </p:sp>
      <p:sp>
        <p:nvSpPr>
          <p:cNvPr id="19" name="TextBox 18"/>
          <p:cNvSpPr txBox="1"/>
          <p:nvPr/>
        </p:nvSpPr>
        <p:spPr>
          <a:xfrm>
            <a:off x="4693501" y="2375801"/>
            <a:ext cx="872931" cy="276999"/>
          </a:xfrm>
          <a:prstGeom prst="rect">
            <a:avLst/>
          </a:prstGeom>
          <a:noFill/>
        </p:spPr>
        <p:txBody>
          <a:bodyPr wrap="none" rtlCol="0">
            <a:spAutoFit/>
          </a:bodyPr>
          <a:lstStyle/>
          <a:p>
            <a:r>
              <a:rPr lang="en-US" sz="1200" dirty="0" smtClean="0"/>
              <a:t>Others: 8%</a:t>
            </a:r>
            <a:endParaRPr lang="en-US" sz="1200" dirty="0"/>
          </a:p>
        </p:txBody>
      </p:sp>
      <p:sp>
        <p:nvSpPr>
          <p:cNvPr id="46" name="Rounded Rectangle 45"/>
          <p:cNvSpPr/>
          <p:nvPr/>
        </p:nvSpPr>
        <p:spPr>
          <a:xfrm>
            <a:off x="4123140" y="5324665"/>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Foul odor</a:t>
            </a:r>
            <a:endParaRPr lang="en-US" dirty="0"/>
          </a:p>
        </p:txBody>
      </p:sp>
      <p:sp>
        <p:nvSpPr>
          <p:cNvPr id="47" name="Rounded Rectangle 46"/>
          <p:cNvSpPr/>
          <p:nvPr/>
        </p:nvSpPr>
        <p:spPr>
          <a:xfrm>
            <a:off x="952236" y="5210767"/>
            <a:ext cx="4698836"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00737" y="4935200"/>
            <a:ext cx="4665695" cy="307777"/>
          </a:xfrm>
          <a:prstGeom prst="rect">
            <a:avLst/>
          </a:prstGeom>
          <a:noFill/>
        </p:spPr>
        <p:txBody>
          <a:bodyPr wrap="square" rtlCol="0">
            <a:spAutoFit/>
          </a:bodyPr>
          <a:lstStyle/>
          <a:p>
            <a:r>
              <a:rPr lang="en-US" sz="1400" b="1" dirty="0" smtClean="0"/>
              <a:t>Possible Endpoints (mostly due to aquatic oxygen depletion) </a:t>
            </a:r>
            <a:endParaRPr lang="en-US" sz="1400" b="1" dirty="0"/>
          </a:p>
        </p:txBody>
      </p:sp>
      <p:sp>
        <p:nvSpPr>
          <p:cNvPr id="37" name="Rounded Rectangle 36"/>
          <p:cNvSpPr/>
          <p:nvPr/>
        </p:nvSpPr>
        <p:spPr>
          <a:xfrm>
            <a:off x="1124997" y="1606767"/>
            <a:ext cx="13393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Agricultural runoff</a:t>
            </a:r>
            <a:endParaRPr lang="en-US" dirty="0"/>
          </a:p>
        </p:txBody>
      </p:sp>
      <p:sp>
        <p:nvSpPr>
          <p:cNvPr id="50" name="Rounded Rectangle 49"/>
          <p:cNvSpPr/>
          <p:nvPr/>
        </p:nvSpPr>
        <p:spPr>
          <a:xfrm>
            <a:off x="4177260" y="1606395"/>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Septic field seepage</a:t>
            </a:r>
            <a:endParaRPr lang="en-US" dirty="0"/>
          </a:p>
        </p:txBody>
      </p:sp>
      <p:sp>
        <p:nvSpPr>
          <p:cNvPr id="3" name="Right Brace 2"/>
          <p:cNvSpPr/>
          <p:nvPr/>
        </p:nvSpPr>
        <p:spPr>
          <a:xfrm rot="5400000">
            <a:off x="2293708" y="1929799"/>
            <a:ext cx="256070" cy="27956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157377" y="3384260"/>
            <a:ext cx="567399" cy="276999"/>
          </a:xfrm>
          <a:prstGeom prst="rect">
            <a:avLst/>
          </a:prstGeom>
          <a:noFill/>
        </p:spPr>
        <p:txBody>
          <a:bodyPr wrap="none" rtlCol="0">
            <a:spAutoFit/>
          </a:bodyPr>
          <a:lstStyle/>
          <a:p>
            <a:r>
              <a:rPr lang="en-US" sz="1200" dirty="0" smtClean="0"/>
              <a:t>Water</a:t>
            </a:r>
            <a:endParaRPr lang="en-US" sz="1200" dirty="0"/>
          </a:p>
        </p:txBody>
      </p:sp>
      <p:sp>
        <p:nvSpPr>
          <p:cNvPr id="51" name="Rounded Rectangle 50"/>
          <p:cNvSpPr/>
          <p:nvPr/>
        </p:nvSpPr>
        <p:spPr>
          <a:xfrm>
            <a:off x="3941401" y="2743930"/>
            <a:ext cx="70796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NO</a:t>
            </a:r>
            <a:r>
              <a:rPr lang="en-US" baseline="-25000" dirty="0"/>
              <a:t>x</a:t>
            </a:r>
            <a:endParaRPr lang="en-US" dirty="0"/>
          </a:p>
        </p:txBody>
      </p:sp>
      <p:sp>
        <p:nvSpPr>
          <p:cNvPr id="52" name="Rounded Rectangle 51"/>
          <p:cNvSpPr/>
          <p:nvPr/>
        </p:nvSpPr>
        <p:spPr>
          <a:xfrm>
            <a:off x="4303945" y="2743930"/>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262273" y="2722515"/>
            <a:ext cx="452368"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sp>
        <p:nvSpPr>
          <p:cNvPr id="54" name="Right Brace 53"/>
          <p:cNvSpPr/>
          <p:nvPr/>
        </p:nvSpPr>
        <p:spPr>
          <a:xfrm rot="5400000">
            <a:off x="4572921" y="2508370"/>
            <a:ext cx="256070" cy="16384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4514773" y="3392271"/>
            <a:ext cx="438214" cy="276999"/>
          </a:xfrm>
          <a:prstGeom prst="rect">
            <a:avLst/>
          </a:prstGeom>
          <a:noFill/>
        </p:spPr>
        <p:txBody>
          <a:bodyPr wrap="square" rtlCol="0">
            <a:spAutoFit/>
          </a:bodyPr>
          <a:lstStyle/>
          <a:p>
            <a:r>
              <a:rPr lang="en-US" sz="1200" dirty="0" smtClean="0"/>
              <a:t>Air</a:t>
            </a:r>
            <a:endParaRPr lang="en-US" sz="1200" dirty="0"/>
          </a:p>
        </p:txBody>
      </p:sp>
      <p:pic>
        <p:nvPicPr>
          <p:cNvPr id="3074" name="Picture 2" descr="Eutrophication.jpg (484×2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754" y="3282668"/>
            <a:ext cx="5461636" cy="2708250"/>
          </a:xfrm>
          <a:prstGeom prst="rect">
            <a:avLst/>
          </a:prstGeom>
          <a:noFill/>
          <a:extLst>
            <a:ext uri="{909E8E84-426E-40DD-AFC4-6F175D3DCCD1}">
              <a14:hiddenFill xmlns:a14="http://schemas.microsoft.com/office/drawing/2010/main">
                <a:solidFill>
                  <a:srgbClr val="FFFFFF"/>
                </a:solidFill>
              </a14:hiddenFill>
            </a:ext>
          </a:extLst>
        </p:spPr>
      </p:pic>
      <p:sp>
        <p:nvSpPr>
          <p:cNvPr id="49"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56"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cxnSp>
        <p:nvCxnSpPr>
          <p:cNvPr id="5" name="Straight Arrow Connector 4"/>
          <p:cNvCxnSpPr/>
          <p:nvPr/>
        </p:nvCxnSpPr>
        <p:spPr>
          <a:xfrm flipV="1">
            <a:off x="1597152" y="3318337"/>
            <a:ext cx="0" cy="18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733920" y="3420766"/>
            <a:ext cx="1197804" cy="276999"/>
          </a:xfrm>
          <a:prstGeom prst="rect">
            <a:avLst/>
          </a:prstGeom>
          <a:noFill/>
        </p:spPr>
        <p:txBody>
          <a:bodyPr wrap="square" rtlCol="0">
            <a:spAutoFit/>
          </a:bodyPr>
          <a:lstStyle/>
          <a:p>
            <a:r>
              <a:rPr lang="en-US" sz="1200" dirty="0" smtClean="0"/>
              <a:t>esp. freshwater</a:t>
            </a:r>
            <a:endParaRPr lang="en-US" sz="1200" dirty="0"/>
          </a:p>
        </p:txBody>
      </p:sp>
      <p:sp>
        <p:nvSpPr>
          <p:cNvPr id="58" name="TextBox 57"/>
          <p:cNvSpPr txBox="1"/>
          <p:nvPr/>
        </p:nvSpPr>
        <p:spPr>
          <a:xfrm>
            <a:off x="1180830" y="3412317"/>
            <a:ext cx="1197804" cy="276999"/>
          </a:xfrm>
          <a:prstGeom prst="rect">
            <a:avLst/>
          </a:prstGeom>
          <a:noFill/>
        </p:spPr>
        <p:txBody>
          <a:bodyPr wrap="square" rtlCol="0">
            <a:spAutoFit/>
          </a:bodyPr>
          <a:lstStyle/>
          <a:p>
            <a:r>
              <a:rPr lang="en-US" sz="1200" dirty="0" smtClean="0"/>
              <a:t>esp. marine</a:t>
            </a:r>
            <a:endParaRPr lang="en-US" sz="1200" dirty="0"/>
          </a:p>
        </p:txBody>
      </p:sp>
      <p:cxnSp>
        <p:nvCxnSpPr>
          <p:cNvPr id="59" name="Straight Arrow Connector 58"/>
          <p:cNvCxnSpPr/>
          <p:nvPr/>
        </p:nvCxnSpPr>
        <p:spPr>
          <a:xfrm flipV="1">
            <a:off x="3273552" y="3324433"/>
            <a:ext cx="0" cy="18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246980"/>
      </p:ext>
    </p:extLst>
  </p:cSld>
  <p:clrMapOvr>
    <a:masterClrMapping/>
  </p:clrMapOvr>
  <mc:AlternateContent xmlns:mc="http://schemas.openxmlformats.org/markup-compatibility/2006" xmlns:p14="http://schemas.microsoft.com/office/powerpoint/2010/main">
    <mc:Choice Requires="p14">
      <p:transition spd="slow" p14:dur="2000" advTm="48417"/>
    </mc:Choice>
    <mc:Fallback xmlns="">
      <p:transition spd="slow" advTm="48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Toxicity Potential</a:t>
            </a:r>
            <a:endParaRPr lang="en-US" dirty="0"/>
          </a:p>
        </p:txBody>
      </p:sp>
      <p:sp>
        <p:nvSpPr>
          <p:cNvPr id="3" name="Content Placeholder 2"/>
          <p:cNvSpPr>
            <a:spLocks noGrp="1"/>
          </p:cNvSpPr>
          <p:nvPr>
            <p:ph idx="1"/>
          </p:nvPr>
        </p:nvSpPr>
        <p:spPr>
          <a:xfrm>
            <a:off x="666973" y="1387737"/>
            <a:ext cx="7380170" cy="4697398"/>
          </a:xfrm>
        </p:spPr>
        <p:txBody>
          <a:bodyPr>
            <a:normAutofit lnSpcReduction="10000"/>
          </a:bodyPr>
          <a:lstStyle/>
          <a:p>
            <a:r>
              <a:rPr lang="en-US" b="1" dirty="0" smtClean="0"/>
              <a:t>Effects to individual human health that can lead to disease or death </a:t>
            </a:r>
          </a:p>
          <a:p>
            <a:pPr lvl="1"/>
            <a:r>
              <a:rPr lang="en-US" dirty="0" smtClean="0"/>
              <a:t>Usually split between carcinogenic and non-carcinogenic</a:t>
            </a:r>
          </a:p>
          <a:p>
            <a:pPr lvl="1"/>
            <a:r>
              <a:rPr lang="en-US" dirty="0" smtClean="0"/>
              <a:t>Can either cause or aggravate existing health conditions</a:t>
            </a:r>
          </a:p>
          <a:p>
            <a:pPr lvl="1"/>
            <a:r>
              <a:rPr lang="en-US" dirty="0" smtClean="0"/>
              <a:t>Only considers direct impacts, indirect ones in other impact categories</a:t>
            </a:r>
          </a:p>
          <a:p>
            <a:pPr lvl="1"/>
            <a:r>
              <a:rPr lang="en-US" dirty="0" smtClean="0"/>
              <a:t>Large scale impacts, not facility specific (occupational) ones</a:t>
            </a:r>
          </a:p>
          <a:p>
            <a:pPr lvl="1"/>
            <a:r>
              <a:rPr lang="en-US" dirty="0" smtClean="0"/>
              <a:t>Organic chemicals and metals are some of the largest contributors</a:t>
            </a:r>
          </a:p>
          <a:p>
            <a:r>
              <a:rPr lang="en-US" dirty="0"/>
              <a:t>Much uncertainty in characterization factors</a:t>
            </a:r>
          </a:p>
          <a:p>
            <a:pPr lvl="1"/>
            <a:r>
              <a:rPr lang="en-US" dirty="0"/>
              <a:t>No true midpoint to consider</a:t>
            </a:r>
          </a:p>
          <a:p>
            <a:pPr lvl="1"/>
            <a:r>
              <a:rPr lang="en-US" dirty="0"/>
              <a:t>Based on linear models, but toxicity effects are usually non-linear</a:t>
            </a:r>
          </a:p>
          <a:p>
            <a:r>
              <a:rPr lang="en-US" dirty="0" smtClean="0"/>
              <a:t>Characterization commonly done through </a:t>
            </a:r>
            <a:r>
              <a:rPr lang="en-US" dirty="0" err="1" smtClean="0"/>
              <a:t>USEtox</a:t>
            </a:r>
            <a:r>
              <a:rPr lang="en-US" dirty="0" smtClean="0"/>
              <a:t> factors</a:t>
            </a:r>
          </a:p>
          <a:p>
            <a:pPr lvl="1"/>
            <a:r>
              <a:rPr lang="en-US" dirty="0" smtClean="0"/>
              <a:t>Considers fate, exposure, and effect factors</a:t>
            </a:r>
          </a:p>
          <a:p>
            <a:r>
              <a:rPr lang="en-US" dirty="0" smtClean="0"/>
              <a:t>Commonly expressed as:</a:t>
            </a:r>
          </a:p>
          <a:p>
            <a:pPr lvl="1"/>
            <a:r>
              <a:rPr lang="en-US" dirty="0" smtClean="0"/>
              <a:t>kg benzene-eq (cancer) or kg toluene-eq (non-cancer)</a:t>
            </a:r>
          </a:p>
          <a:p>
            <a:pPr lvl="1"/>
            <a:r>
              <a:rPr lang="en-US" dirty="0" smtClean="0"/>
              <a:t>Cases (also called Comparative Toxicity Unit – CTU)</a:t>
            </a:r>
          </a:p>
          <a:p>
            <a:pPr lvl="1"/>
            <a:endParaRPr lang="en-US" dirty="0"/>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9</a:t>
            </a:fld>
            <a:endParaRPr lang="en-US" dirty="0"/>
          </a:p>
        </p:txBody>
      </p:sp>
      <p:sp>
        <p:nvSpPr>
          <p:cNvPr id="8" name="Rectangle 7"/>
          <p:cNvSpPr/>
          <p:nvPr/>
        </p:nvSpPr>
        <p:spPr>
          <a:xfrm>
            <a:off x="9620250" y="6136144"/>
            <a:ext cx="2236428" cy="348813"/>
          </a:xfrm>
          <a:prstGeom prst="rect">
            <a:avLst/>
          </a:prstGeom>
        </p:spPr>
        <p:txBody>
          <a:bodyPr wrap="square">
            <a:spAutoFit/>
          </a:bodyPr>
          <a:lstStyle/>
          <a:p>
            <a:r>
              <a:rPr lang="en-US" sz="1000" dirty="0" smtClean="0"/>
              <a:t>Source: NIH Medical Arts and Printing</a:t>
            </a:r>
            <a:endParaRPr lang="en-US" sz="1000" dirty="0"/>
          </a:p>
          <a:p>
            <a:endParaRPr lang="en-US" sz="1000" baseline="30000" dirty="0"/>
          </a:p>
        </p:txBody>
      </p:sp>
      <p:sp>
        <p:nvSpPr>
          <p:cNvPr id="40" name="TextBox 39"/>
          <p:cNvSpPr txBox="1"/>
          <p:nvPr/>
        </p:nvSpPr>
        <p:spPr>
          <a:xfrm>
            <a:off x="8916035" y="645247"/>
            <a:ext cx="1760097" cy="369332"/>
          </a:xfrm>
          <a:prstGeom prst="rect">
            <a:avLst/>
          </a:prstGeom>
          <a:noFill/>
        </p:spPr>
        <p:txBody>
          <a:bodyPr wrap="none" rtlCol="0">
            <a:spAutoFit/>
          </a:bodyPr>
          <a:lstStyle/>
          <a:p>
            <a:r>
              <a:rPr lang="en-US" dirty="0" smtClean="0"/>
              <a:t>Scale of impacts:</a:t>
            </a:r>
            <a:endParaRPr lang="en-US" dirty="0"/>
          </a:p>
        </p:txBody>
      </p:sp>
      <p:sp>
        <p:nvSpPr>
          <p:cNvPr id="17" name="Oval 16"/>
          <p:cNvSpPr/>
          <p:nvPr/>
        </p:nvSpPr>
        <p:spPr>
          <a:xfrm>
            <a:off x="7991514" y="1104851"/>
            <a:ext cx="1126545" cy="1126545"/>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8152790" y="2277297"/>
            <a:ext cx="803992" cy="369332"/>
          </a:xfrm>
          <a:prstGeom prst="rect">
            <a:avLst/>
          </a:prstGeom>
          <a:noFill/>
        </p:spPr>
        <p:txBody>
          <a:bodyPr wrap="square" rtlCol="0">
            <a:spAutoFit/>
          </a:bodyPr>
          <a:lstStyle/>
          <a:p>
            <a:pPr algn="ctr"/>
            <a:r>
              <a:rPr lang="en-US" dirty="0" smtClean="0"/>
              <a:t>Local</a:t>
            </a:r>
            <a:endParaRPr lang="en-US" dirty="0"/>
          </a:p>
        </p:txBody>
      </p:sp>
      <p:sp>
        <p:nvSpPr>
          <p:cNvPr id="19" name="TextBox 18"/>
          <p:cNvSpPr txBox="1"/>
          <p:nvPr/>
        </p:nvSpPr>
        <p:spPr>
          <a:xfrm>
            <a:off x="10458487" y="2254994"/>
            <a:ext cx="1199540" cy="369332"/>
          </a:xfrm>
          <a:prstGeom prst="rect">
            <a:avLst/>
          </a:prstGeom>
          <a:noFill/>
        </p:spPr>
        <p:txBody>
          <a:bodyPr wrap="square" rtlCol="0">
            <a:spAutoFit/>
          </a:bodyPr>
          <a:lstStyle/>
          <a:p>
            <a:pPr algn="ctr"/>
            <a:r>
              <a:rPr lang="en-US" dirty="0" smtClean="0"/>
              <a:t>Global</a:t>
            </a:r>
            <a:endParaRPr lang="en-US" dirty="0"/>
          </a:p>
        </p:txBody>
      </p:sp>
      <p:sp>
        <p:nvSpPr>
          <p:cNvPr id="20" name="Oval 19"/>
          <p:cNvSpPr/>
          <p:nvPr/>
        </p:nvSpPr>
        <p:spPr>
          <a:xfrm>
            <a:off x="10491078" y="1097037"/>
            <a:ext cx="1134359" cy="1134359"/>
          </a:xfrm>
          <a:prstGeom prst="ellipse">
            <a:avLst/>
          </a:prstGeom>
          <a:blipFill rotWithShape="0">
            <a:blip r:embed="rId6"/>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Oval 20"/>
          <p:cNvSpPr/>
          <p:nvPr/>
        </p:nvSpPr>
        <p:spPr>
          <a:xfrm>
            <a:off x="9232812" y="1104851"/>
            <a:ext cx="1126545" cy="1126545"/>
          </a:xfrm>
          <a:prstGeom prst="ellipse">
            <a:avLst/>
          </a:prstGeom>
          <a:blipFill rotWithShape="0">
            <a:blip r:embed="rId7"/>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9232812" y="2277297"/>
            <a:ext cx="1199540" cy="369332"/>
          </a:xfrm>
          <a:prstGeom prst="rect">
            <a:avLst/>
          </a:prstGeom>
          <a:noFill/>
        </p:spPr>
        <p:txBody>
          <a:bodyPr wrap="square" rtlCol="0">
            <a:spAutoFit/>
          </a:bodyPr>
          <a:lstStyle/>
          <a:p>
            <a:pPr algn="ctr"/>
            <a:r>
              <a:rPr lang="en-US" dirty="0" smtClean="0"/>
              <a:t>Regional</a:t>
            </a:r>
            <a:endParaRPr lang="en-US" dirty="0"/>
          </a:p>
        </p:txBody>
      </p:sp>
      <p:pic>
        <p:nvPicPr>
          <p:cNvPr id="4098" name="Picture 2" descr="http://images.sciencedaily.com/2010/05/100520141214-lar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6914" y="2646629"/>
            <a:ext cx="2577605" cy="3438525"/>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5"/>
          <p:cNvSpPr>
            <a:spLocks noGrp="1"/>
          </p:cNvSpPr>
          <p:nvPr>
            <p:ph type="dt" sz="half" idx="10"/>
          </p:nvPr>
        </p:nvSpPr>
        <p:spPr>
          <a:xfrm>
            <a:off x="1097280" y="6459785"/>
            <a:ext cx="2472271" cy="365125"/>
          </a:xfrm>
        </p:spPr>
        <p:txBody>
          <a:bodyPr/>
          <a:lstStyle/>
          <a:p>
            <a:r>
              <a:rPr lang="en-US" dirty="0" smtClean="0"/>
              <a:t>03/2015</a:t>
            </a:r>
            <a:endParaRPr lang="en-US" dirty="0"/>
          </a:p>
        </p:txBody>
      </p:sp>
      <p:sp>
        <p:nvSpPr>
          <p:cNvPr id="23" name="Footer Placeholder 4"/>
          <p:cNvSpPr>
            <a:spLocks noGrp="1"/>
          </p:cNvSpPr>
          <p:nvPr>
            <p:ph type="ftr" sz="quarter" idx="11"/>
          </p:nvPr>
        </p:nvSpPr>
        <p:spPr>
          <a:xfrm>
            <a:off x="3686185" y="6459785"/>
            <a:ext cx="4822804" cy="365125"/>
          </a:xfrm>
        </p:spPr>
        <p:txBody>
          <a:bodyPr/>
          <a:lstStyle/>
          <a:p>
            <a:r>
              <a:rPr lang="en-US" dirty="0" smtClean="0"/>
              <a:t>LCA Module B3</a:t>
            </a:r>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53569867"/>
      </p:ext>
    </p:extLst>
  </p:cSld>
  <p:clrMapOvr>
    <a:masterClrMapping/>
  </p:clrMapOvr>
  <mc:AlternateContent xmlns:mc="http://schemas.openxmlformats.org/markup-compatibility/2006" xmlns:p14="http://schemas.microsoft.com/office/powerpoint/2010/main">
    <mc:Choice Requires="p14">
      <p:transition spd="slow" p14:dur="2000" advTm="118000"/>
    </mc:Choice>
    <mc:Fallback xmlns="">
      <p:transition spd="slow" advTm="1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59091"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739A28"/>
      </a:accent1>
      <a:accent2>
        <a:srgbClr val="C1DF8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5996</TotalTime>
  <Words>1637</Words>
  <Application>Microsoft Office PowerPoint</Application>
  <PresentationFormat>Widescreen</PresentationFormat>
  <Paragraphs>329</Paragraphs>
  <Slides>28</Slides>
  <Notes>16</Notes>
  <HiddenSlides>1</HiddenSlides>
  <MMClips>16</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28</vt:i4>
      </vt:variant>
      <vt:variant>
        <vt:lpstr>Custom Shows</vt:lpstr>
      </vt:variant>
      <vt:variant>
        <vt:i4>1</vt:i4>
      </vt:variant>
    </vt:vector>
  </HeadingPairs>
  <TitlesOfParts>
    <vt:vector size="34" baseType="lpstr">
      <vt:lpstr>Arial</vt:lpstr>
      <vt:lpstr>Calibri</vt:lpstr>
      <vt:lpstr>Calibri Light</vt:lpstr>
      <vt:lpstr>Wingdings</vt:lpstr>
      <vt:lpstr>Retrospect</vt:lpstr>
      <vt:lpstr>Welcome to the Life Cycle Assessment (LCA) Learning Module Series</vt:lpstr>
      <vt:lpstr>LCA Module Series Groups</vt:lpstr>
      <vt:lpstr>Other Common Emissions Impact Categories</vt:lpstr>
      <vt:lpstr>Summary of Module B1 and Other Points</vt:lpstr>
      <vt:lpstr>Common Impact Categories</vt:lpstr>
      <vt:lpstr>Some Other Impact Categories</vt:lpstr>
      <vt:lpstr>Eutrophication Potential</vt:lpstr>
      <vt:lpstr>Eutrophication Potential</vt:lpstr>
      <vt:lpstr>Human Toxicity Potential</vt:lpstr>
      <vt:lpstr>Human Toxicity Potential</vt:lpstr>
      <vt:lpstr>Ecotoxicity Potential</vt:lpstr>
      <vt:lpstr>Ecotoxicity Potential</vt:lpstr>
      <vt:lpstr>Human Health – Particulates </vt:lpstr>
      <vt:lpstr>Human Health – Particulates </vt:lpstr>
      <vt:lpstr>A Couple More</vt:lpstr>
      <vt:lpstr>Thank you for completing Module B3!</vt:lpstr>
      <vt:lpstr>Self-Assessment Quiz</vt:lpstr>
      <vt:lpstr>By what mechanism does eutrophication usually cause the most damage to aquatic life?</vt:lpstr>
      <vt:lpstr>Correct!</vt:lpstr>
      <vt:lpstr>Which of these is not included as a factor in USEtox characterization of human toxicity?</vt:lpstr>
      <vt:lpstr>Correct!</vt:lpstr>
      <vt:lpstr>The human toxicity impact category is often split into which of the following classifications?</vt:lpstr>
      <vt:lpstr>Correct!</vt:lpstr>
      <vt:lpstr>Besides animals vs. humans, what is the major conceptual difference between human toxicity and ecotoxicity?</vt:lpstr>
      <vt:lpstr>Correct!</vt:lpstr>
      <vt:lpstr>How can anthropogenic particulate matter get into the air?</vt:lpstr>
      <vt:lpstr>Correct!</vt:lpstr>
      <vt:lpstr>Sorry that’s Incorrect</vt:lpstr>
      <vt:lpstr>Wrong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Langfitt</dc:creator>
  <cp:lastModifiedBy>Melissa E Sparks</cp:lastModifiedBy>
  <cp:revision>396</cp:revision>
  <dcterms:created xsi:type="dcterms:W3CDTF">2014-11-14T22:25:32Z</dcterms:created>
  <dcterms:modified xsi:type="dcterms:W3CDTF">2015-05-04T23:06:42Z</dcterms:modified>
</cp:coreProperties>
</file>