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337" r:id="rId2"/>
    <p:sldId id="338" r:id="rId3"/>
    <p:sldId id="276" r:id="rId4"/>
    <p:sldId id="339" r:id="rId5"/>
    <p:sldId id="309" r:id="rId6"/>
    <p:sldId id="342" r:id="rId7"/>
    <p:sldId id="312" r:id="rId8"/>
    <p:sldId id="314" r:id="rId9"/>
    <p:sldId id="316" r:id="rId10"/>
    <p:sldId id="315" r:id="rId11"/>
    <p:sldId id="328" r:id="rId12"/>
    <p:sldId id="327" r:id="rId13"/>
    <p:sldId id="329" r:id="rId14"/>
    <p:sldId id="324" r:id="rId15"/>
    <p:sldId id="325" r:id="rId16"/>
    <p:sldId id="341" r:id="rId17"/>
    <p:sldId id="340" r:id="rId18"/>
    <p:sldId id="278" r:id="rId19"/>
    <p:sldId id="279" r:id="rId20"/>
    <p:sldId id="280" r:id="rId21"/>
    <p:sldId id="283" r:id="rId22"/>
    <p:sldId id="284" r:id="rId23"/>
    <p:sldId id="281" r:id="rId24"/>
    <p:sldId id="282" r:id="rId25"/>
    <p:sldId id="333" r:id="rId26"/>
    <p:sldId id="334" r:id="rId27"/>
    <p:sldId id="335" r:id="rId28"/>
    <p:sldId id="336" r:id="rId29"/>
    <p:sldId id="285" r:id="rId30"/>
  </p:sldIdLst>
  <p:sldSz cx="12192000" cy="6858000"/>
  <p:notesSz cx="6858000" cy="9144000"/>
  <p:custShowLst>
    <p:custShow name="Wrong" id="0">
      <p:sldLst>
        <p:sld r:id="rId30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inn Langfitt" initials="QL" lastIdx="23" clrIdx="0">
    <p:extLst>
      <p:ext uri="{19B8F6BF-5375-455C-9EA6-DF929625EA0E}">
        <p15:presenceInfo xmlns:p15="http://schemas.microsoft.com/office/powerpoint/2012/main" userId="fd30b36df98d15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A28"/>
    <a:srgbClr val="C1DF87"/>
    <a:srgbClr val="DAC0A6"/>
    <a:srgbClr val="8D5E30"/>
    <a:srgbClr val="996633"/>
    <a:srgbClr val="A9B1BC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0058" autoAdjust="0"/>
  </p:normalViewPr>
  <p:slideViewPr>
    <p:cSldViewPr snapToGrid="0">
      <p:cViewPr varScale="1">
        <p:scale>
          <a:sx n="101" d="100"/>
          <a:sy n="101" d="100"/>
        </p:scale>
        <p:origin x="858" y="10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7EB65-7773-4AE4-A4AD-FDBFD823D46F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98908-2088-48AB-8E5E-AF12DB124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34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75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39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36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9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7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92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48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1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47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5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83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28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24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59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7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01/2015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LCA Module A2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514951-337F-4C55-96DD-3945EF272A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96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33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97280" y="1624405"/>
            <a:ext cx="10115203" cy="182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89" y="275846"/>
            <a:ext cx="10058400" cy="88598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974" y="1387737"/>
            <a:ext cx="10058400" cy="4653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01/2015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LCA Module A2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514951-337F-4C55-96DD-3945EF272A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90655" y="286603"/>
            <a:ext cx="11413863" cy="5877837"/>
          </a:xfrm>
          <a:prstGeom prst="rect">
            <a:avLst/>
          </a:prstGeom>
          <a:noFill/>
          <a:ln w="31750">
            <a:solidFill>
              <a:srgbClr val="739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75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382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0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31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1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6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9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19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14.gif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17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" y="67867"/>
            <a:ext cx="11938000" cy="2171700"/>
          </a:xfrm>
        </p:spPr>
        <p:txBody>
          <a:bodyPr>
            <a:noAutofit/>
          </a:bodyPr>
          <a:lstStyle/>
          <a:p>
            <a:pPr algn="ctr"/>
            <a:r>
              <a:rPr lang="en-US" sz="5800" dirty="0" smtClean="0"/>
              <a:t>Welcome to the Life Cycle Assessment (LCA) Learning Module Series</a:t>
            </a:r>
            <a:endParaRPr lang="en-US" sz="5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29238"/>
            <a:ext cx="12192000" cy="11731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Acknowledgements:</a:t>
            </a:r>
          </a:p>
          <a:p>
            <a:pPr algn="ctr"/>
            <a:r>
              <a:rPr lang="en-US" dirty="0" err="1" smtClean="0"/>
              <a:t>CEST</a:t>
            </a:r>
            <a:r>
              <a:rPr lang="en-US" cap="none" dirty="0" err="1" smtClean="0"/>
              <a:t>i</a:t>
            </a:r>
            <a:r>
              <a:rPr lang="en-US" dirty="0" err="1" smtClean="0"/>
              <a:t>CC</a:t>
            </a:r>
            <a:r>
              <a:rPr lang="en-US" dirty="0" smtClean="0"/>
              <a:t>	Washington State University     Fulbright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63700" y="2700338"/>
            <a:ext cx="9144000" cy="55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Liv Haselbach	Quinn Langfitt</a:t>
            </a:r>
          </a:p>
          <a:p>
            <a:endParaRPr lang="en-US" sz="3200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93357"/>
            <a:ext cx="12192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 current modules email </a:t>
            </a:r>
            <a:r>
              <a:rPr lang="en-US" dirty="0"/>
              <a:t>h</a:t>
            </a:r>
            <a:r>
              <a:rPr lang="en-US" dirty="0" smtClean="0"/>
              <a:t>aselbach@wsu.edu or visit cem.uaf.edu/</a:t>
            </a:r>
            <a:r>
              <a:rPr lang="en-US" dirty="0" err="1" smtClean="0"/>
              <a:t>CESTiCC</a:t>
            </a:r>
            <a:r>
              <a:rPr lang="en-US" dirty="0" smtClean="0"/>
              <a:t>   </a:t>
            </a: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6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Warming Potential (GWP)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LCA Module B2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917492" y="6136144"/>
            <a:ext cx="4033208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*</a:t>
            </a:r>
            <a:r>
              <a:rPr lang="en-US" sz="1000" dirty="0" err="1"/>
              <a:t>Ryberg</a:t>
            </a:r>
            <a:r>
              <a:rPr lang="en-US" sz="1000" dirty="0"/>
              <a:t> et al. 2014 </a:t>
            </a:r>
            <a:r>
              <a:rPr lang="en-US" sz="1000" dirty="0" smtClean="0"/>
              <a:t>     CO</a:t>
            </a:r>
            <a:r>
              <a:rPr lang="en-US" sz="1000" baseline="-25000" dirty="0" smtClean="0"/>
              <a:t>2</a:t>
            </a:r>
            <a:r>
              <a:rPr lang="en-US" sz="1000" dirty="0" smtClean="0"/>
              <a:t> plot: </a:t>
            </a:r>
            <a:r>
              <a:rPr lang="en-US" sz="1000" dirty="0"/>
              <a:t>Wikimedia.org    Glacier: nrmsc.usgs.gov</a:t>
            </a:r>
          </a:p>
          <a:p>
            <a:endParaRPr lang="en-US" sz="1000" baseline="30000" dirty="0"/>
          </a:p>
        </p:txBody>
      </p:sp>
      <p:sp>
        <p:nvSpPr>
          <p:cNvPr id="13" name="Rounded Rectangle 12"/>
          <p:cNvSpPr/>
          <p:nvPr/>
        </p:nvSpPr>
        <p:spPr>
          <a:xfrm>
            <a:off x="2743298" y="5325801"/>
            <a:ext cx="2130749" cy="50506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Increase in severe weather frequency</a:t>
            </a:r>
            <a:endParaRPr lang="en-US" sz="1400" dirty="0"/>
          </a:p>
        </p:txBody>
      </p:sp>
      <p:sp>
        <p:nvSpPr>
          <p:cNvPr id="14" name="Rounded Rectangle 13"/>
          <p:cNvSpPr/>
          <p:nvPr/>
        </p:nvSpPr>
        <p:spPr>
          <a:xfrm>
            <a:off x="1024344" y="5327805"/>
            <a:ext cx="1252331" cy="50506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 level increase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040775" y="2889505"/>
            <a:ext cx="707966" cy="52563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909247" y="2770237"/>
            <a:ext cx="4939103" cy="765038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29174" y="2504273"/>
            <a:ext cx="1516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Main substances*</a:t>
            </a:r>
            <a:endParaRPr lang="en-US" sz="14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1040772" y="4122592"/>
            <a:ext cx="2322206" cy="52563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Increased radiative forcing (trapping heat)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909247" y="4003324"/>
            <a:ext cx="2582746" cy="765038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57749" y="3727757"/>
            <a:ext cx="877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Midpoint</a:t>
            </a:r>
            <a:endParaRPr lang="en-US" sz="14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1063140" y="1666147"/>
            <a:ext cx="1626429" cy="52563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Fuel combustion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2885873" y="1643739"/>
            <a:ext cx="1181888" cy="23908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Electricity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920713" y="1560163"/>
            <a:ext cx="7004398" cy="765038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909247" y="1283505"/>
            <a:ext cx="1240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Major sources</a:t>
            </a:r>
            <a:endParaRPr lang="en-US" sz="14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4859192" y="1666146"/>
            <a:ext cx="1275485" cy="52563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Agriculture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1403319" y="2889505"/>
            <a:ext cx="345422" cy="211500"/>
          </a:xfrm>
          <a:prstGeom prst="roundRect">
            <a:avLst>
              <a:gd name="adj" fmla="val 3918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349787" y="2856584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80%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849843" y="2885036"/>
            <a:ext cx="707966" cy="52563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 smtClean="0"/>
              <a:t>CH</a:t>
            </a:r>
            <a:r>
              <a:rPr lang="en-US" baseline="-25000" dirty="0" smtClean="0"/>
              <a:t>4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2212387" y="2885036"/>
            <a:ext cx="345422" cy="211500"/>
          </a:xfrm>
          <a:prstGeom prst="roundRect">
            <a:avLst>
              <a:gd name="adj" fmla="val 3918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203305" y="2852115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9%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658911" y="2889505"/>
            <a:ext cx="3032483" cy="52563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O, O</a:t>
            </a:r>
            <a:r>
              <a:rPr lang="en-US" baseline="-25000" dirty="0" smtClean="0"/>
              <a:t>3</a:t>
            </a:r>
            <a:r>
              <a:rPr lang="en-US" dirty="0" smtClean="0"/>
              <a:t>, H</a:t>
            </a:r>
            <a:r>
              <a:rPr lang="en-US" baseline="-25000" dirty="0" smtClean="0"/>
              <a:t>2</a:t>
            </a:r>
            <a:r>
              <a:rPr lang="en-US" dirty="0" smtClean="0"/>
              <a:t>O(g), CFCs, Others</a:t>
            </a:r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5237666" y="5325801"/>
            <a:ext cx="1899914" cy="50506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Increase in heat-related illnesses</a:t>
            </a:r>
            <a:endParaRPr lang="en-US" dirty="0"/>
          </a:p>
        </p:txBody>
      </p:sp>
      <p:sp>
        <p:nvSpPr>
          <p:cNvPr id="47" name="Rounded Rectangle 46"/>
          <p:cNvSpPr/>
          <p:nvPr/>
        </p:nvSpPr>
        <p:spPr>
          <a:xfrm>
            <a:off x="909248" y="5197817"/>
            <a:ext cx="7015864" cy="765038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938147" y="4923448"/>
            <a:ext cx="1824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Possible Endpoints</a:t>
            </a:r>
            <a:endParaRPr lang="en-US" sz="1400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890030" y="1983942"/>
            <a:ext cx="1598028" cy="2332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28" name="Left Brace 27"/>
          <p:cNvSpPr/>
          <p:nvPr/>
        </p:nvSpPr>
        <p:spPr>
          <a:xfrm>
            <a:off x="2743298" y="1606646"/>
            <a:ext cx="190500" cy="65315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6473086" y="1679862"/>
            <a:ext cx="1275485" cy="52563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Industrial processes</a:t>
            </a:r>
            <a:endParaRPr lang="en-US" dirty="0"/>
          </a:p>
        </p:txBody>
      </p:sp>
      <p:sp>
        <p:nvSpPr>
          <p:cNvPr id="51" name="Rounded Rectangle 50"/>
          <p:cNvSpPr/>
          <p:nvPr/>
        </p:nvSpPr>
        <p:spPr>
          <a:xfrm>
            <a:off x="5345972" y="2884864"/>
            <a:ext cx="345422" cy="211500"/>
          </a:xfrm>
          <a:prstGeom prst="roundRect">
            <a:avLst>
              <a:gd name="adj" fmla="val 3918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292499" y="2852115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11%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167009" y="4508643"/>
            <a:ext cx="1899914" cy="50506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Wind and ocean current changes</a:t>
            </a:r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>
            <a:off x="6237206" y="4525321"/>
            <a:ext cx="1511365" cy="50506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Soil moisture loss</a:t>
            </a:r>
            <a:endParaRPr lang="en-US" dirty="0"/>
          </a:p>
        </p:txBody>
      </p:sp>
      <p:pic>
        <p:nvPicPr>
          <p:cNvPr id="1026" name="Picture 2" descr="http://upload.wikimedia.org/wikipedia/commons/1/1c/Carbon_Dioxide_400ky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393" y="3532854"/>
            <a:ext cx="3557246" cy="258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rmsc.usgs.gov/files/norock/research/Grin_overlook_1940-200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767" y="373058"/>
            <a:ext cx="2247314" cy="309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 Same Side Corner Rectangle 2"/>
          <p:cNvSpPr/>
          <p:nvPr/>
        </p:nvSpPr>
        <p:spPr>
          <a:xfrm>
            <a:off x="4067761" y="4409610"/>
            <a:ext cx="3857350" cy="875059"/>
          </a:xfrm>
          <a:prstGeom prst="round2Same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60141" y="5206163"/>
            <a:ext cx="3857350" cy="90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075380" y="5138818"/>
            <a:ext cx="3842111" cy="84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ate Placeholder 5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03/2015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61949" y="6131004"/>
            <a:ext cx="70580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</a:t>
            </a:r>
            <a:r>
              <a:rPr lang="en-US" sz="1000" baseline="-25000" dirty="0" smtClean="0"/>
              <a:t>2</a:t>
            </a:r>
            <a:r>
              <a:rPr lang="en-US" sz="1000" dirty="0" smtClean="0"/>
              <a:t>: carbon dioxide       CH</a:t>
            </a:r>
            <a:r>
              <a:rPr lang="en-US" sz="1000" baseline="-25000" dirty="0" smtClean="0"/>
              <a:t>4</a:t>
            </a:r>
            <a:r>
              <a:rPr lang="en-US" sz="1000" dirty="0" smtClean="0"/>
              <a:t>: methane        N</a:t>
            </a:r>
            <a:r>
              <a:rPr lang="en-US" sz="1000" baseline="-25000" dirty="0" smtClean="0"/>
              <a:t>2</a:t>
            </a:r>
            <a:r>
              <a:rPr lang="en-US" sz="1000" dirty="0" smtClean="0"/>
              <a:t>O: nitrous oxide       O</a:t>
            </a:r>
            <a:r>
              <a:rPr lang="en-US" sz="1000" baseline="-25000" dirty="0" smtClean="0"/>
              <a:t>3</a:t>
            </a:r>
            <a:r>
              <a:rPr lang="en-US" sz="1000" dirty="0" smtClean="0"/>
              <a:t>: ozone         H</a:t>
            </a:r>
            <a:r>
              <a:rPr lang="en-US" sz="1000" baseline="-25000" dirty="0" smtClean="0"/>
              <a:t>2</a:t>
            </a:r>
            <a:r>
              <a:rPr lang="en-US" sz="1000" dirty="0" smtClean="0"/>
              <a:t>O(g): water vapor       CFC: chlorofluorocarbons      </a:t>
            </a:r>
            <a:endParaRPr lang="en-US" sz="10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906"/>
    </mc:Choice>
    <mc:Fallback xmlns="">
      <p:transition spd="slow" advTm="809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Ozone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LCA Module B2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197850" y="6150086"/>
            <a:ext cx="3742143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Ozone molecule: naturallythebest.com      Good/bad ozone: epa.gov</a:t>
            </a:r>
            <a:endParaRPr lang="en-US" sz="1000" dirty="0"/>
          </a:p>
          <a:p>
            <a:r>
              <a:rPr lang="en-US" sz="1000" baseline="30000" dirty="0" smtClean="0"/>
              <a:t> </a:t>
            </a:r>
            <a:endParaRPr lang="en-US" sz="1000" baseline="30000" dirty="0"/>
          </a:p>
        </p:txBody>
      </p:sp>
      <p:pic>
        <p:nvPicPr>
          <p:cNvPr id="1026" name="Picture 2" descr="http://naturallythebest.com/wp-content/uploads/2012/10/ozone-molecu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339" y="3668497"/>
            <a:ext cx="1943696" cy="216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8489" y="1341757"/>
            <a:ext cx="10058400" cy="4653480"/>
          </a:xfrm>
        </p:spPr>
        <p:txBody>
          <a:bodyPr/>
          <a:lstStyle/>
          <a:p>
            <a:r>
              <a:rPr lang="en-US" dirty="0" smtClean="0"/>
              <a:t>Molecule composed of three oxygen atoms</a:t>
            </a:r>
          </a:p>
          <a:p>
            <a:r>
              <a:rPr lang="en-US" dirty="0" smtClean="0"/>
              <a:t>Colorless, odorless gas</a:t>
            </a:r>
          </a:p>
          <a:p>
            <a:r>
              <a:rPr lang="en-US" dirty="0"/>
              <a:t>T</a:t>
            </a:r>
            <a:r>
              <a:rPr lang="en-US" dirty="0" smtClean="0"/>
              <a:t>he focus of two very different impact categories</a:t>
            </a:r>
          </a:p>
          <a:p>
            <a:pPr lvl="1"/>
            <a:r>
              <a:rPr lang="en-US" dirty="0" smtClean="0"/>
              <a:t>Ozone depletion potential – “Good” ozone</a:t>
            </a:r>
          </a:p>
          <a:p>
            <a:pPr lvl="1"/>
            <a:r>
              <a:rPr lang="en-US" dirty="0" smtClean="0"/>
              <a:t>Smog creation potential – “Bad” ozone</a:t>
            </a:r>
          </a:p>
        </p:txBody>
      </p:sp>
      <p:pic>
        <p:nvPicPr>
          <p:cNvPr id="1028" name="Picture 4" descr="Ozone - Too  Much Here Too Little The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582935"/>
            <a:ext cx="5774951" cy="524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5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03/2015</a:t>
            </a:r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3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24"/>
    </mc:Choice>
    <mc:Fallback xmlns="">
      <p:transition spd="slow" advTm="52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Ozone Depletion Potential (ODP)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973" y="1161827"/>
            <a:ext cx="7842016" cy="4923308"/>
          </a:xfrm>
        </p:spPr>
        <p:txBody>
          <a:bodyPr>
            <a:normAutofit/>
          </a:bodyPr>
          <a:lstStyle/>
          <a:p>
            <a:r>
              <a:rPr lang="en-US" b="1" dirty="0" smtClean="0"/>
              <a:t>Reduction of ozone concentration in the stratosphere</a:t>
            </a:r>
          </a:p>
          <a:p>
            <a:pPr lvl="1"/>
            <a:r>
              <a:rPr lang="en-US" dirty="0" smtClean="0"/>
              <a:t>This is “good” ozone which filters out UV-B radiation</a:t>
            </a:r>
          </a:p>
          <a:p>
            <a:pPr lvl="1"/>
            <a:r>
              <a:rPr lang="en-US" dirty="0" smtClean="0"/>
              <a:t>Additional UV can cause skin cancer, crop damage, material damage</a:t>
            </a:r>
          </a:p>
          <a:p>
            <a:pPr lvl="1"/>
            <a:r>
              <a:rPr lang="en-US" dirty="0" smtClean="0"/>
              <a:t>Primarily caused when CFCs and </a:t>
            </a:r>
            <a:r>
              <a:rPr lang="en-US" dirty="0" err="1" smtClean="0"/>
              <a:t>halons</a:t>
            </a:r>
            <a:r>
              <a:rPr lang="en-US" dirty="0" smtClean="0"/>
              <a:t> lose chlorine and bromine atoms in reaction with sunlight and catalyzes ozone decomposition reactions </a:t>
            </a:r>
          </a:p>
          <a:p>
            <a:pPr lvl="1"/>
            <a:r>
              <a:rPr lang="en-US" dirty="0" smtClean="0"/>
              <a:t>Not a major cause of climate change</a:t>
            </a:r>
          </a:p>
          <a:p>
            <a:r>
              <a:rPr lang="en-US" dirty="0" smtClean="0"/>
              <a:t>Ozone depletion less prevalent since Montreal Protocol (1987)</a:t>
            </a:r>
          </a:p>
          <a:p>
            <a:pPr lvl="1"/>
            <a:r>
              <a:rPr lang="en-US" dirty="0" smtClean="0"/>
              <a:t>Required replacement of CFCs with other compounds</a:t>
            </a:r>
          </a:p>
          <a:p>
            <a:pPr lvl="1"/>
            <a:r>
              <a:rPr lang="en-US" dirty="0" smtClean="0"/>
              <a:t>Reduction of 98% in ODP emissions since then</a:t>
            </a:r>
          </a:p>
          <a:p>
            <a:pPr lvl="1"/>
            <a:r>
              <a:rPr lang="en-US" dirty="0" smtClean="0"/>
              <a:t>Still important to consider, especially for particular sectors</a:t>
            </a:r>
          </a:p>
          <a:p>
            <a:r>
              <a:rPr lang="en-US" dirty="0" smtClean="0"/>
              <a:t>Almost universally reported as kg CFC-11-equivalent</a:t>
            </a:r>
          </a:p>
          <a:p>
            <a:pPr lvl="1"/>
            <a:r>
              <a:rPr lang="en-US" dirty="0" smtClean="0"/>
              <a:t>Previously common refrigerant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LCA Module B2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522836" y="6135572"/>
            <a:ext cx="1439772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Image source: epa.gov</a:t>
            </a:r>
            <a:endParaRPr lang="en-US" sz="1000" dirty="0"/>
          </a:p>
          <a:p>
            <a:endParaRPr lang="en-US" sz="1000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9156917" y="2312740"/>
            <a:ext cx="119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Global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9133436" y="1052348"/>
            <a:ext cx="1244126" cy="1244126"/>
          </a:xfrm>
          <a:prstGeom prst="ellipse">
            <a:avLst/>
          </a:pr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50" name="Picture 2" descr="http://www.epa.gov/ozone/science/images/process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573" y="2730757"/>
            <a:ext cx="4496478" cy="337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921018" y="661604"/>
            <a:ext cx="1760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Scale of impacts:</a:t>
            </a:r>
            <a:endParaRPr lang="en-US" dirty="0"/>
          </a:p>
        </p:txBody>
      </p:sp>
      <p:sp>
        <p:nvSpPr>
          <p:cNvPr id="13" name="Date Placeholder 5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03/2015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1949" y="6131004"/>
            <a:ext cx="32076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CFCs: chlorofluorocarbons    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0271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374"/>
    </mc:Choice>
    <mc:Fallback xmlns="">
      <p:transition spd="slow" advTm="823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Ozone Depletion Potential (ODP)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LCA Module B2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098348" y="5315963"/>
            <a:ext cx="920952" cy="50506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Skin cancer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097280" y="2834603"/>
            <a:ext cx="1414537" cy="52563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 err="1" smtClean="0"/>
              <a:t>Halon</a:t>
            </a:r>
            <a:r>
              <a:rPr lang="en-US" dirty="0" smtClean="0"/>
              <a:t> 1301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02632" y="2439768"/>
            <a:ext cx="1516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Main substances*</a:t>
            </a:r>
            <a:endParaRPr lang="en-US" sz="14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1085654" y="4056160"/>
            <a:ext cx="3088983" cy="52563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Decrease in stratospheric ozone concentration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954129" y="3936461"/>
            <a:ext cx="3317007" cy="765038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902632" y="3660894"/>
            <a:ext cx="877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Midpoint</a:t>
            </a:r>
            <a:endParaRPr lang="en-US" sz="14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1099752" y="1593577"/>
            <a:ext cx="2148364" cy="52563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Manufacturing (polymers, aerosols)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952236" y="1486696"/>
            <a:ext cx="5696214" cy="765038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952236" y="1226299"/>
            <a:ext cx="1240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Major sources</a:t>
            </a:r>
            <a:endParaRPr lang="en-US" sz="14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5101158" y="1592951"/>
            <a:ext cx="1411409" cy="52563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Refrigerant systems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2166394" y="2837597"/>
            <a:ext cx="345422" cy="195907"/>
          </a:xfrm>
          <a:prstGeom prst="roundRect">
            <a:avLst>
              <a:gd name="adj" fmla="val 3918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121702" y="2793149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29%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647950" y="2833229"/>
            <a:ext cx="999120" cy="52563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 smtClean="0"/>
              <a:t>CFC-11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3301648" y="2833229"/>
            <a:ext cx="345422" cy="211500"/>
          </a:xfrm>
          <a:prstGeom prst="roundRect">
            <a:avLst>
              <a:gd name="adj" fmla="val 3918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248116" y="2800308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22%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0180" y="2458715"/>
            <a:ext cx="946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Others: 26%</a:t>
            </a:r>
            <a:endParaRPr lang="en-US" sz="1200" dirty="0"/>
          </a:p>
        </p:txBody>
      </p:sp>
      <p:sp>
        <p:nvSpPr>
          <p:cNvPr id="47" name="Rounded Rectangle 46"/>
          <p:cNvSpPr/>
          <p:nvPr/>
        </p:nvSpPr>
        <p:spPr>
          <a:xfrm>
            <a:off x="952235" y="5210767"/>
            <a:ext cx="5277115" cy="765038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900737" y="4935200"/>
            <a:ext cx="4665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Possible Endpoints (Due to increased UV-B radiation)</a:t>
            </a:r>
            <a:endParaRPr lang="en-US" sz="1400" b="1" dirty="0"/>
          </a:p>
        </p:txBody>
      </p:sp>
      <p:sp>
        <p:nvSpPr>
          <p:cNvPr id="37" name="Rounded Rectangle 36"/>
          <p:cNvSpPr/>
          <p:nvPr/>
        </p:nvSpPr>
        <p:spPr>
          <a:xfrm>
            <a:off x="3389883" y="1590931"/>
            <a:ext cx="1569508" cy="52563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Fire extinguishers</a:t>
            </a:r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2165413" y="5315963"/>
            <a:ext cx="1001671" cy="50506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Crop damage</a:t>
            </a:r>
            <a:endParaRPr lang="en-US" sz="1400" dirty="0"/>
          </a:p>
        </p:txBody>
      </p:sp>
      <p:sp>
        <p:nvSpPr>
          <p:cNvPr id="33" name="Rectangle 32"/>
          <p:cNvSpPr/>
          <p:nvPr/>
        </p:nvSpPr>
        <p:spPr>
          <a:xfrm>
            <a:off x="5824330" y="6143736"/>
            <a:ext cx="6229963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*</a:t>
            </a:r>
            <a:r>
              <a:rPr lang="en-US" sz="1000" dirty="0" err="1"/>
              <a:t>Ryberg</a:t>
            </a:r>
            <a:r>
              <a:rPr lang="en-US" sz="1000" dirty="0"/>
              <a:t> et al. 2014 </a:t>
            </a:r>
            <a:r>
              <a:rPr lang="en-US" sz="1000" dirty="0" smtClean="0"/>
              <a:t>        Ozone hole: Wikipedia.org          Ozone chemistry: environmental-chemistry.wikispaces.com</a:t>
            </a:r>
            <a:endParaRPr lang="en-US" sz="1000" dirty="0"/>
          </a:p>
          <a:p>
            <a:endParaRPr lang="en-US" sz="1000" baseline="30000" dirty="0"/>
          </a:p>
        </p:txBody>
      </p:sp>
      <p:sp>
        <p:nvSpPr>
          <p:cNvPr id="40" name="Rounded Rectangle 39"/>
          <p:cNvSpPr/>
          <p:nvPr/>
        </p:nvSpPr>
        <p:spPr>
          <a:xfrm>
            <a:off x="3307321" y="5340755"/>
            <a:ext cx="1284997" cy="50506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Materials damage</a:t>
            </a:r>
            <a:endParaRPr lang="en-US" sz="1400" dirty="0"/>
          </a:p>
        </p:txBody>
      </p:sp>
      <p:pic>
        <p:nvPicPr>
          <p:cNvPr id="3076" name="Picture 4" descr="http://environmental-chemistry.wikispaces.com/file/view/ozone_depletion.jpg/159950373/630x360/ozone_deple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279" y="3012245"/>
            <a:ext cx="5440565" cy="310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upload.wikimedia.org/wikipedia/commons/e/ea/NASA_and_NOAA_Announce_Ozone_Hole_is_a_Double_Record_Break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757" y="452033"/>
            <a:ext cx="2412235" cy="24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ounded Rectangle 44"/>
          <p:cNvSpPr/>
          <p:nvPr/>
        </p:nvSpPr>
        <p:spPr>
          <a:xfrm>
            <a:off x="4671247" y="5340755"/>
            <a:ext cx="1424753" cy="50506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Marine life damage</a:t>
            </a:r>
            <a:endParaRPr lang="en-US" sz="1400" dirty="0"/>
          </a:p>
        </p:txBody>
      </p:sp>
      <p:sp>
        <p:nvSpPr>
          <p:cNvPr id="46" name="Rounded Rectangle 45"/>
          <p:cNvSpPr/>
          <p:nvPr/>
        </p:nvSpPr>
        <p:spPr>
          <a:xfrm>
            <a:off x="3771576" y="2833229"/>
            <a:ext cx="999120" cy="52563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 smtClean="0"/>
              <a:t>CFC-12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4425274" y="2833229"/>
            <a:ext cx="345422" cy="211500"/>
          </a:xfrm>
          <a:prstGeom prst="roundRect">
            <a:avLst>
              <a:gd name="adj" fmla="val 3918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371742" y="2800308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14%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4911429" y="2852800"/>
            <a:ext cx="1081844" cy="52563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 smtClean="0"/>
              <a:t>HCFC-22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5647851" y="2852800"/>
            <a:ext cx="345422" cy="211500"/>
          </a:xfrm>
          <a:prstGeom prst="roundRect">
            <a:avLst>
              <a:gd name="adj" fmla="val 3918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623347" y="2834393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9</a:t>
            </a:r>
            <a:r>
              <a:rPr lang="en-US" sz="1200" dirty="0" smtClean="0">
                <a:solidFill>
                  <a:schemeClr val="bg1"/>
                </a:solidFill>
              </a:rPr>
              <a:t>%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54130" y="2715335"/>
            <a:ext cx="5202830" cy="786547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ate Placeholder 5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03/2015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61948" y="6131004"/>
            <a:ext cx="3338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CFC: chlorofluorocarbon       HCFC:</a:t>
            </a:r>
            <a:r>
              <a:rPr lang="en-US" sz="1000" dirty="0"/>
              <a:t> </a:t>
            </a:r>
            <a:r>
              <a:rPr lang="en-US" sz="1000" dirty="0" err="1" smtClean="0"/>
              <a:t>hydrochlorofluorocarbon</a:t>
            </a:r>
            <a:r>
              <a:rPr lang="en-US" sz="1000" dirty="0" smtClean="0"/>
              <a:t>     </a:t>
            </a:r>
            <a:endParaRPr lang="en-US" sz="1000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902"/>
    </mc:Choice>
    <mc:Fallback xmlns="">
      <p:transition spd="slow" advTm="719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63636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Smog Creation Potential (SCP)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973" y="1161827"/>
            <a:ext cx="9536090" cy="4923308"/>
          </a:xfrm>
        </p:spPr>
        <p:txBody>
          <a:bodyPr>
            <a:normAutofit/>
          </a:bodyPr>
          <a:lstStyle/>
          <a:p>
            <a:r>
              <a:rPr lang="en-US" b="1" dirty="0" smtClean="0"/>
              <a:t>Increased formation of ground level ozone</a:t>
            </a:r>
          </a:p>
          <a:p>
            <a:pPr lvl="1"/>
            <a:r>
              <a:rPr lang="en-US" dirty="0" smtClean="0"/>
              <a:t>Also called </a:t>
            </a:r>
            <a:r>
              <a:rPr lang="en-US" dirty="0" err="1" smtClean="0"/>
              <a:t>photoxidant</a:t>
            </a:r>
            <a:r>
              <a:rPr lang="en-US" dirty="0" smtClean="0"/>
              <a:t> formation, ozone creation, etc.</a:t>
            </a:r>
          </a:p>
          <a:p>
            <a:pPr lvl="1"/>
            <a:r>
              <a:rPr lang="en-US" dirty="0" smtClean="0"/>
              <a:t>Formed from reactions of NO</a:t>
            </a:r>
            <a:r>
              <a:rPr lang="en-US" baseline="-25000" dirty="0" smtClean="0"/>
              <a:t>x</a:t>
            </a:r>
            <a:r>
              <a:rPr lang="en-US" dirty="0" smtClean="0"/>
              <a:t>, VOCs, other pollutants, and sunlight</a:t>
            </a:r>
          </a:p>
          <a:p>
            <a:pPr lvl="1"/>
            <a:r>
              <a:rPr lang="en-US" dirty="0" smtClean="0"/>
              <a:t>Can have effects on human health and vegetation</a:t>
            </a:r>
          </a:p>
          <a:p>
            <a:r>
              <a:rPr lang="en-US" dirty="0" smtClean="0"/>
              <a:t>Effects vary, but LCA does not usually capture, based on:</a:t>
            </a:r>
          </a:p>
          <a:p>
            <a:pPr lvl="1"/>
            <a:r>
              <a:rPr lang="en-US" dirty="0" smtClean="0"/>
              <a:t>Current air composition (i.e. NO</a:t>
            </a:r>
            <a:r>
              <a:rPr lang="en-US" baseline="-25000" dirty="0" smtClean="0"/>
              <a:t>x</a:t>
            </a:r>
            <a:r>
              <a:rPr lang="en-US" dirty="0" smtClean="0"/>
              <a:t> or VOC limited)</a:t>
            </a:r>
          </a:p>
          <a:p>
            <a:pPr lvl="1"/>
            <a:r>
              <a:rPr lang="en-US" dirty="0" smtClean="0"/>
              <a:t>Time of day and year (sunlight)</a:t>
            </a:r>
          </a:p>
          <a:p>
            <a:pPr lvl="1"/>
            <a:r>
              <a:rPr lang="en-US" dirty="0" smtClean="0"/>
              <a:t>Physical characteristics of area and weather patterns</a:t>
            </a:r>
          </a:p>
          <a:p>
            <a:pPr lvl="1"/>
            <a:r>
              <a:rPr lang="en-US" dirty="0" smtClean="0"/>
              <a:t>Exposed populations</a:t>
            </a:r>
            <a:endParaRPr lang="en-US" b="1" dirty="0" smtClean="0"/>
          </a:p>
          <a:p>
            <a:r>
              <a:rPr lang="en-US" dirty="0" smtClean="0"/>
              <a:t>Commonly expressed as:</a:t>
            </a:r>
          </a:p>
          <a:p>
            <a:pPr lvl="1"/>
            <a:r>
              <a:rPr lang="en-US" dirty="0" smtClean="0"/>
              <a:t>kg O</a:t>
            </a:r>
            <a:r>
              <a:rPr lang="en-US" baseline="-25000" dirty="0" smtClean="0"/>
              <a:t>3</a:t>
            </a:r>
            <a:r>
              <a:rPr lang="en-US" dirty="0" smtClean="0"/>
              <a:t>-equivalent</a:t>
            </a:r>
          </a:p>
          <a:p>
            <a:pPr lvl="1"/>
            <a:r>
              <a:rPr lang="en-US" dirty="0" smtClean="0"/>
              <a:t>kg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4</a:t>
            </a:r>
            <a:r>
              <a:rPr lang="en-US" dirty="0" smtClean="0"/>
              <a:t>-equivalent</a:t>
            </a:r>
          </a:p>
          <a:p>
            <a:pPr lvl="1"/>
            <a:r>
              <a:rPr lang="en-US" dirty="0" smtClean="0"/>
              <a:t>kg NO</a:t>
            </a:r>
            <a:r>
              <a:rPr lang="en-US" baseline="-25000" dirty="0" smtClean="0"/>
              <a:t>x</a:t>
            </a:r>
            <a:r>
              <a:rPr lang="en-US" dirty="0" smtClean="0"/>
              <a:t>-equivalent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LCA Module B2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189011" y="6150086"/>
            <a:ext cx="2131982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Image source: edmunds.com</a:t>
            </a:r>
            <a:endParaRPr lang="en-US" sz="1000" dirty="0"/>
          </a:p>
          <a:p>
            <a:endParaRPr lang="en-US" sz="1000" baseline="30000" dirty="0"/>
          </a:p>
        </p:txBody>
      </p:sp>
      <p:sp>
        <p:nvSpPr>
          <p:cNvPr id="40" name="TextBox 39"/>
          <p:cNvSpPr txBox="1"/>
          <p:nvPr/>
        </p:nvSpPr>
        <p:spPr>
          <a:xfrm>
            <a:off x="8921018" y="661604"/>
            <a:ext cx="1760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Scale of impacts: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9237795" y="1053861"/>
            <a:ext cx="1126545" cy="1126545"/>
          </a:xfrm>
          <a:prstGeom prst="ellipse">
            <a:avLst/>
          </a:pr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TextBox 17"/>
          <p:cNvSpPr txBox="1"/>
          <p:nvPr/>
        </p:nvSpPr>
        <p:spPr>
          <a:xfrm>
            <a:off x="9399071" y="2226307"/>
            <a:ext cx="803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Local</a:t>
            </a:r>
            <a:endParaRPr lang="en-US" dirty="0"/>
          </a:p>
        </p:txBody>
      </p:sp>
      <p:pic>
        <p:nvPicPr>
          <p:cNvPr id="4100" name="Picture 4" descr="howto_306131_600.jpg (600×40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359" y="2970921"/>
            <a:ext cx="4607423" cy="307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e Placeholder 5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03/2015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1948" y="6131004"/>
            <a:ext cx="54578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</a:t>
            </a:r>
            <a:r>
              <a:rPr lang="en-US" sz="1000" baseline="-25000" dirty="0" smtClean="0"/>
              <a:t>3</a:t>
            </a:r>
            <a:r>
              <a:rPr lang="en-US" sz="1000" dirty="0" smtClean="0"/>
              <a:t>: ozone        C</a:t>
            </a:r>
            <a:r>
              <a:rPr lang="en-US" sz="1000" baseline="-25000" dirty="0" smtClean="0"/>
              <a:t>2</a:t>
            </a:r>
            <a:r>
              <a:rPr lang="en-US" sz="1000" dirty="0" smtClean="0"/>
              <a:t>H</a:t>
            </a:r>
            <a:r>
              <a:rPr lang="en-US" sz="1000" baseline="-25000" dirty="0" smtClean="0"/>
              <a:t>4</a:t>
            </a:r>
            <a:r>
              <a:rPr lang="en-US" sz="1000" dirty="0" smtClean="0"/>
              <a:t>: ethane      NO</a:t>
            </a:r>
            <a:r>
              <a:rPr lang="en-US" sz="1000" baseline="-25000" dirty="0" smtClean="0"/>
              <a:t>x</a:t>
            </a:r>
            <a:r>
              <a:rPr lang="en-US" sz="1000" dirty="0" smtClean="0"/>
              <a:t>: nitrogen oxides       VOCs: volatile organic compounds</a:t>
            </a:r>
            <a:endParaRPr lang="en-US" sz="1000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4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866"/>
    </mc:Choice>
    <mc:Fallback xmlns="">
      <p:transition spd="slow" advTm="938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Smog Creation Potential (SCP)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LCA Module B2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098348" y="5315963"/>
            <a:ext cx="2232638" cy="50506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Reduced lung function/aggravation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083663" y="2834603"/>
            <a:ext cx="837603" cy="52563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x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954130" y="2715335"/>
            <a:ext cx="2309770" cy="786547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02632" y="2439768"/>
            <a:ext cx="1516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Main substances*</a:t>
            </a:r>
            <a:endParaRPr lang="en-US" sz="14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1085654" y="4056160"/>
            <a:ext cx="3088983" cy="52563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Increase in ground-level </a:t>
            </a:r>
          </a:p>
          <a:p>
            <a:pPr algn="ctr"/>
            <a:r>
              <a:rPr lang="en-US" dirty="0" smtClean="0"/>
              <a:t>ozone concentration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954129" y="3936461"/>
            <a:ext cx="3317007" cy="765038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902632" y="3660894"/>
            <a:ext cx="877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Midpoint</a:t>
            </a:r>
            <a:endParaRPr lang="en-US" sz="14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1099752" y="1593577"/>
            <a:ext cx="1614964" cy="52563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Cars and other vehicles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952236" y="1486696"/>
            <a:ext cx="4991364" cy="765038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952236" y="1226299"/>
            <a:ext cx="1240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Major sources</a:t>
            </a:r>
            <a:endParaRPr lang="en-US" sz="14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4412921" y="1593576"/>
            <a:ext cx="1411409" cy="52563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Energy production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1575844" y="2837597"/>
            <a:ext cx="345422" cy="195907"/>
          </a:xfrm>
          <a:prstGeom prst="roundRect">
            <a:avLst>
              <a:gd name="adj" fmla="val 3918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531152" y="2793149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87%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192319" y="2833229"/>
            <a:ext cx="921351" cy="52563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 smtClean="0"/>
              <a:t>VOCs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2768248" y="2833229"/>
            <a:ext cx="345422" cy="211500"/>
          </a:xfrm>
          <a:prstGeom prst="roundRect">
            <a:avLst>
              <a:gd name="adj" fmla="val 3918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714716" y="2800308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11%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58055" y="2477440"/>
            <a:ext cx="872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Others: </a:t>
            </a:r>
            <a:r>
              <a:rPr lang="en-US" sz="1200" dirty="0"/>
              <a:t>2</a:t>
            </a:r>
            <a:r>
              <a:rPr lang="en-US" sz="1200" dirty="0" smtClean="0"/>
              <a:t>%</a:t>
            </a:r>
            <a:endParaRPr lang="en-US" sz="1200" dirty="0"/>
          </a:p>
        </p:txBody>
      </p:sp>
      <p:sp>
        <p:nvSpPr>
          <p:cNvPr id="47" name="Rounded Rectangle 46"/>
          <p:cNvSpPr/>
          <p:nvPr/>
        </p:nvSpPr>
        <p:spPr>
          <a:xfrm>
            <a:off x="952235" y="5210767"/>
            <a:ext cx="7067815" cy="765038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900737" y="4935200"/>
            <a:ext cx="4665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Possible Endpoints</a:t>
            </a:r>
            <a:endParaRPr lang="en-US" sz="1400" b="1" dirty="0"/>
          </a:p>
        </p:txBody>
      </p:sp>
      <p:sp>
        <p:nvSpPr>
          <p:cNvPr id="37" name="Rounded Rectangle 36"/>
          <p:cNvSpPr/>
          <p:nvPr/>
        </p:nvSpPr>
        <p:spPr>
          <a:xfrm>
            <a:off x="2952750" y="1587554"/>
            <a:ext cx="1318387" cy="52563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Industrial processes</a:t>
            </a:r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3477098" y="5339589"/>
            <a:ext cx="1284997" cy="50506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Aggravate Asthma</a:t>
            </a:r>
            <a:endParaRPr lang="en-US" sz="1400" dirty="0"/>
          </a:p>
        </p:txBody>
      </p:sp>
      <p:pic>
        <p:nvPicPr>
          <p:cNvPr id="31" name="Picture 2" descr="U.S. Air Quality M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424" y="1046302"/>
            <a:ext cx="3626067" cy="350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8528867" y="6131036"/>
            <a:ext cx="3354804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*</a:t>
            </a:r>
            <a:r>
              <a:rPr lang="en-US" sz="1000" dirty="0" err="1"/>
              <a:t>Ryberg</a:t>
            </a:r>
            <a:r>
              <a:rPr lang="en-US" sz="1000" dirty="0"/>
              <a:t> et al. 2014 </a:t>
            </a:r>
            <a:r>
              <a:rPr lang="en-US" sz="1000" dirty="0" smtClean="0"/>
              <a:t>      Image source: science.nature.nps.gov</a:t>
            </a:r>
            <a:endParaRPr lang="en-US" sz="1000" dirty="0"/>
          </a:p>
          <a:p>
            <a:endParaRPr lang="en-US" sz="1000" baseline="30000" dirty="0"/>
          </a:p>
        </p:txBody>
      </p:sp>
      <p:sp>
        <p:nvSpPr>
          <p:cNvPr id="40" name="Rounded Rectangle 39"/>
          <p:cNvSpPr/>
          <p:nvPr/>
        </p:nvSpPr>
        <p:spPr>
          <a:xfrm>
            <a:off x="4923933" y="5339589"/>
            <a:ext cx="1284997" cy="50506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Vegetation damage</a:t>
            </a:r>
            <a:endParaRPr lang="en-US" sz="1400" dirty="0"/>
          </a:p>
        </p:txBody>
      </p:sp>
      <p:sp>
        <p:nvSpPr>
          <p:cNvPr id="44" name="Rounded Rectangle 43"/>
          <p:cNvSpPr/>
          <p:nvPr/>
        </p:nvSpPr>
        <p:spPr>
          <a:xfrm>
            <a:off x="6370768" y="5316839"/>
            <a:ext cx="1496882" cy="50506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Eye irritation</a:t>
            </a:r>
            <a:endParaRPr lang="en-US" sz="1400" dirty="0"/>
          </a:p>
        </p:txBody>
      </p:sp>
      <p:sp>
        <p:nvSpPr>
          <p:cNvPr id="45" name="Date Placeholder 5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03/2015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61948" y="6131004"/>
            <a:ext cx="54578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</a:t>
            </a:r>
            <a:r>
              <a:rPr lang="en-US" sz="1000" baseline="-25000" dirty="0" smtClean="0"/>
              <a:t>x</a:t>
            </a:r>
            <a:r>
              <a:rPr lang="en-US" sz="1000" dirty="0" smtClean="0"/>
              <a:t>: nitrogen oxides       VOCs: volatile organic compounds</a:t>
            </a:r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8219784" y="4504313"/>
            <a:ext cx="3819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2005-2009 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highest annual value of maximum daily 8-hr. ozone in ppb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6424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826"/>
    </mc:Choice>
    <mc:Fallback xmlns="">
      <p:transition spd="slow" advTm="678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LCA Module B2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16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</a:t>
            </a:r>
            <a:r>
              <a:rPr lang="en-US" dirty="0"/>
              <a:t>I</a:t>
            </a:r>
            <a:r>
              <a:rPr lang="en-US" dirty="0" smtClean="0"/>
              <a:t>mpact </a:t>
            </a:r>
            <a:r>
              <a:rPr lang="en-US" dirty="0"/>
              <a:t>C</a:t>
            </a:r>
            <a:r>
              <a:rPr lang="en-US" dirty="0" smtClean="0"/>
              <a:t>ategories</a:t>
            </a:r>
            <a:endParaRPr lang="en-US" dirty="0"/>
          </a:p>
        </p:txBody>
      </p:sp>
      <p:sp>
        <p:nvSpPr>
          <p:cNvPr id="10" name="Content Placeholder 12"/>
          <p:cNvSpPr txBox="1">
            <a:spLocks/>
          </p:cNvSpPr>
          <p:nvPr/>
        </p:nvSpPr>
        <p:spPr>
          <a:xfrm>
            <a:off x="890177" y="1322855"/>
            <a:ext cx="8844373" cy="46534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200" b="1" dirty="0"/>
              <a:t>Acidification Potential (AP)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b="1" dirty="0"/>
              <a:t>Global Warming/Climate Change Potential (GWP)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b="1" dirty="0"/>
              <a:t>Smog/Ozone/Photochemical Oxidants/Creation Potential (SCP)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b="1" dirty="0"/>
              <a:t>Stratospheric Ozone Depletion Potential (ODP)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Human Health Particulates/Criteria Air Potential (HHCAP)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Human Health/Toxicity Cancer/Non-Cancer Potential (HTP)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Ecotoxicity Potential (ETP)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Eutrophication Potential (EP)</a:t>
            </a:r>
          </a:p>
          <a:p>
            <a:endParaRPr lang="en-US" dirty="0"/>
          </a:p>
        </p:txBody>
      </p:sp>
      <p:sp>
        <p:nvSpPr>
          <p:cNvPr id="2" name="Right Brace 1"/>
          <p:cNvSpPr/>
          <p:nvPr/>
        </p:nvSpPr>
        <p:spPr>
          <a:xfrm>
            <a:off x="7573615" y="1322855"/>
            <a:ext cx="1868556" cy="235462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16205" y="2216107"/>
            <a:ext cx="874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Air</a:t>
            </a:r>
            <a:endParaRPr lang="en-US" sz="2800" dirty="0"/>
          </a:p>
        </p:txBody>
      </p:sp>
      <p:sp>
        <p:nvSpPr>
          <p:cNvPr id="12" name="Right Brace 11"/>
          <p:cNvSpPr/>
          <p:nvPr/>
        </p:nvSpPr>
        <p:spPr>
          <a:xfrm>
            <a:off x="7573615" y="3677478"/>
            <a:ext cx="1868556" cy="14113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529966" y="3703840"/>
            <a:ext cx="1901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Air </a:t>
            </a:r>
          </a:p>
          <a:p>
            <a:r>
              <a:rPr lang="en-US" sz="2800" dirty="0"/>
              <a:t>W</a:t>
            </a:r>
            <a:r>
              <a:rPr lang="en-US" sz="2800" dirty="0" smtClean="0"/>
              <a:t>ater</a:t>
            </a:r>
          </a:p>
          <a:p>
            <a:r>
              <a:rPr lang="en-US" sz="2800" dirty="0"/>
              <a:t>S</a:t>
            </a:r>
            <a:r>
              <a:rPr lang="en-US" sz="2800" dirty="0" smtClean="0"/>
              <a:t>oil</a:t>
            </a:r>
            <a:endParaRPr lang="en-US" sz="2800" dirty="0"/>
          </a:p>
        </p:txBody>
      </p:sp>
      <p:sp>
        <p:nvSpPr>
          <p:cNvPr id="14" name="Date Placeholder 5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03/2015</a:t>
            </a:r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3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18"/>
    </mc:Choice>
    <mc:Fallback xmlns="">
      <p:transition spd="slow" advTm="264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completing Module B2!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761" y="1476086"/>
            <a:ext cx="10916478" cy="4683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Group </a:t>
            </a:r>
            <a:r>
              <a:rPr lang="en-US" dirty="0"/>
              <a:t>A</a:t>
            </a:r>
            <a:r>
              <a:rPr lang="en-US" dirty="0" smtClean="0"/>
              <a:t>: ISO Compliant LCA Overview Modules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α</a:t>
            </a:r>
            <a:r>
              <a:rPr lang="en-US" dirty="0" smtClean="0"/>
              <a:t>: </a:t>
            </a:r>
            <a:r>
              <a:rPr lang="en-US" dirty="0"/>
              <a:t>ISO Compliant LCA </a:t>
            </a:r>
            <a:r>
              <a:rPr lang="en-US" dirty="0" smtClean="0"/>
              <a:t>Detailed Modules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Group B</a:t>
            </a:r>
            <a:r>
              <a:rPr lang="en-US" dirty="0" smtClean="0"/>
              <a:t>: Environmental Impact Categories </a:t>
            </a:r>
            <a:r>
              <a:rPr lang="en-US" dirty="0"/>
              <a:t>Overview Modules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β</a:t>
            </a:r>
            <a:r>
              <a:rPr lang="en-US" dirty="0" smtClean="0"/>
              <a:t>: Environmental Impact Categories Detailed Modules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Group </a:t>
            </a:r>
            <a:r>
              <a:rPr lang="en-US" dirty="0"/>
              <a:t>G</a:t>
            </a:r>
            <a:r>
              <a:rPr lang="en-US" dirty="0" smtClean="0"/>
              <a:t>: General LCA Tools </a:t>
            </a:r>
            <a:r>
              <a:rPr lang="en-US" dirty="0"/>
              <a:t>Overview Modules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γ</a:t>
            </a:r>
            <a:r>
              <a:rPr lang="en-US" dirty="0" smtClean="0"/>
              <a:t>: General LCA Tools </a:t>
            </a:r>
            <a:r>
              <a:rPr lang="en-US" dirty="0"/>
              <a:t>Detailed </a:t>
            </a:r>
            <a:r>
              <a:rPr lang="en-US" dirty="0" smtClean="0"/>
              <a:t>Modules</a:t>
            </a:r>
          </a:p>
          <a:p>
            <a:pPr marL="0" indent="0">
              <a:buNone/>
            </a:pPr>
            <a:r>
              <a:rPr lang="en-US" dirty="0"/>
              <a:t>Group T</a:t>
            </a:r>
            <a:r>
              <a:rPr lang="en-US" dirty="0" smtClean="0"/>
              <a:t>: Transportation-Related LCA Overview </a:t>
            </a:r>
            <a:r>
              <a:rPr lang="en-US" dirty="0"/>
              <a:t>Modules</a:t>
            </a:r>
          </a:p>
          <a:p>
            <a:pPr marL="0" indent="0"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τ</a:t>
            </a:r>
            <a:r>
              <a:rPr lang="en-US" dirty="0" smtClean="0"/>
              <a:t>: </a:t>
            </a:r>
            <a:r>
              <a:rPr lang="en-US" dirty="0"/>
              <a:t>Transportation-Related LCA </a:t>
            </a:r>
            <a:r>
              <a:rPr lang="en-US" dirty="0" smtClean="0"/>
              <a:t>Detailed Modules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03/2015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LCA Module B2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17</a:t>
            </a:fld>
            <a:endParaRPr lang="en-US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6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6212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591" y="1122363"/>
            <a:ext cx="11211339" cy="2387600"/>
          </a:xfrm>
        </p:spPr>
        <p:txBody>
          <a:bodyPr/>
          <a:lstStyle/>
          <a:p>
            <a:r>
              <a:rPr lang="en-US" dirty="0" smtClean="0"/>
              <a:t>Self-Assessment Quiz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0" y="4455621"/>
            <a:ext cx="10863350" cy="1143000"/>
          </a:xfrm>
        </p:spPr>
        <p:txBody>
          <a:bodyPr/>
          <a:lstStyle/>
          <a:p>
            <a:r>
              <a:rPr lang="en-US" cap="none" dirty="0" smtClean="0">
                <a:latin typeface="Calibri" panose="020F0502020204030204" pitchFamily="34" charset="0"/>
              </a:rPr>
              <a:t>MODULE B2: </a:t>
            </a:r>
            <a:r>
              <a:rPr lang="en-US" dirty="0" smtClean="0"/>
              <a:t>Common </a:t>
            </a:r>
            <a:r>
              <a:rPr lang="en-US" dirty="0"/>
              <a:t>Air Emission Impact Categories</a:t>
            </a:r>
          </a:p>
        </p:txBody>
      </p:sp>
    </p:spTree>
    <p:extLst>
      <p:ext uri="{BB962C8B-B14F-4D97-AF65-F5344CB8AC3E}">
        <p14:creationId xmlns:p14="http://schemas.microsoft.com/office/powerpoint/2010/main" val="121144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tion Button: Custom 10">
            <a:hlinkClick r:id="" action="ppaction://noaction" highlightClick="1"/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843" y="365125"/>
            <a:ext cx="11337235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most common form of deposition for acidification potential?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364" y="5247721"/>
            <a:ext cx="9897533" cy="1028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Dry deposition</a:t>
            </a:r>
            <a:endParaRPr lang="en-US" sz="2200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658743" y="2227274"/>
            <a:ext cx="457200" cy="457200"/>
          </a:xfrm>
          <a:prstGeom prst="rect">
            <a:avLst/>
          </a:prstGeom>
          <a:solidFill>
            <a:srgbClr val="C1DF87"/>
          </a:solidFill>
          <a:ln w="28575">
            <a:solidFill>
              <a:srgbClr val="739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" action="ppaction://customshow?id=0&amp;return=true"/>
          </p:cNvPr>
          <p:cNvSpPr/>
          <p:nvPr/>
        </p:nvSpPr>
        <p:spPr>
          <a:xfrm>
            <a:off x="658743" y="5166080"/>
            <a:ext cx="457200" cy="457200"/>
          </a:xfrm>
          <a:prstGeom prst="rect">
            <a:avLst/>
          </a:prstGeom>
          <a:solidFill>
            <a:srgbClr val="C1DF87"/>
          </a:solidFill>
          <a:ln w="25400">
            <a:solidFill>
              <a:srgbClr val="739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" action="ppaction://customshow?id=0&amp;return=true"/>
          </p:cNvPr>
          <p:cNvSpPr/>
          <p:nvPr/>
        </p:nvSpPr>
        <p:spPr>
          <a:xfrm>
            <a:off x="658743" y="3696677"/>
            <a:ext cx="457200" cy="457200"/>
          </a:xfrm>
          <a:prstGeom prst="rect">
            <a:avLst/>
          </a:prstGeom>
          <a:solidFill>
            <a:srgbClr val="C1DF87"/>
          </a:solidFill>
          <a:ln w="25400">
            <a:solidFill>
              <a:srgbClr val="739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629478" y="1786440"/>
            <a:ext cx="10813222" cy="0"/>
          </a:xfrm>
          <a:prstGeom prst="line">
            <a:avLst/>
          </a:prstGeom>
          <a:ln>
            <a:solidFill>
              <a:srgbClr val="739A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1367365" y="2257876"/>
            <a:ext cx="9897533" cy="86994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Acid rain</a:t>
            </a:r>
            <a:endParaRPr lang="en-US" sz="22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367365" y="3750581"/>
            <a:ext cx="9897533" cy="60039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Ocean acidification from CO</a:t>
            </a:r>
            <a:r>
              <a:rPr lang="en-US" sz="2200" baseline="-25000" dirty="0" smtClean="0"/>
              <a:t>2</a:t>
            </a:r>
            <a:endParaRPr lang="en-US" sz="2200" dirty="0"/>
          </a:p>
          <a:p>
            <a:pPr marL="0" indent="0">
              <a:lnSpc>
                <a:spcPct val="100000"/>
              </a:lnSpc>
              <a:buFont typeface="Calibri" panose="020F0502020204030204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250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LCA Module Series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761" y="1476086"/>
            <a:ext cx="10916478" cy="4683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Group </a:t>
            </a:r>
            <a:r>
              <a:rPr lang="en-US" dirty="0"/>
              <a:t>A</a:t>
            </a:r>
            <a:r>
              <a:rPr lang="en-US" dirty="0" smtClean="0"/>
              <a:t>: ISO Compliant LCA Overview Modules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α</a:t>
            </a:r>
            <a:r>
              <a:rPr lang="en-US" dirty="0" smtClean="0"/>
              <a:t>: </a:t>
            </a:r>
            <a:r>
              <a:rPr lang="en-US" dirty="0"/>
              <a:t>ISO Compliant LCA </a:t>
            </a:r>
            <a:r>
              <a:rPr lang="en-US" dirty="0" smtClean="0"/>
              <a:t>Detailed Modules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Group B</a:t>
            </a:r>
            <a:r>
              <a:rPr lang="en-US" dirty="0" smtClean="0"/>
              <a:t>: Environmental Impact Categories </a:t>
            </a:r>
            <a:r>
              <a:rPr lang="en-US" dirty="0"/>
              <a:t>Overview Modules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β</a:t>
            </a:r>
            <a:r>
              <a:rPr lang="en-US" dirty="0" smtClean="0"/>
              <a:t>: Environmental Impact Categories Detailed Modules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Group </a:t>
            </a:r>
            <a:r>
              <a:rPr lang="en-US" dirty="0"/>
              <a:t>G</a:t>
            </a:r>
            <a:r>
              <a:rPr lang="en-US" dirty="0" smtClean="0"/>
              <a:t>: General LCA Tools </a:t>
            </a:r>
            <a:r>
              <a:rPr lang="en-US" dirty="0"/>
              <a:t>Overview Modules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γ</a:t>
            </a:r>
            <a:r>
              <a:rPr lang="en-US" dirty="0" smtClean="0"/>
              <a:t>: General LCA Tools </a:t>
            </a:r>
            <a:r>
              <a:rPr lang="en-US" dirty="0"/>
              <a:t>Detailed </a:t>
            </a:r>
            <a:r>
              <a:rPr lang="en-US" dirty="0" smtClean="0"/>
              <a:t>Modules</a:t>
            </a:r>
          </a:p>
          <a:p>
            <a:pPr marL="0" indent="0">
              <a:buNone/>
            </a:pPr>
            <a:r>
              <a:rPr lang="en-US" dirty="0"/>
              <a:t>Group T</a:t>
            </a:r>
            <a:r>
              <a:rPr lang="en-US" dirty="0" smtClean="0"/>
              <a:t>: Transportation-Related LCA Overview </a:t>
            </a:r>
            <a:r>
              <a:rPr lang="en-US" dirty="0"/>
              <a:t>Modules</a:t>
            </a:r>
          </a:p>
          <a:p>
            <a:pPr marL="0" indent="0"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τ</a:t>
            </a:r>
            <a:r>
              <a:rPr lang="en-US" dirty="0" smtClean="0"/>
              <a:t>: </a:t>
            </a:r>
            <a:r>
              <a:rPr lang="en-US" dirty="0"/>
              <a:t>Transportation-Related LCA </a:t>
            </a:r>
            <a:r>
              <a:rPr lang="en-US" dirty="0" smtClean="0"/>
              <a:t>Detailed Modules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2</a:t>
            </a:fld>
            <a:endParaRPr lang="en-US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8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9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00"/>
    </mc:Choice>
    <mc:Fallback xmlns="">
      <p:transition spd="slow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Correct!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746396"/>
          </a:xfrm>
        </p:spPr>
        <p:txBody>
          <a:bodyPr>
            <a:normAutofit/>
          </a:bodyPr>
          <a:lstStyle/>
          <a:p>
            <a:r>
              <a:rPr lang="en-US" sz="2800" cap="none" dirty="0" smtClean="0"/>
              <a:t>Acid rain is the most common way that acidifying substances are deposited in the acidification potential category. Dry deposition happens less often, and ocean acidification by CO</a:t>
            </a:r>
            <a:r>
              <a:rPr lang="en-US" sz="2800" cap="none" baseline="-25000" dirty="0" smtClean="0"/>
              <a:t>2</a:t>
            </a:r>
            <a:r>
              <a:rPr lang="en-US" sz="2800" cap="none" dirty="0" smtClean="0"/>
              <a:t> is not included in that category.</a:t>
            </a:r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297353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943" y="381001"/>
            <a:ext cx="10058400" cy="12210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time scale is most often used for determining global warming potential in LCA?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8467" y="2069705"/>
            <a:ext cx="9897533" cy="491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1</a:t>
            </a:r>
            <a:r>
              <a:rPr lang="en-US" sz="2400" dirty="0" smtClean="0"/>
              <a:t> year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hlinkClick r:id="" action="ppaction://customshow?id=0&amp;return=true"/>
          </p:cNvPr>
          <p:cNvSpPr/>
          <p:nvPr/>
        </p:nvSpPr>
        <p:spPr>
          <a:xfrm>
            <a:off x="633343" y="2069705"/>
            <a:ext cx="457200" cy="457200"/>
          </a:xfrm>
          <a:prstGeom prst="rect">
            <a:avLst/>
          </a:prstGeom>
          <a:solidFill>
            <a:srgbClr val="C1DF87"/>
          </a:solidFill>
          <a:ln w="25400">
            <a:solidFill>
              <a:srgbClr val="739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633343" y="5117943"/>
            <a:ext cx="457200" cy="457200"/>
          </a:xfrm>
          <a:prstGeom prst="rect">
            <a:avLst/>
          </a:prstGeom>
          <a:solidFill>
            <a:srgbClr val="C1DF87"/>
          </a:solidFill>
          <a:ln w="25400">
            <a:solidFill>
              <a:srgbClr val="739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" action="ppaction://customshow?id=0&amp;return=true"/>
          </p:cNvPr>
          <p:cNvSpPr/>
          <p:nvPr/>
        </p:nvSpPr>
        <p:spPr>
          <a:xfrm>
            <a:off x="633343" y="3593824"/>
            <a:ext cx="457200" cy="457200"/>
          </a:xfrm>
          <a:prstGeom prst="rect">
            <a:avLst/>
          </a:prstGeom>
          <a:solidFill>
            <a:srgbClr val="C1DF87"/>
          </a:solidFill>
          <a:ln w="25400">
            <a:solidFill>
              <a:srgbClr val="739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69843" y="1602016"/>
            <a:ext cx="10974457" cy="0"/>
          </a:xfrm>
          <a:prstGeom prst="line">
            <a:avLst/>
          </a:prstGeom>
          <a:ln>
            <a:solidFill>
              <a:srgbClr val="739A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1278467" y="3615545"/>
            <a:ext cx="9897533" cy="5148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50 year</a:t>
            </a:r>
            <a:endParaRPr lang="en-US" sz="2400" dirty="0"/>
          </a:p>
          <a:p>
            <a:pPr marL="0" indent="0">
              <a:buFont typeface="Calibri" panose="020F0502020204030204" pitchFamily="34" charset="0"/>
              <a:buNone/>
            </a:pP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78467" y="5185143"/>
            <a:ext cx="9897533" cy="4843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100 year</a:t>
            </a:r>
            <a:endParaRPr lang="en-US" sz="2400" dirty="0"/>
          </a:p>
          <a:p>
            <a:pPr marL="0" indent="0">
              <a:buFont typeface="Calibri" panose="020F050202020403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11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Correct!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34602" y="4384746"/>
            <a:ext cx="9144000" cy="20338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cap="none" dirty="0"/>
              <a:t>Global warming potential is usually characterized based on </a:t>
            </a:r>
            <a:r>
              <a:rPr lang="en-US" sz="2800" cap="none" dirty="0" smtClean="0"/>
              <a:t>a 100 </a:t>
            </a:r>
            <a:r>
              <a:rPr lang="en-US" sz="2800" cap="none" dirty="0"/>
              <a:t>year time scale, though other time scales like 50 year and 500 year are occasionally used.</a:t>
            </a:r>
          </a:p>
          <a:p>
            <a:pPr marL="514350" indent="-514350" algn="l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803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842" y="392171"/>
            <a:ext cx="11177658" cy="1183498"/>
          </a:xfrm>
        </p:spPr>
        <p:txBody>
          <a:bodyPr>
            <a:normAutofit/>
          </a:bodyPr>
          <a:lstStyle/>
          <a:p>
            <a:r>
              <a:rPr lang="en-US" dirty="0" smtClean="0"/>
              <a:t>Which type of ozone is considered “good”?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4204" y="2057696"/>
            <a:ext cx="9897533" cy="613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Tropospheric</a:t>
            </a:r>
          </a:p>
        </p:txBody>
      </p:sp>
      <p:sp>
        <p:nvSpPr>
          <p:cNvPr id="4" name="Rectangle 3">
            <a:hlinkClick r:id="" action="ppaction://customshow?id=0&amp;return=true"/>
          </p:cNvPr>
          <p:cNvSpPr/>
          <p:nvPr/>
        </p:nvSpPr>
        <p:spPr>
          <a:xfrm>
            <a:off x="684143" y="2033255"/>
            <a:ext cx="457200" cy="457200"/>
          </a:xfrm>
          <a:prstGeom prst="rect">
            <a:avLst/>
          </a:prstGeom>
          <a:solidFill>
            <a:srgbClr val="C1DF87"/>
          </a:solidFill>
          <a:ln w="25400">
            <a:solidFill>
              <a:srgbClr val="739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" action="ppaction://customshow?id=0&amp;return=true"/>
          </p:cNvPr>
          <p:cNvSpPr/>
          <p:nvPr/>
        </p:nvSpPr>
        <p:spPr>
          <a:xfrm>
            <a:off x="684143" y="4083079"/>
            <a:ext cx="457200" cy="457200"/>
          </a:xfrm>
          <a:prstGeom prst="rect">
            <a:avLst/>
          </a:prstGeom>
          <a:solidFill>
            <a:srgbClr val="C1DF87"/>
          </a:solidFill>
          <a:ln w="25400">
            <a:solidFill>
              <a:srgbClr val="739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84143" y="3050579"/>
            <a:ext cx="457200" cy="457200"/>
          </a:xfrm>
          <a:prstGeom prst="rect">
            <a:avLst/>
          </a:prstGeom>
          <a:solidFill>
            <a:srgbClr val="C1DF87"/>
          </a:solidFill>
          <a:ln w="25400">
            <a:solidFill>
              <a:srgbClr val="739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24933" y="1665516"/>
            <a:ext cx="11070167" cy="0"/>
          </a:xfrm>
          <a:prstGeom prst="line">
            <a:avLst/>
          </a:prstGeom>
          <a:ln>
            <a:solidFill>
              <a:srgbClr val="739A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hlinkClick r:id="" action="ppaction://customshow?id=0&amp;return=true"/>
          </p:cNvPr>
          <p:cNvSpPr/>
          <p:nvPr/>
        </p:nvSpPr>
        <p:spPr>
          <a:xfrm>
            <a:off x="684143" y="5127454"/>
            <a:ext cx="457200" cy="457200"/>
          </a:xfrm>
          <a:prstGeom prst="rect">
            <a:avLst/>
          </a:prstGeom>
          <a:solidFill>
            <a:srgbClr val="C1DF87"/>
          </a:solidFill>
          <a:ln w="25400">
            <a:solidFill>
              <a:srgbClr val="739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324204" y="4160709"/>
            <a:ext cx="9897533" cy="35193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200" dirty="0" smtClean="0"/>
              <a:t>Both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324204" y="3091690"/>
            <a:ext cx="9897533" cy="45328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Stratospheric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324204" y="5217734"/>
            <a:ext cx="9897533" cy="461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200" dirty="0" smtClean="0"/>
              <a:t>Neither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5745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Correct!</a:t>
            </a:r>
            <a:endParaRPr lang="en-US" dirty="0"/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1534602" y="4384746"/>
            <a:ext cx="9144000" cy="2033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cap="none" dirty="0"/>
              <a:t>Ozone in the stratosphere (high up) filters UV-B radiation, while ozone in the troposphere (near ground) can be a health a hazard when breathed in.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39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842" y="392171"/>
            <a:ext cx="11177658" cy="11834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main direct result of decreased ozone concentrations in the stratosphere?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4205" y="2097502"/>
            <a:ext cx="9758324" cy="613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More ground-level ozone mixes up into the stratosphere to create an equilibrium reducing smog</a:t>
            </a:r>
          </a:p>
        </p:txBody>
      </p:sp>
      <p:sp>
        <p:nvSpPr>
          <p:cNvPr id="4" name="Rectangle 3">
            <a:hlinkClick r:id="" action="ppaction://customshow?id=0&amp;return=true"/>
          </p:cNvPr>
          <p:cNvSpPr/>
          <p:nvPr/>
        </p:nvSpPr>
        <p:spPr>
          <a:xfrm>
            <a:off x="684143" y="2073061"/>
            <a:ext cx="457200" cy="457200"/>
          </a:xfrm>
          <a:prstGeom prst="rect">
            <a:avLst/>
          </a:prstGeom>
          <a:solidFill>
            <a:srgbClr val="C1DF87"/>
          </a:solidFill>
          <a:ln w="25400">
            <a:solidFill>
              <a:srgbClr val="739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684143" y="4719290"/>
            <a:ext cx="457200" cy="457200"/>
          </a:xfrm>
          <a:prstGeom prst="rect">
            <a:avLst/>
          </a:prstGeom>
          <a:solidFill>
            <a:srgbClr val="C1DF87"/>
          </a:solidFill>
          <a:ln w="25400">
            <a:solidFill>
              <a:srgbClr val="739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" action="ppaction://customshow?id=0&amp;return=true"/>
          </p:cNvPr>
          <p:cNvSpPr/>
          <p:nvPr/>
        </p:nvSpPr>
        <p:spPr>
          <a:xfrm>
            <a:off x="684143" y="3368070"/>
            <a:ext cx="457200" cy="457200"/>
          </a:xfrm>
          <a:prstGeom prst="rect">
            <a:avLst/>
          </a:prstGeom>
          <a:solidFill>
            <a:srgbClr val="C1DF87"/>
          </a:solidFill>
          <a:ln w="25400">
            <a:solidFill>
              <a:srgbClr val="739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24933" y="1665516"/>
            <a:ext cx="11070167" cy="0"/>
          </a:xfrm>
          <a:prstGeom prst="line">
            <a:avLst/>
          </a:prstGeom>
          <a:ln>
            <a:solidFill>
              <a:srgbClr val="739A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1324204" y="4670522"/>
            <a:ext cx="9897533" cy="80921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200" dirty="0" smtClean="0"/>
              <a:t>More UV-B radiation reaches Earth’s surface resulting in impacts such as higher rates of skin cancer, crop damage, and building damage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324204" y="3409181"/>
            <a:ext cx="9897533" cy="45328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Increased greenhouse gas effect contributing to global warming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9193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Correct!</a:t>
            </a:r>
            <a:endParaRPr lang="en-US" dirty="0"/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1097280" y="4384746"/>
            <a:ext cx="9581322" cy="2033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cap="none" dirty="0" smtClean="0"/>
              <a:t>Ozone depletion in the stratosphere allows more UV-B radiation to penetrate the atmosphere. It does not significantly affect global warming or interactions with ground-level ozone.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684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38" y="415992"/>
            <a:ext cx="11177658" cy="11834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is ground level ozone (smog) most commonly formed?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4205" y="2101471"/>
            <a:ext cx="9758324" cy="613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Reactions of NO</a:t>
            </a:r>
            <a:r>
              <a:rPr lang="en-US" sz="2200" baseline="-25000" dirty="0" smtClean="0"/>
              <a:t>x</a:t>
            </a:r>
            <a:r>
              <a:rPr lang="en-US" sz="2200" dirty="0" smtClean="0"/>
              <a:t> and VOCs in the presence of sunlight</a:t>
            </a: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684143" y="2073061"/>
            <a:ext cx="457200" cy="457200"/>
          </a:xfrm>
          <a:prstGeom prst="rect">
            <a:avLst/>
          </a:prstGeom>
          <a:solidFill>
            <a:srgbClr val="C1DF87"/>
          </a:solidFill>
          <a:ln w="25400">
            <a:solidFill>
              <a:srgbClr val="739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" action="ppaction://customshow?id=0&amp;return=true"/>
          </p:cNvPr>
          <p:cNvSpPr/>
          <p:nvPr/>
        </p:nvSpPr>
        <p:spPr>
          <a:xfrm>
            <a:off x="684143" y="4719290"/>
            <a:ext cx="457200" cy="457200"/>
          </a:xfrm>
          <a:prstGeom prst="rect">
            <a:avLst/>
          </a:prstGeom>
          <a:solidFill>
            <a:srgbClr val="C1DF87"/>
          </a:solidFill>
          <a:ln w="25400">
            <a:solidFill>
              <a:srgbClr val="739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" action="ppaction://customshow?id=0&amp;return=true"/>
          </p:cNvPr>
          <p:cNvSpPr/>
          <p:nvPr/>
        </p:nvSpPr>
        <p:spPr>
          <a:xfrm>
            <a:off x="684143" y="3368070"/>
            <a:ext cx="457200" cy="457200"/>
          </a:xfrm>
          <a:prstGeom prst="rect">
            <a:avLst/>
          </a:prstGeom>
          <a:solidFill>
            <a:srgbClr val="C1DF87"/>
          </a:solidFill>
          <a:ln w="25400">
            <a:solidFill>
              <a:srgbClr val="739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24933" y="1665516"/>
            <a:ext cx="11070167" cy="0"/>
          </a:xfrm>
          <a:prstGeom prst="line">
            <a:avLst/>
          </a:prstGeom>
          <a:ln>
            <a:solidFill>
              <a:srgbClr val="739A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1324204" y="4726372"/>
            <a:ext cx="9897533" cy="50596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US" sz="2200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324204" y="3384345"/>
            <a:ext cx="9897533" cy="45328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Reactions with oxygen catalyzed by chlorine atoms from CFCs and </a:t>
            </a:r>
            <a:r>
              <a:rPr lang="en-US" sz="2200" dirty="0" err="1" smtClean="0"/>
              <a:t>halons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324204" y="4741690"/>
            <a:ext cx="9897533" cy="45328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Directly emitted from combustion of fossil fuels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3773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Correct!</a:t>
            </a:r>
            <a:endParaRPr lang="en-US" dirty="0"/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1097280" y="4384746"/>
            <a:ext cx="9581322" cy="2033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cap="none" dirty="0" smtClean="0"/>
              <a:t>Ground level ozone is mostly formed in reaction cycles of NO</a:t>
            </a:r>
            <a:r>
              <a:rPr lang="en-US" sz="2800" cap="none" baseline="-25000" dirty="0" smtClean="0"/>
              <a:t>x</a:t>
            </a:r>
            <a:r>
              <a:rPr lang="en-US" sz="2800" cap="none" dirty="0" smtClean="0"/>
              <a:t> and VOCs in the presence of sunlight. Chlorine catalyzed reactions from CFCs and </a:t>
            </a:r>
            <a:r>
              <a:rPr lang="en-US" sz="2800" cap="none" dirty="0" err="1" smtClean="0"/>
              <a:t>halons</a:t>
            </a:r>
            <a:r>
              <a:rPr lang="en-US" sz="2800" cap="none" dirty="0" smtClean="0"/>
              <a:t> are the main contributors of </a:t>
            </a:r>
            <a:r>
              <a:rPr lang="en-US" sz="2800" i="1" cap="none" dirty="0" smtClean="0"/>
              <a:t>stratospheric ozone depletion, </a:t>
            </a:r>
            <a:r>
              <a:rPr lang="en-US" sz="2800" cap="none" dirty="0" smtClean="0"/>
              <a:t>and ozone is rarely emitted directly from any sources.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15470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Sorry that’s Incorrect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Please try again!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64603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359257"/>
            <a:ext cx="10561319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Common Air Emission Impact Categories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Module </a:t>
            </a:r>
            <a:r>
              <a:rPr lang="en-US" sz="3200" cap="none" dirty="0" smtClean="0">
                <a:latin typeface="Calibri" panose="020F0502020204030204" pitchFamily="34" charset="0"/>
              </a:rPr>
              <a:t>B</a:t>
            </a:r>
            <a:r>
              <a:rPr lang="en-US" sz="3200" dirty="0"/>
              <a:t>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LCA Module B2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3</a:t>
            </a:fld>
            <a:endParaRPr lang="en-US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03/2015</a:t>
            </a:r>
            <a:endParaRPr lang="en-US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9712" y="5844537"/>
            <a:ext cx="473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Additional acknowledgements to Trace </a:t>
            </a:r>
            <a:r>
              <a:rPr lang="en-US" dirty="0" err="1" smtClean="0"/>
              <a:t>Sendele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95842" y="4287937"/>
            <a:ext cx="6974076" cy="764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It is suggested to review Modules B1 prior to this module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31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73"/>
    </mc:Choice>
    <mc:Fallback xmlns="">
      <p:transition spd="slow" advTm="363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57576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8488" y="275846"/>
            <a:ext cx="10284311" cy="885981"/>
          </a:xfrm>
        </p:spPr>
        <p:txBody>
          <a:bodyPr/>
          <a:lstStyle/>
          <a:p>
            <a:r>
              <a:rPr lang="en-US" dirty="0" smtClean="0"/>
              <a:t>Summary of Module B1 and Other Points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66974" y="1387737"/>
            <a:ext cx="10058400" cy="2708013"/>
          </a:xfrm>
        </p:spPr>
        <p:txBody>
          <a:bodyPr>
            <a:normAutofit/>
          </a:bodyPr>
          <a:lstStyle/>
          <a:p>
            <a:r>
              <a:rPr lang="en-US" dirty="0" smtClean="0"/>
              <a:t>All impacts are “potential”</a:t>
            </a:r>
          </a:p>
          <a:p>
            <a:r>
              <a:rPr lang="en-US" dirty="0" smtClean="0"/>
              <a:t>Only anthropogenic sources are included</a:t>
            </a:r>
          </a:p>
          <a:p>
            <a:r>
              <a:rPr lang="en-US" dirty="0" smtClean="0"/>
              <a:t>Different substances have different relative amounts of forcing</a:t>
            </a:r>
          </a:p>
          <a:p>
            <a:pPr lvl="1"/>
            <a:r>
              <a:rPr lang="en-US" dirty="0" smtClean="0"/>
              <a:t>Usually </a:t>
            </a:r>
            <a:r>
              <a:rPr lang="en-US" dirty="0"/>
              <a:t>results are related to the equivalent release of a </a:t>
            </a:r>
            <a:r>
              <a:rPr lang="en-US" dirty="0" smtClean="0"/>
              <a:t>particular substance</a:t>
            </a:r>
          </a:p>
          <a:p>
            <a:r>
              <a:rPr lang="en-US" dirty="0" smtClean="0"/>
              <a:t>Different impact categories have different scales of impacts</a:t>
            </a:r>
          </a:p>
          <a:p>
            <a:pPr lvl="1"/>
            <a:r>
              <a:rPr lang="en-US" dirty="0" smtClean="0"/>
              <a:t>Global, regional, local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B2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6137364"/>
            <a:ext cx="108204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/>
              <a:t>Ryberg</a:t>
            </a:r>
            <a:r>
              <a:rPr lang="en-US" sz="1000" dirty="0"/>
              <a:t>, M., Vieira, M.D.M., </a:t>
            </a:r>
            <a:r>
              <a:rPr lang="en-US" sz="1000" dirty="0" err="1"/>
              <a:t>Zgola</a:t>
            </a:r>
            <a:r>
              <a:rPr lang="en-US" sz="1000" dirty="0"/>
              <a:t>, M., Bare, J., and Rosenbaum, R.K. (2014). “Updated US and Canadian normalization factors for TRACI 2.1.” </a:t>
            </a:r>
            <a:r>
              <a:rPr lang="en-US" sz="1000" i="1" dirty="0"/>
              <a:t>Clean Technology and Environmental Policy</a:t>
            </a:r>
            <a:r>
              <a:rPr lang="en-US" sz="1000" dirty="0"/>
              <a:t>, 16(2), 329-339. </a:t>
            </a:r>
            <a:endParaRPr lang="en-US" sz="1000" baseline="30000" dirty="0"/>
          </a:p>
        </p:txBody>
      </p:sp>
      <p:sp>
        <p:nvSpPr>
          <p:cNvPr id="2" name="TextBox 1"/>
          <p:cNvSpPr txBox="1"/>
          <p:nvPr/>
        </p:nvSpPr>
        <p:spPr>
          <a:xfrm>
            <a:off x="7397229" y="1387737"/>
            <a:ext cx="4032771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/>
              <a:t>Watch Module B1 for </a:t>
            </a:r>
            <a:r>
              <a:rPr lang="en-US" sz="2200" dirty="0" smtClean="0"/>
              <a:t>background</a:t>
            </a:r>
          </a:p>
          <a:p>
            <a:r>
              <a:rPr lang="el-GR" sz="2200" dirty="0" smtClean="0">
                <a:latin typeface="Calibri" panose="020F0502020204030204" pitchFamily="34" charset="0"/>
              </a:rPr>
              <a:t>β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</a:rPr>
              <a:t>modules for more </a:t>
            </a:r>
            <a:r>
              <a:rPr lang="en-US" sz="2200" dirty="0" smtClean="0">
                <a:latin typeface="Calibri" panose="020F0502020204030204" pitchFamily="34" charset="0"/>
              </a:rPr>
              <a:t>details</a:t>
            </a:r>
            <a:endParaRPr lang="en-US" sz="2200" dirty="0">
              <a:latin typeface="Calibri" panose="020F0502020204030204" pitchFamily="34" charset="0"/>
            </a:endParaRP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03/2015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8488" y="4435960"/>
            <a:ext cx="10741512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Percentages of impact contributed by various substances is based on total US inventory from </a:t>
            </a:r>
            <a:r>
              <a:rPr lang="en-US" b="1" dirty="0" err="1"/>
              <a:t>Ryberg</a:t>
            </a:r>
            <a:r>
              <a:rPr lang="en-US" b="1" dirty="0"/>
              <a:t> et al. 2014 and represents the percentage of impacts, not the mass </a:t>
            </a:r>
            <a:r>
              <a:rPr lang="en-US" b="1" dirty="0" smtClean="0"/>
              <a:t>percentage</a:t>
            </a:r>
          </a:p>
          <a:p>
            <a:endParaRPr lang="en-US" b="1" dirty="0" smtClean="0"/>
          </a:p>
          <a:p>
            <a:r>
              <a:rPr lang="en-US" b="1" dirty="0" smtClean="0"/>
              <a:t>More </a:t>
            </a:r>
            <a:r>
              <a:rPr lang="en-US" b="1" dirty="0"/>
              <a:t>impact categories are available than can be covered </a:t>
            </a:r>
            <a:r>
              <a:rPr lang="en-US" b="1" dirty="0" smtClean="0"/>
              <a:t>in this module series</a:t>
            </a:r>
            <a:endParaRPr lang="en-US" b="1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3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435"/>
    </mc:Choice>
    <mc:Fallback xmlns="">
      <p:transition spd="slow" advTm="119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5606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LCA Module B2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5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</a:t>
            </a:r>
            <a:r>
              <a:rPr lang="en-US" dirty="0"/>
              <a:t>I</a:t>
            </a:r>
            <a:r>
              <a:rPr lang="en-US" dirty="0" smtClean="0"/>
              <a:t>mpact </a:t>
            </a:r>
            <a:r>
              <a:rPr lang="en-US" dirty="0"/>
              <a:t>C</a:t>
            </a:r>
            <a:r>
              <a:rPr lang="en-US" dirty="0" smtClean="0"/>
              <a:t>ategories</a:t>
            </a:r>
            <a:endParaRPr lang="en-US" dirty="0"/>
          </a:p>
        </p:txBody>
      </p:sp>
      <p:sp>
        <p:nvSpPr>
          <p:cNvPr id="10" name="Content Placeholder 12"/>
          <p:cNvSpPr txBox="1">
            <a:spLocks/>
          </p:cNvSpPr>
          <p:nvPr/>
        </p:nvSpPr>
        <p:spPr>
          <a:xfrm>
            <a:off x="848941" y="1350738"/>
            <a:ext cx="8844373" cy="46534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200" b="1" dirty="0" smtClean="0"/>
              <a:t>Acidification Potential (AP)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b="1" dirty="0" smtClean="0"/>
              <a:t>Global Warming/Climate Change Potential (GWP)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b="1" dirty="0" smtClean="0"/>
              <a:t>Smog/Ozone/Photochemical Oxidants/Creation Potential (SCP)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b="1" dirty="0" smtClean="0"/>
              <a:t>Stratospheric Ozone Depletion Potential (ODP)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Human Health Particulates/Criteria Air Potential (HHCAP)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Human Health/Toxicity Cancer/Non-Cancer Potential (HTP)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Ecotoxicity Potential (ETP)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Eutrophication Potential (EP)</a:t>
            </a:r>
          </a:p>
          <a:p>
            <a:endParaRPr lang="en-US" dirty="0"/>
          </a:p>
        </p:txBody>
      </p:sp>
      <p:sp>
        <p:nvSpPr>
          <p:cNvPr id="2" name="Right Brace 1"/>
          <p:cNvSpPr/>
          <p:nvPr/>
        </p:nvSpPr>
        <p:spPr>
          <a:xfrm>
            <a:off x="7489069" y="1322855"/>
            <a:ext cx="1868556" cy="235462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431659" y="2216107"/>
            <a:ext cx="874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Air</a:t>
            </a:r>
            <a:endParaRPr lang="en-US" sz="2800" dirty="0"/>
          </a:p>
        </p:txBody>
      </p:sp>
      <p:sp>
        <p:nvSpPr>
          <p:cNvPr id="12" name="Right Brace 11"/>
          <p:cNvSpPr/>
          <p:nvPr/>
        </p:nvSpPr>
        <p:spPr>
          <a:xfrm>
            <a:off x="7489069" y="3677478"/>
            <a:ext cx="1868556" cy="14113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445420" y="3703840"/>
            <a:ext cx="1901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Air </a:t>
            </a:r>
          </a:p>
          <a:p>
            <a:r>
              <a:rPr lang="en-US" sz="2800" dirty="0"/>
              <a:t>W</a:t>
            </a:r>
            <a:r>
              <a:rPr lang="en-US" sz="2800" dirty="0" smtClean="0"/>
              <a:t>ater</a:t>
            </a:r>
          </a:p>
          <a:p>
            <a:r>
              <a:rPr lang="en-US" sz="2800" dirty="0"/>
              <a:t>S</a:t>
            </a:r>
            <a:r>
              <a:rPr lang="en-US" sz="2800" dirty="0" smtClean="0"/>
              <a:t>oil</a:t>
            </a:r>
            <a:endParaRPr lang="en-US" sz="2800" dirty="0"/>
          </a:p>
        </p:txBody>
      </p:sp>
      <p:sp>
        <p:nvSpPr>
          <p:cNvPr id="14" name="Date Placeholder 5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03/2015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42066" y="5385770"/>
            <a:ext cx="6054969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Bolded impact categories are those covered in this module</a:t>
            </a:r>
          </a:p>
          <a:p>
            <a:r>
              <a:rPr lang="en-US" dirty="0" smtClean="0"/>
              <a:t>These are only some of the possible impact categories in LCA</a:t>
            </a:r>
          </a:p>
        </p:txBody>
      </p:sp>
    </p:spTree>
    <p:extLst>
      <p:ext uri="{BB962C8B-B14F-4D97-AF65-F5344CB8AC3E}">
        <p14:creationId xmlns:p14="http://schemas.microsoft.com/office/powerpoint/2010/main" val="46878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29"/>
    </mc:Choice>
    <mc:Fallback xmlns="">
      <p:transition spd="slow" advTm="27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51515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Other Impact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673" y="1387737"/>
            <a:ext cx="11067827" cy="4037836"/>
          </a:xfrm>
        </p:spPr>
        <p:txBody>
          <a:bodyPr>
            <a:normAutofit/>
          </a:bodyPr>
          <a:lstStyle/>
          <a:p>
            <a:r>
              <a:rPr lang="en-US" dirty="0" smtClean="0"/>
              <a:t>Radiation</a:t>
            </a:r>
          </a:p>
          <a:p>
            <a:r>
              <a:rPr lang="en-US" dirty="0" smtClean="0"/>
              <a:t>Abiotic resource depletion</a:t>
            </a:r>
          </a:p>
          <a:p>
            <a:r>
              <a:rPr lang="en-US" dirty="0" smtClean="0"/>
              <a:t>Fossil fuel depletion</a:t>
            </a:r>
          </a:p>
          <a:p>
            <a:r>
              <a:rPr lang="en-US" dirty="0" smtClean="0"/>
              <a:t>Biotic resource depletion</a:t>
            </a:r>
          </a:p>
          <a:p>
            <a:r>
              <a:rPr lang="en-US" dirty="0" smtClean="0"/>
              <a:t>Energy demand</a:t>
            </a:r>
          </a:p>
          <a:p>
            <a:r>
              <a:rPr lang="en-US" dirty="0" smtClean="0"/>
              <a:t>Water use</a:t>
            </a:r>
          </a:p>
          <a:p>
            <a:r>
              <a:rPr lang="en-US" dirty="0" smtClean="0"/>
              <a:t>Land use</a:t>
            </a:r>
          </a:p>
          <a:p>
            <a:r>
              <a:rPr lang="en-US" dirty="0" smtClean="0"/>
              <a:t>Nuisance-related (noise, odor, etc.)</a:t>
            </a:r>
          </a:p>
          <a:p>
            <a:r>
              <a:rPr lang="en-US" dirty="0" smtClean="0"/>
              <a:t>Indoor air quality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03/2015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B2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4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9"/>
    </mc:Choice>
    <mc:Fallback xmlns="">
      <p:transition spd="slow" advTm="24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60606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Acidification Potential (AP)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973" y="1387737"/>
            <a:ext cx="6635527" cy="4037836"/>
          </a:xfrm>
        </p:spPr>
        <p:txBody>
          <a:bodyPr>
            <a:normAutofit/>
          </a:bodyPr>
          <a:lstStyle/>
          <a:p>
            <a:r>
              <a:rPr lang="en-US" b="1" dirty="0" smtClean="0"/>
              <a:t>Emissions which increase acidity (lower pH) of water and soils</a:t>
            </a:r>
          </a:p>
          <a:p>
            <a:pPr lvl="1"/>
            <a:r>
              <a:rPr lang="en-US" dirty="0" smtClean="0"/>
              <a:t>Most common form of deposition is as </a:t>
            </a:r>
            <a:r>
              <a:rPr lang="en-US" b="1" dirty="0" smtClean="0"/>
              <a:t>acid rain</a:t>
            </a:r>
          </a:p>
          <a:p>
            <a:pPr lvl="1"/>
            <a:r>
              <a:rPr lang="en-US" dirty="0" smtClean="0"/>
              <a:t>Dry and cloud deposition also occur</a:t>
            </a:r>
          </a:p>
          <a:p>
            <a:pPr lvl="1"/>
            <a:r>
              <a:rPr lang="en-US" dirty="0" smtClean="0"/>
              <a:t>Ocean acidification from CO</a:t>
            </a:r>
            <a:r>
              <a:rPr lang="en-US" baseline="-25000" dirty="0" smtClean="0"/>
              <a:t>2</a:t>
            </a:r>
            <a:r>
              <a:rPr lang="en-US" dirty="0" smtClean="0"/>
              <a:t> not included</a:t>
            </a:r>
          </a:p>
          <a:p>
            <a:r>
              <a:rPr lang="en-US" dirty="0" smtClean="0"/>
              <a:t>Only anthropogenic sources are included, though natural sources exist too (such as volcanoes)</a:t>
            </a:r>
          </a:p>
          <a:p>
            <a:r>
              <a:rPr lang="en-US" dirty="0" smtClean="0"/>
              <a:t>Regional variations can be important</a:t>
            </a:r>
          </a:p>
          <a:p>
            <a:r>
              <a:rPr lang="en-US" dirty="0" smtClean="0"/>
              <a:t>Commonly reported as:</a:t>
            </a:r>
          </a:p>
          <a:p>
            <a:pPr lvl="1"/>
            <a:r>
              <a:rPr lang="en-US" dirty="0" smtClean="0"/>
              <a:t>kg SO</a:t>
            </a:r>
            <a:r>
              <a:rPr lang="en-US" baseline="-25000" dirty="0" smtClean="0"/>
              <a:t>2</a:t>
            </a:r>
            <a:r>
              <a:rPr lang="en-US" dirty="0" smtClean="0"/>
              <a:t>-eq</a:t>
            </a:r>
          </a:p>
          <a:p>
            <a:pPr lvl="1"/>
            <a:r>
              <a:rPr lang="en-US" dirty="0" err="1" smtClean="0"/>
              <a:t>mol</a:t>
            </a:r>
            <a:r>
              <a:rPr lang="en-US" dirty="0" smtClean="0"/>
              <a:t> H</a:t>
            </a:r>
            <a:r>
              <a:rPr lang="en-US" baseline="30000" dirty="0" smtClean="0"/>
              <a:t>+</a:t>
            </a:r>
            <a:r>
              <a:rPr lang="en-US" dirty="0" smtClean="0"/>
              <a:t>-eq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LCA Module B2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257183" y="6136144"/>
            <a:ext cx="1731699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Image source</a:t>
            </a:r>
            <a:r>
              <a:rPr lang="en-US" sz="1000" dirty="0"/>
              <a:t>: </a:t>
            </a:r>
            <a:r>
              <a:rPr lang="en-US" sz="1000" dirty="0" smtClean="0"/>
              <a:t>blog.epa.gov</a:t>
            </a:r>
            <a:endParaRPr lang="en-US" sz="1000" dirty="0"/>
          </a:p>
          <a:p>
            <a:endParaRPr lang="en-US" sz="1000" baseline="30000" dirty="0"/>
          </a:p>
        </p:txBody>
      </p:sp>
      <p:sp>
        <p:nvSpPr>
          <p:cNvPr id="9" name="Oval 8"/>
          <p:cNvSpPr/>
          <p:nvPr/>
        </p:nvSpPr>
        <p:spPr>
          <a:xfrm>
            <a:off x="8770931" y="1124028"/>
            <a:ext cx="1126545" cy="1126545"/>
          </a:xfrm>
          <a:prstGeom prst="ellipse">
            <a:avLst/>
          </a:pr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Oval 9"/>
          <p:cNvSpPr/>
          <p:nvPr/>
        </p:nvSpPr>
        <p:spPr>
          <a:xfrm>
            <a:off x="10012943" y="1124028"/>
            <a:ext cx="1126545" cy="1126545"/>
          </a:xfrm>
          <a:prstGeom prst="ellipse">
            <a:avLst/>
          </a:prstGeom>
          <a:blipFill rotWithShape="0">
            <a:blip r:embed="rId6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TextBox 17"/>
          <p:cNvSpPr txBox="1"/>
          <p:nvPr/>
        </p:nvSpPr>
        <p:spPr>
          <a:xfrm>
            <a:off x="8932207" y="2296474"/>
            <a:ext cx="803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Local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012943" y="2296474"/>
            <a:ext cx="119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Regional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9017427" y="641741"/>
            <a:ext cx="1760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Scale of impacts:</a:t>
            </a:r>
            <a:endParaRPr lang="en-US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2600" y="2954057"/>
            <a:ext cx="4903781" cy="3144264"/>
          </a:xfrm>
          <a:prstGeom prst="rect">
            <a:avLst/>
          </a:prstGeom>
        </p:spPr>
      </p:pic>
      <p:sp>
        <p:nvSpPr>
          <p:cNvPr id="14" name="Date Placeholder 5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03/2015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1950" y="6131004"/>
            <a:ext cx="3771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</a:t>
            </a:r>
            <a:r>
              <a:rPr lang="en-US" sz="1000" baseline="-25000" dirty="0" smtClean="0"/>
              <a:t>2</a:t>
            </a:r>
            <a:r>
              <a:rPr lang="en-US" sz="1000" dirty="0" smtClean="0"/>
              <a:t>: </a:t>
            </a:r>
            <a:r>
              <a:rPr lang="en-US" sz="1000" dirty="0"/>
              <a:t>s</a:t>
            </a:r>
            <a:r>
              <a:rPr lang="en-US" sz="1000" dirty="0" smtClean="0"/>
              <a:t>ulfur dioxide     </a:t>
            </a:r>
            <a:r>
              <a:rPr lang="en-US" sz="1000" dirty="0" err="1" smtClean="0"/>
              <a:t>mol</a:t>
            </a:r>
            <a:r>
              <a:rPr lang="en-US" sz="1000" dirty="0" smtClean="0"/>
              <a:t>: ~6*10</a:t>
            </a:r>
            <a:r>
              <a:rPr lang="en-US" sz="1000" baseline="30000" dirty="0" smtClean="0"/>
              <a:t>23</a:t>
            </a:r>
            <a:r>
              <a:rPr lang="en-US" sz="1000" dirty="0" smtClean="0"/>
              <a:t> atoms      H</a:t>
            </a:r>
            <a:r>
              <a:rPr lang="en-US" sz="1000" baseline="30000" dirty="0" smtClean="0"/>
              <a:t>+</a:t>
            </a:r>
            <a:r>
              <a:rPr lang="en-US" sz="1000" dirty="0" smtClean="0"/>
              <a:t>: hydrogen ion </a:t>
            </a:r>
            <a:endParaRPr lang="en-US" sz="1000" dirty="0"/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6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665"/>
    </mc:Choice>
    <mc:Fallback xmlns="">
      <p:transition spd="slow" advTm="676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5909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Acidification Potential (AP)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LCA Module B2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98232" y="6136144"/>
            <a:ext cx="5819168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*</a:t>
            </a:r>
            <a:r>
              <a:rPr lang="en-US" sz="1000" dirty="0" err="1" smtClean="0"/>
              <a:t>Ryberg</a:t>
            </a:r>
            <a:r>
              <a:rPr lang="en-US" sz="1000" dirty="0" smtClean="0"/>
              <a:t> et al. 2014     Building damage: h2owash.biz    Forest: Britannica.com   Power plant: ehow.com </a:t>
            </a:r>
            <a:endParaRPr lang="en-US" sz="1000" dirty="0"/>
          </a:p>
          <a:p>
            <a:endParaRPr lang="en-US" sz="1000" baseline="30000" dirty="0"/>
          </a:p>
        </p:txBody>
      </p:sp>
      <p:sp>
        <p:nvSpPr>
          <p:cNvPr id="13" name="Rounded Rectangle 12"/>
          <p:cNvSpPr/>
          <p:nvPr/>
        </p:nvSpPr>
        <p:spPr>
          <a:xfrm>
            <a:off x="2547866" y="5324665"/>
            <a:ext cx="1397050" cy="50506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Plants</a:t>
            </a:r>
            <a:br>
              <a:rPr lang="en-US" dirty="0" smtClean="0"/>
            </a:br>
            <a:r>
              <a:rPr lang="en-US" sz="1400" dirty="0" smtClean="0"/>
              <a:t>(esp. forests)</a:t>
            </a:r>
            <a:endParaRPr lang="en-US" sz="1400" dirty="0"/>
          </a:p>
        </p:txBody>
      </p:sp>
      <p:sp>
        <p:nvSpPr>
          <p:cNvPr id="14" name="Rounded Rectangle 13"/>
          <p:cNvSpPr/>
          <p:nvPr/>
        </p:nvSpPr>
        <p:spPr>
          <a:xfrm>
            <a:off x="1098348" y="5315963"/>
            <a:ext cx="1252331" cy="50506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Organisms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085656" y="2860001"/>
            <a:ext cx="707966" cy="52563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/>
              <a:t>N</a:t>
            </a:r>
            <a:r>
              <a:rPr lang="en-US" dirty="0" smtClean="0"/>
              <a:t>O</a:t>
            </a:r>
            <a:r>
              <a:rPr lang="en-US" baseline="-25000" dirty="0" smtClean="0"/>
              <a:t>x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954130" y="2740733"/>
            <a:ext cx="2582746" cy="765038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02632" y="2465166"/>
            <a:ext cx="1516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Main substances*</a:t>
            </a:r>
            <a:endParaRPr lang="en-US" sz="14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1085655" y="4112879"/>
            <a:ext cx="2253499" cy="52563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Increased soil and water acidity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954130" y="3993611"/>
            <a:ext cx="2582746" cy="765038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902632" y="3718044"/>
            <a:ext cx="877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Midpoint</a:t>
            </a:r>
            <a:endParaRPr lang="en-US" sz="14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1099752" y="1666147"/>
            <a:ext cx="1626429" cy="52563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Fuel combustion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2922485" y="1643739"/>
            <a:ext cx="1181888" cy="23908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Electricity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952236" y="1560163"/>
            <a:ext cx="5321081" cy="765038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952236" y="1298869"/>
            <a:ext cx="1240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Major sources</a:t>
            </a:r>
            <a:endParaRPr lang="en-US" sz="14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4856047" y="1666146"/>
            <a:ext cx="1275485" cy="52563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Agriculture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1448200" y="2860001"/>
            <a:ext cx="345422" cy="211500"/>
          </a:xfrm>
          <a:prstGeom prst="roundRect">
            <a:avLst>
              <a:gd name="adj" fmla="val 3918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394668" y="2827080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38%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894724" y="2855532"/>
            <a:ext cx="707966" cy="52563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 smtClean="0"/>
              <a:t>SO</a:t>
            </a:r>
            <a:r>
              <a:rPr lang="en-US" baseline="-25000" dirty="0" smtClean="0"/>
              <a:t>x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2257268" y="2855532"/>
            <a:ext cx="345422" cy="211500"/>
          </a:xfrm>
          <a:prstGeom prst="roundRect">
            <a:avLst>
              <a:gd name="adj" fmla="val 3918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203736" y="2822611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35%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2831" y="2363674"/>
            <a:ext cx="2547829" cy="1682089"/>
          </a:xfrm>
          <a:prstGeom prst="rect">
            <a:avLst/>
          </a:prstGeom>
        </p:spPr>
      </p:pic>
      <p:pic>
        <p:nvPicPr>
          <p:cNvPr id="16" name="Picture 2" descr="http://media-2.web.britannica.com/eb-media/85/102985-004-92DEA58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31" y="4238392"/>
            <a:ext cx="2563987" cy="174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ounded Rectangle 39"/>
          <p:cNvSpPr/>
          <p:nvPr/>
        </p:nvSpPr>
        <p:spPr>
          <a:xfrm>
            <a:off x="2702115" y="2860001"/>
            <a:ext cx="707966" cy="52563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3064659" y="2860001"/>
            <a:ext cx="345422" cy="211500"/>
          </a:xfrm>
          <a:prstGeom prst="roundRect">
            <a:avLst>
              <a:gd name="adj" fmla="val 3918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022987" y="2838586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26%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01352" y="2508216"/>
            <a:ext cx="872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Others: 1%</a:t>
            </a:r>
            <a:endParaRPr lang="en-US" sz="1200" dirty="0"/>
          </a:p>
        </p:txBody>
      </p:sp>
      <p:sp>
        <p:nvSpPr>
          <p:cNvPr id="46" name="Rounded Rectangle 45"/>
          <p:cNvSpPr/>
          <p:nvPr/>
        </p:nvSpPr>
        <p:spPr>
          <a:xfrm>
            <a:off x="4123140" y="5324665"/>
            <a:ext cx="1397050" cy="50506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Buildings</a:t>
            </a:r>
            <a:endParaRPr lang="en-US" dirty="0"/>
          </a:p>
        </p:txBody>
      </p:sp>
      <p:sp>
        <p:nvSpPr>
          <p:cNvPr id="47" name="Rounded Rectangle 46"/>
          <p:cNvSpPr/>
          <p:nvPr/>
        </p:nvSpPr>
        <p:spPr>
          <a:xfrm>
            <a:off x="952236" y="5210767"/>
            <a:ext cx="4698836" cy="765038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900737" y="4935200"/>
            <a:ext cx="1824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Possible Endpoints</a:t>
            </a:r>
            <a:endParaRPr lang="en-US" sz="1400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926642" y="1983942"/>
            <a:ext cx="1598028" cy="2332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28" name="Left Brace 27"/>
          <p:cNvSpPr/>
          <p:nvPr/>
        </p:nvSpPr>
        <p:spPr>
          <a:xfrm>
            <a:off x="2779910" y="1606646"/>
            <a:ext cx="190500" cy="65315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ttp://img.ehowcdn.com/615x200/ds-photo/getty/article/52/245/dv118036_X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31" y="486623"/>
            <a:ext cx="2563987" cy="170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Date Placeholder 5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03/2015</a:t>
            </a:r>
            <a:endParaRPr lang="en-US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61949" y="6131004"/>
            <a:ext cx="4905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</a:t>
            </a:r>
            <a:r>
              <a:rPr lang="en-US" sz="1000" baseline="-25000" dirty="0" smtClean="0"/>
              <a:t>x</a:t>
            </a:r>
            <a:r>
              <a:rPr lang="en-US" sz="1000" dirty="0" smtClean="0"/>
              <a:t>: nitrogen oxides       SO</a:t>
            </a:r>
            <a:r>
              <a:rPr lang="en-US" sz="1000" baseline="-25000" dirty="0" smtClean="0"/>
              <a:t>x</a:t>
            </a:r>
            <a:r>
              <a:rPr lang="en-US" sz="1000" dirty="0" smtClean="0"/>
              <a:t>: </a:t>
            </a:r>
            <a:r>
              <a:rPr lang="en-US" sz="1000" dirty="0"/>
              <a:t>s</a:t>
            </a:r>
            <a:r>
              <a:rPr lang="en-US" sz="1000" dirty="0" smtClean="0"/>
              <a:t>ulfur oxides       NH</a:t>
            </a:r>
            <a:r>
              <a:rPr lang="en-US" sz="1000" baseline="-25000" dirty="0" smtClean="0"/>
              <a:t>3</a:t>
            </a:r>
            <a:r>
              <a:rPr lang="en-US" sz="1000" dirty="0" smtClean="0"/>
              <a:t>: ammonia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3843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95"/>
    </mc:Choice>
    <mc:Fallback xmlns="">
      <p:transition spd="slow" advTm="403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Warming Potential (GWP)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973" y="1387737"/>
            <a:ext cx="6635527" cy="4037836"/>
          </a:xfrm>
        </p:spPr>
        <p:txBody>
          <a:bodyPr>
            <a:normAutofit/>
          </a:bodyPr>
          <a:lstStyle/>
          <a:p>
            <a:r>
              <a:rPr lang="en-US" b="1" dirty="0" smtClean="0"/>
              <a:t>Increase in greenhouse gas concentrations, resulting in potential increases in global average surface temperature</a:t>
            </a:r>
          </a:p>
          <a:p>
            <a:pPr lvl="1"/>
            <a:r>
              <a:rPr lang="en-US" dirty="0" smtClean="0"/>
              <a:t>Occurs due to the greenhouse effect</a:t>
            </a:r>
          </a:p>
          <a:p>
            <a:pPr lvl="1"/>
            <a:r>
              <a:rPr lang="en-US" dirty="0" smtClean="0"/>
              <a:t>Often called climate change to reflect scope of possible effects</a:t>
            </a:r>
          </a:p>
          <a:p>
            <a:pPr lvl="1"/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is biggest anthropogenic source, other sources too</a:t>
            </a:r>
          </a:p>
          <a:p>
            <a:r>
              <a:rPr lang="en-US" dirty="0" smtClean="0"/>
              <a:t>Some greenhouse effect necessary, additional forced</a:t>
            </a:r>
            <a:br>
              <a:rPr lang="en-US" dirty="0" smtClean="0"/>
            </a:br>
            <a:r>
              <a:rPr lang="en-US" dirty="0" smtClean="0"/>
              <a:t>by humans is what is counted in LCA</a:t>
            </a:r>
          </a:p>
          <a:p>
            <a:r>
              <a:rPr lang="en-US" dirty="0" smtClean="0"/>
              <a:t>Biogenic CO</a:t>
            </a:r>
            <a:r>
              <a:rPr lang="en-US" baseline="-25000" dirty="0" smtClean="0"/>
              <a:t>2</a:t>
            </a:r>
            <a:r>
              <a:rPr lang="en-US" dirty="0" smtClean="0"/>
              <a:t> may or may not be counted</a:t>
            </a:r>
          </a:p>
          <a:p>
            <a:pPr lvl="1"/>
            <a:r>
              <a:rPr lang="en-US" dirty="0" smtClean="0"/>
              <a:t>e.g. biofuels</a:t>
            </a:r>
          </a:p>
          <a:p>
            <a:r>
              <a:rPr lang="en-US" dirty="0" smtClean="0"/>
              <a:t>GWP typically reported as 100 year time scale</a:t>
            </a:r>
          </a:p>
          <a:p>
            <a:r>
              <a:rPr lang="en-US" dirty="0" smtClean="0"/>
              <a:t>Almost universally reported as kg CO</a:t>
            </a:r>
            <a:r>
              <a:rPr lang="en-US" baseline="-25000" dirty="0" smtClean="0"/>
              <a:t>2</a:t>
            </a:r>
            <a:r>
              <a:rPr lang="en-US" dirty="0" smtClean="0"/>
              <a:t>-equivalent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LCA Module B2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71200" y="6136144"/>
            <a:ext cx="1445112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 smtClean="0"/>
              <a:t>livescience.com</a:t>
            </a:r>
            <a:endParaRPr lang="en-US" sz="1000" dirty="0"/>
          </a:p>
          <a:p>
            <a:endParaRPr lang="en-US" sz="1000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9335825" y="2312740"/>
            <a:ext cx="119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Global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9017427" y="641741"/>
            <a:ext cx="1760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Scale of impacts:</a:t>
            </a:r>
            <a:endParaRPr lang="en-US" dirty="0"/>
          </a:p>
        </p:txBody>
      </p:sp>
      <p:pic>
        <p:nvPicPr>
          <p:cNvPr id="3074" name="Picture 2" descr="http://i.livescience.com/images/i/000/053/475/original/Greenhouse-effect.jpg?13703821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108" y="2999034"/>
            <a:ext cx="52387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>
            <a:off x="9312344" y="1052348"/>
            <a:ext cx="1244126" cy="1244126"/>
          </a:xfrm>
          <a:prstGeom prst="ellipse">
            <a:avLst/>
          </a:prstGeom>
          <a:blipFill rotWithShape="0">
            <a:blip r:embed="rId6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Date Placeholder 5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03/2015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1949" y="6131004"/>
            <a:ext cx="4905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</a:t>
            </a:r>
            <a:r>
              <a:rPr lang="en-US" sz="1000" baseline="-25000" dirty="0" smtClean="0"/>
              <a:t>2</a:t>
            </a:r>
            <a:r>
              <a:rPr lang="en-US" sz="1000" dirty="0" smtClean="0"/>
              <a:t>: carbon dioxide</a:t>
            </a:r>
            <a:endParaRPr lang="en-US" sz="1000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1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538"/>
    </mc:Choice>
    <mc:Fallback xmlns="">
      <p:transition spd="slow" advTm="89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5606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739A28"/>
      </a:accent1>
      <a:accent2>
        <a:srgbClr val="C1DF8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4741</TotalTime>
  <Words>1699</Words>
  <Application>Microsoft Office PowerPoint</Application>
  <PresentationFormat>Widescreen</PresentationFormat>
  <Paragraphs>337</Paragraphs>
  <Slides>29</Slides>
  <Notes>15</Notes>
  <HiddenSlides>1</HiddenSlides>
  <MMClips>17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  <vt:variant>
        <vt:lpstr>Custom Shows</vt:lpstr>
      </vt:variant>
      <vt:variant>
        <vt:i4>1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Retrospect</vt:lpstr>
      <vt:lpstr>Welcome to the Life Cycle Assessment (LCA) Learning Module Series</vt:lpstr>
      <vt:lpstr>LCA Module Series Groups</vt:lpstr>
      <vt:lpstr>Common Air Emission Impact Categories</vt:lpstr>
      <vt:lpstr>Summary of Module B1 and Other Points</vt:lpstr>
      <vt:lpstr>Common Impact Categories</vt:lpstr>
      <vt:lpstr>Some Other Impact Categories</vt:lpstr>
      <vt:lpstr>Acidification Potential (AP)</vt:lpstr>
      <vt:lpstr>Acidification Potential (AP)</vt:lpstr>
      <vt:lpstr>Global Warming Potential (GWP)</vt:lpstr>
      <vt:lpstr>Global Warming Potential (GWP)</vt:lpstr>
      <vt:lpstr>Ozone</vt:lpstr>
      <vt:lpstr>Ozone Depletion Potential (ODP)</vt:lpstr>
      <vt:lpstr>Ozone Depletion Potential (ODP)</vt:lpstr>
      <vt:lpstr>Smog Creation Potential (SCP)</vt:lpstr>
      <vt:lpstr>Smog Creation Potential (SCP)</vt:lpstr>
      <vt:lpstr>Common Impact Categories</vt:lpstr>
      <vt:lpstr>Thank you for completing Module B2!</vt:lpstr>
      <vt:lpstr>Self-Assessment Quiz</vt:lpstr>
      <vt:lpstr>What is the most common form of deposition for acidification potential?</vt:lpstr>
      <vt:lpstr>Correct!</vt:lpstr>
      <vt:lpstr>What time scale is most often used for determining global warming potential in LCA?</vt:lpstr>
      <vt:lpstr>Correct!</vt:lpstr>
      <vt:lpstr>Which type of ozone is considered “good”?</vt:lpstr>
      <vt:lpstr>Correct!</vt:lpstr>
      <vt:lpstr>What is the main direct result of decreased ozone concentrations in the stratosphere?</vt:lpstr>
      <vt:lpstr>Correct!</vt:lpstr>
      <vt:lpstr>How is ground level ozone (smog) most commonly formed?</vt:lpstr>
      <vt:lpstr>Correct!</vt:lpstr>
      <vt:lpstr>Sorry that’s Incorrect</vt:lpstr>
      <vt:lpstr>Wrong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Quinn Langfitt</dc:creator>
  <cp:lastModifiedBy>Melissa E Sparks</cp:lastModifiedBy>
  <cp:revision>396</cp:revision>
  <dcterms:created xsi:type="dcterms:W3CDTF">2014-11-14T22:25:32Z</dcterms:created>
  <dcterms:modified xsi:type="dcterms:W3CDTF">2015-05-04T23:05:43Z</dcterms:modified>
</cp:coreProperties>
</file>