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0"/>
  </p:notesMasterIdLst>
  <p:sldIdLst>
    <p:sldId id="319" r:id="rId2"/>
    <p:sldId id="320" r:id="rId3"/>
    <p:sldId id="276" r:id="rId4"/>
    <p:sldId id="287" r:id="rId5"/>
    <p:sldId id="305" r:id="rId6"/>
    <p:sldId id="309" r:id="rId7"/>
    <p:sldId id="308" r:id="rId8"/>
    <p:sldId id="324" r:id="rId9"/>
    <p:sldId id="316" r:id="rId10"/>
    <p:sldId id="317" r:id="rId11"/>
    <p:sldId id="323" r:id="rId12"/>
    <p:sldId id="310" r:id="rId13"/>
    <p:sldId id="307" r:id="rId14"/>
    <p:sldId id="306" r:id="rId15"/>
    <p:sldId id="312" r:id="rId16"/>
    <p:sldId id="304" r:id="rId17"/>
    <p:sldId id="278" r:id="rId18"/>
    <p:sldId id="279" r:id="rId19"/>
    <p:sldId id="280" r:id="rId20"/>
    <p:sldId id="283" r:id="rId21"/>
    <p:sldId id="284" r:id="rId22"/>
    <p:sldId id="281" r:id="rId23"/>
    <p:sldId id="282" r:id="rId24"/>
    <p:sldId id="300" r:id="rId25"/>
    <p:sldId id="301" r:id="rId26"/>
    <p:sldId id="321" r:id="rId27"/>
    <p:sldId id="322" r:id="rId28"/>
    <p:sldId id="285" r:id="rId29"/>
  </p:sldIdLst>
  <p:sldSz cx="12192000" cy="6858000"/>
  <p:notesSz cx="6858000" cy="9144000"/>
  <p:custShowLst>
    <p:custShow name="Wrong" id="0">
      <p:sldLst>
        <p:sld r:id="rId29"/>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uinn Langfitt" initials="QL" lastIdx="6" clrIdx="0">
    <p:extLst>
      <p:ext uri="{19B8F6BF-5375-455C-9EA6-DF929625EA0E}">
        <p15:presenceInfo xmlns:p15="http://schemas.microsoft.com/office/powerpoint/2012/main" userId="fd30b36df98d153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DF87"/>
    <a:srgbClr val="739A28"/>
    <a:srgbClr val="DAC0A6"/>
    <a:srgbClr val="8D5E30"/>
    <a:srgbClr val="996633"/>
    <a:srgbClr val="A9B1BC"/>
    <a:srgbClr val="D2D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2598" autoAdjust="0"/>
  </p:normalViewPr>
  <p:slideViewPr>
    <p:cSldViewPr snapToGrid="0">
      <p:cViewPr varScale="1">
        <p:scale>
          <a:sx n="104" d="100"/>
          <a:sy n="104" d="100"/>
        </p:scale>
        <p:origin x="79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iagrams/_rels/data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5E54B0-34C2-49EC-92E4-42B9E41F668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A7D1DCF-586F-49EF-9961-2439954DFCC9}">
      <dgm:prSet phldrT="[Text]"/>
      <dgm:spPr/>
      <dgm:t>
        <a:bodyPr/>
        <a:lstStyle/>
        <a:p>
          <a:r>
            <a:rPr lang="en-US" dirty="0" smtClean="0"/>
            <a:t>Human Health</a:t>
          </a:r>
          <a:endParaRPr lang="en-US" dirty="0"/>
        </a:p>
      </dgm:t>
    </dgm:pt>
    <dgm:pt modelId="{9BF2F521-9BA6-45B3-9AD8-42420498EBF6}" type="parTrans" cxnId="{7B12F35C-81EC-455E-B56B-6656610D6388}">
      <dgm:prSet/>
      <dgm:spPr/>
      <dgm:t>
        <a:bodyPr/>
        <a:lstStyle/>
        <a:p>
          <a:endParaRPr lang="en-US"/>
        </a:p>
      </dgm:t>
    </dgm:pt>
    <dgm:pt modelId="{BE25DE94-AC85-4BC9-8A52-5D24E1EF8B4E}" type="sibTrans" cxnId="{7B12F35C-81EC-455E-B56B-6656610D6388}">
      <dgm:prSet/>
      <dgm:spPr/>
      <dgm:t>
        <a:bodyPr/>
        <a:lstStyle/>
        <a:p>
          <a:endParaRPr lang="en-US"/>
        </a:p>
      </dgm:t>
    </dgm:pt>
    <dgm:pt modelId="{75FB6E3D-E6FD-4F2E-A37D-EEC92B76B239}">
      <dgm:prSet phldrT="[Text]"/>
      <dgm:spPr/>
      <dgm:t>
        <a:bodyPr/>
        <a:lstStyle/>
        <a:p>
          <a:r>
            <a:rPr lang="en-US" dirty="0" smtClean="0"/>
            <a:t>Ecosystems</a:t>
          </a:r>
          <a:endParaRPr lang="en-US" dirty="0"/>
        </a:p>
      </dgm:t>
    </dgm:pt>
    <dgm:pt modelId="{898E131C-5089-46FF-880E-39EE52FFACB1}" type="parTrans" cxnId="{73AC9FDA-1197-4C96-BA0F-C65E5DD16605}">
      <dgm:prSet/>
      <dgm:spPr/>
      <dgm:t>
        <a:bodyPr/>
        <a:lstStyle/>
        <a:p>
          <a:endParaRPr lang="en-US"/>
        </a:p>
      </dgm:t>
    </dgm:pt>
    <dgm:pt modelId="{4B756275-A7C2-4109-BAD0-CD4FA22FC7FC}" type="sibTrans" cxnId="{73AC9FDA-1197-4C96-BA0F-C65E5DD16605}">
      <dgm:prSet/>
      <dgm:spPr/>
      <dgm:t>
        <a:bodyPr/>
        <a:lstStyle/>
        <a:p>
          <a:endParaRPr lang="en-US"/>
        </a:p>
      </dgm:t>
    </dgm:pt>
    <dgm:pt modelId="{8FAEC99B-E904-464D-B8B6-B9487E71746A}">
      <dgm:prSet phldrT="[Text]"/>
      <dgm:spPr/>
      <dgm:t>
        <a:bodyPr/>
        <a:lstStyle/>
        <a:p>
          <a:r>
            <a:rPr lang="en-US" dirty="0" smtClean="0"/>
            <a:t>Resources</a:t>
          </a:r>
          <a:endParaRPr lang="en-US" dirty="0"/>
        </a:p>
      </dgm:t>
    </dgm:pt>
    <dgm:pt modelId="{BC76310A-033B-446B-85AE-D3E45D212166}" type="parTrans" cxnId="{36326FAA-EA4D-409E-A421-A28E5218687C}">
      <dgm:prSet/>
      <dgm:spPr/>
      <dgm:t>
        <a:bodyPr/>
        <a:lstStyle/>
        <a:p>
          <a:endParaRPr lang="en-US"/>
        </a:p>
      </dgm:t>
    </dgm:pt>
    <dgm:pt modelId="{B5E4A275-C3B6-4CF5-B6D4-08D8B293C0D6}" type="sibTrans" cxnId="{36326FAA-EA4D-409E-A421-A28E5218687C}">
      <dgm:prSet/>
      <dgm:spPr/>
      <dgm:t>
        <a:bodyPr/>
        <a:lstStyle/>
        <a:p>
          <a:endParaRPr lang="en-US"/>
        </a:p>
      </dgm:t>
    </dgm:pt>
    <dgm:pt modelId="{2DD5C767-41B4-4A71-9A79-A827E150E847}" type="pres">
      <dgm:prSet presAssocID="{A35E54B0-34C2-49EC-92E4-42B9E41F6683}" presName="diagram" presStyleCnt="0">
        <dgm:presLayoutVars>
          <dgm:dir/>
          <dgm:resizeHandles val="exact"/>
        </dgm:presLayoutVars>
      </dgm:prSet>
      <dgm:spPr/>
      <dgm:t>
        <a:bodyPr/>
        <a:lstStyle/>
        <a:p>
          <a:endParaRPr lang="en-US"/>
        </a:p>
      </dgm:t>
    </dgm:pt>
    <dgm:pt modelId="{ACF9924B-7389-4F6D-90D5-4B327276BF16}" type="pres">
      <dgm:prSet presAssocID="{5A7D1DCF-586F-49EF-9961-2439954DFCC9}" presName="node" presStyleLbl="node1" presStyleIdx="0" presStyleCnt="3">
        <dgm:presLayoutVars>
          <dgm:bulletEnabled val="1"/>
        </dgm:presLayoutVars>
      </dgm:prSet>
      <dgm:spPr>
        <a:prstGeom prst="roundRect">
          <a:avLst/>
        </a:prstGeom>
      </dgm:spPr>
      <dgm:t>
        <a:bodyPr/>
        <a:lstStyle/>
        <a:p>
          <a:endParaRPr lang="en-US"/>
        </a:p>
      </dgm:t>
    </dgm:pt>
    <dgm:pt modelId="{27567673-8314-4267-A148-C61A596E598F}" type="pres">
      <dgm:prSet presAssocID="{BE25DE94-AC85-4BC9-8A52-5D24E1EF8B4E}" presName="sibTrans" presStyleCnt="0"/>
      <dgm:spPr/>
    </dgm:pt>
    <dgm:pt modelId="{DC913E55-B1B3-475B-9049-24430A5FED35}" type="pres">
      <dgm:prSet presAssocID="{75FB6E3D-E6FD-4F2E-A37D-EEC92B76B239}" presName="node" presStyleLbl="node1" presStyleIdx="1" presStyleCnt="3">
        <dgm:presLayoutVars>
          <dgm:bulletEnabled val="1"/>
        </dgm:presLayoutVars>
      </dgm:prSet>
      <dgm:spPr>
        <a:prstGeom prst="roundRect">
          <a:avLst/>
        </a:prstGeom>
      </dgm:spPr>
      <dgm:t>
        <a:bodyPr/>
        <a:lstStyle/>
        <a:p>
          <a:endParaRPr lang="en-US"/>
        </a:p>
      </dgm:t>
    </dgm:pt>
    <dgm:pt modelId="{87569AAD-4DD7-4B15-907B-8D6FC3659117}" type="pres">
      <dgm:prSet presAssocID="{4B756275-A7C2-4109-BAD0-CD4FA22FC7FC}" presName="sibTrans" presStyleCnt="0"/>
      <dgm:spPr/>
    </dgm:pt>
    <dgm:pt modelId="{61F65C56-7383-4D95-B122-B36B67647D39}" type="pres">
      <dgm:prSet presAssocID="{8FAEC99B-E904-464D-B8B6-B9487E71746A}" presName="node" presStyleLbl="node1" presStyleIdx="2" presStyleCnt="3">
        <dgm:presLayoutVars>
          <dgm:bulletEnabled val="1"/>
        </dgm:presLayoutVars>
      </dgm:prSet>
      <dgm:spPr>
        <a:prstGeom prst="roundRect">
          <a:avLst/>
        </a:prstGeom>
      </dgm:spPr>
      <dgm:t>
        <a:bodyPr/>
        <a:lstStyle/>
        <a:p>
          <a:endParaRPr lang="en-US"/>
        </a:p>
      </dgm:t>
    </dgm:pt>
  </dgm:ptLst>
  <dgm:cxnLst>
    <dgm:cxn modelId="{36326FAA-EA4D-409E-A421-A28E5218687C}" srcId="{A35E54B0-34C2-49EC-92E4-42B9E41F6683}" destId="{8FAEC99B-E904-464D-B8B6-B9487E71746A}" srcOrd="2" destOrd="0" parTransId="{BC76310A-033B-446B-85AE-D3E45D212166}" sibTransId="{B5E4A275-C3B6-4CF5-B6D4-08D8B293C0D6}"/>
    <dgm:cxn modelId="{8B841972-6A39-4EBC-956B-8B85CCC962E4}" type="presOf" srcId="{A35E54B0-34C2-49EC-92E4-42B9E41F6683}" destId="{2DD5C767-41B4-4A71-9A79-A827E150E847}" srcOrd="0" destOrd="0" presId="urn:microsoft.com/office/officeart/2005/8/layout/default"/>
    <dgm:cxn modelId="{0F489C8A-C1A3-4EC1-8210-1FBB376BF285}" type="presOf" srcId="{5A7D1DCF-586F-49EF-9961-2439954DFCC9}" destId="{ACF9924B-7389-4F6D-90D5-4B327276BF16}" srcOrd="0" destOrd="0" presId="urn:microsoft.com/office/officeart/2005/8/layout/default"/>
    <dgm:cxn modelId="{39A5E904-283B-4E1A-B628-651E85C3D642}" type="presOf" srcId="{75FB6E3D-E6FD-4F2E-A37D-EEC92B76B239}" destId="{DC913E55-B1B3-475B-9049-24430A5FED35}" srcOrd="0" destOrd="0" presId="urn:microsoft.com/office/officeart/2005/8/layout/default"/>
    <dgm:cxn modelId="{7B12F35C-81EC-455E-B56B-6656610D6388}" srcId="{A35E54B0-34C2-49EC-92E4-42B9E41F6683}" destId="{5A7D1DCF-586F-49EF-9961-2439954DFCC9}" srcOrd="0" destOrd="0" parTransId="{9BF2F521-9BA6-45B3-9AD8-42420498EBF6}" sibTransId="{BE25DE94-AC85-4BC9-8A52-5D24E1EF8B4E}"/>
    <dgm:cxn modelId="{73AC9FDA-1197-4C96-BA0F-C65E5DD16605}" srcId="{A35E54B0-34C2-49EC-92E4-42B9E41F6683}" destId="{75FB6E3D-E6FD-4F2E-A37D-EEC92B76B239}" srcOrd="1" destOrd="0" parTransId="{898E131C-5089-46FF-880E-39EE52FFACB1}" sibTransId="{4B756275-A7C2-4109-BAD0-CD4FA22FC7FC}"/>
    <dgm:cxn modelId="{D704A3B2-6126-44A7-BA40-D8C13E27663E}" type="presOf" srcId="{8FAEC99B-E904-464D-B8B6-B9487E71746A}" destId="{61F65C56-7383-4D95-B122-B36B67647D39}" srcOrd="0" destOrd="0" presId="urn:microsoft.com/office/officeart/2005/8/layout/default"/>
    <dgm:cxn modelId="{CF8EB628-28A4-4A95-AB4B-FEA5E8A6BA1F}" type="presParOf" srcId="{2DD5C767-41B4-4A71-9A79-A827E150E847}" destId="{ACF9924B-7389-4F6D-90D5-4B327276BF16}" srcOrd="0" destOrd="0" presId="urn:microsoft.com/office/officeart/2005/8/layout/default"/>
    <dgm:cxn modelId="{65A3091B-6C1D-485D-8D62-3C3B4E5B95F0}" type="presParOf" srcId="{2DD5C767-41B4-4A71-9A79-A827E150E847}" destId="{27567673-8314-4267-A148-C61A596E598F}" srcOrd="1" destOrd="0" presId="urn:microsoft.com/office/officeart/2005/8/layout/default"/>
    <dgm:cxn modelId="{7A2828DC-2D58-4521-B409-DFEAC7938D28}" type="presParOf" srcId="{2DD5C767-41B4-4A71-9A79-A827E150E847}" destId="{DC913E55-B1B3-475B-9049-24430A5FED35}" srcOrd="2" destOrd="0" presId="urn:microsoft.com/office/officeart/2005/8/layout/default"/>
    <dgm:cxn modelId="{2877B87E-947E-4CD3-9AB4-F7AF0C3D9A0A}" type="presParOf" srcId="{2DD5C767-41B4-4A71-9A79-A827E150E847}" destId="{87569AAD-4DD7-4B15-907B-8D6FC3659117}" srcOrd="3" destOrd="0" presId="urn:microsoft.com/office/officeart/2005/8/layout/default"/>
    <dgm:cxn modelId="{659308E5-DA92-4382-89D9-71425709AE89}" type="presParOf" srcId="{2DD5C767-41B4-4A71-9A79-A827E150E847}" destId="{61F65C56-7383-4D95-B122-B36B67647D39}"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9AAD94-8A07-49C4-B89E-65C12DB0384C}"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US"/>
        </a:p>
      </dgm:t>
    </dgm:pt>
    <dgm:pt modelId="{E948407F-B719-4479-AE1A-ADDF66122729}">
      <dgm:prSet phldrT="[Text]"/>
      <dgm:spPr>
        <a:noFill/>
        <a:ln>
          <a:noFill/>
        </a:ln>
      </dgm:spPr>
      <dgm:t>
        <a:bodyPr/>
        <a:lstStyle/>
        <a:p>
          <a:r>
            <a:rPr lang="en-US" dirty="0" smtClean="0">
              <a:solidFill>
                <a:schemeClr val="bg1"/>
              </a:solidFill>
            </a:rPr>
            <a:t>_</a:t>
          </a:r>
          <a:endParaRPr lang="en-US" dirty="0">
            <a:solidFill>
              <a:schemeClr val="bg1"/>
            </a:solidFill>
          </a:endParaRPr>
        </a:p>
      </dgm:t>
    </dgm:pt>
    <dgm:pt modelId="{9816AD33-4619-4D84-BC77-8C0668797FF3}" type="parTrans" cxnId="{32DEFDFB-6EAC-4F98-AB71-D525EE37EEB6}">
      <dgm:prSet/>
      <dgm:spPr/>
      <dgm:t>
        <a:bodyPr/>
        <a:lstStyle/>
        <a:p>
          <a:endParaRPr lang="en-US"/>
        </a:p>
      </dgm:t>
    </dgm:pt>
    <dgm:pt modelId="{3FBBD637-591F-4DF0-A793-DD7F08AE46E8}" type="sibTrans" cxnId="{32DEFDFB-6EAC-4F98-AB71-D525EE37EEB6}">
      <dgm:prSet/>
      <dgm:spPr/>
      <dgm:t>
        <a:bodyPr/>
        <a:lstStyle/>
        <a:p>
          <a:endParaRPr lang="en-US"/>
        </a:p>
      </dgm:t>
    </dgm:pt>
    <dgm:pt modelId="{77B74D0C-566D-4AC8-8112-CA9F09220F8B}">
      <dgm:prSet phldrT="[Text]"/>
      <dgm:spPr/>
      <dgm:t>
        <a:bodyPr/>
        <a:lstStyle/>
        <a:p>
          <a:r>
            <a:rPr lang="en-US" dirty="0" smtClean="0">
              <a:latin typeface="Candara" panose="020E0502030303020204" pitchFamily="34" charset="0"/>
            </a:rPr>
            <a:t>1 kg CO</a:t>
          </a:r>
          <a:r>
            <a:rPr lang="en-US" baseline="-25000" dirty="0" smtClean="0">
              <a:latin typeface="Candara" panose="020E0502030303020204" pitchFamily="34" charset="0"/>
            </a:rPr>
            <a:t>2</a:t>
          </a:r>
          <a:endParaRPr lang="en-US" dirty="0">
            <a:latin typeface="Candara" panose="020E0502030303020204" pitchFamily="34" charset="0"/>
          </a:endParaRPr>
        </a:p>
      </dgm:t>
    </dgm:pt>
    <dgm:pt modelId="{284268FB-4749-4FEA-B93F-A720DAB2B240}" type="parTrans" cxnId="{3F120060-C0B9-4E2A-94DF-C972F49A07A7}">
      <dgm:prSet/>
      <dgm:spPr/>
      <dgm:t>
        <a:bodyPr/>
        <a:lstStyle/>
        <a:p>
          <a:endParaRPr lang="en-US"/>
        </a:p>
      </dgm:t>
    </dgm:pt>
    <dgm:pt modelId="{A40DB7D3-DDB8-4878-9B06-8054B3DDF631}" type="sibTrans" cxnId="{3F120060-C0B9-4E2A-94DF-C972F49A07A7}">
      <dgm:prSet/>
      <dgm:spPr/>
      <dgm:t>
        <a:bodyPr/>
        <a:lstStyle/>
        <a:p>
          <a:endParaRPr lang="en-US"/>
        </a:p>
      </dgm:t>
    </dgm:pt>
    <dgm:pt modelId="{471BCA3E-B196-492C-B16B-A818D1AC1DA4}">
      <dgm:prSet phldrT="[Text]"/>
      <dgm:spPr>
        <a:noFill/>
        <a:ln>
          <a:noFill/>
        </a:ln>
      </dgm:spPr>
      <dgm:t>
        <a:bodyPr/>
        <a:lstStyle/>
        <a:p>
          <a:endParaRPr lang="en-US" dirty="0">
            <a:solidFill>
              <a:schemeClr val="bg1"/>
            </a:solidFill>
          </a:endParaRPr>
        </a:p>
      </dgm:t>
    </dgm:pt>
    <dgm:pt modelId="{21ECDB0A-3881-44B2-9AE3-3D84DA145355}" type="parTrans" cxnId="{83B52841-6F53-4333-9E01-17EA3D92F885}">
      <dgm:prSet/>
      <dgm:spPr/>
      <dgm:t>
        <a:bodyPr/>
        <a:lstStyle/>
        <a:p>
          <a:endParaRPr lang="en-US"/>
        </a:p>
      </dgm:t>
    </dgm:pt>
    <dgm:pt modelId="{94372D72-D86D-43A6-AA31-C7751DB7862E}" type="sibTrans" cxnId="{83B52841-6F53-4333-9E01-17EA3D92F885}">
      <dgm:prSet/>
      <dgm:spPr/>
      <dgm:t>
        <a:bodyPr/>
        <a:lstStyle/>
        <a:p>
          <a:endParaRPr lang="en-US"/>
        </a:p>
      </dgm:t>
    </dgm:pt>
    <dgm:pt modelId="{73D0ADCB-D255-47E9-B1B2-C90AEB2ADFE5}">
      <dgm:prSet phldrT="[Text]"/>
      <dgm:spPr/>
      <dgm:t>
        <a:bodyPr/>
        <a:lstStyle/>
        <a:p>
          <a:r>
            <a:rPr lang="en-US" dirty="0" smtClean="0">
              <a:latin typeface="Candara" panose="020E0502030303020204" pitchFamily="34" charset="0"/>
            </a:rPr>
            <a:t>1 kg CH</a:t>
          </a:r>
          <a:r>
            <a:rPr lang="en-US" baseline="-25000" dirty="0" smtClean="0">
              <a:latin typeface="Candara" panose="020E0502030303020204" pitchFamily="34" charset="0"/>
            </a:rPr>
            <a:t>4</a:t>
          </a:r>
          <a:endParaRPr lang="en-US" dirty="0">
            <a:latin typeface="Candara" panose="020E0502030303020204" pitchFamily="34" charset="0"/>
          </a:endParaRPr>
        </a:p>
      </dgm:t>
    </dgm:pt>
    <dgm:pt modelId="{AB24A9FF-FEB2-411E-86BC-29D53F1D2E23}" type="parTrans" cxnId="{A5B77730-0DFD-41CF-8F2F-3700E85ED831}">
      <dgm:prSet/>
      <dgm:spPr/>
      <dgm:t>
        <a:bodyPr/>
        <a:lstStyle/>
        <a:p>
          <a:endParaRPr lang="en-US"/>
        </a:p>
      </dgm:t>
    </dgm:pt>
    <dgm:pt modelId="{73DDB2F2-0885-4FF7-B986-E9E6140DFA36}" type="sibTrans" cxnId="{A5B77730-0DFD-41CF-8F2F-3700E85ED831}">
      <dgm:prSet/>
      <dgm:spPr/>
      <dgm:t>
        <a:bodyPr/>
        <a:lstStyle/>
        <a:p>
          <a:endParaRPr lang="en-US"/>
        </a:p>
      </dgm:t>
    </dgm:pt>
    <dgm:pt modelId="{C8DA024C-CBDC-4BA0-AFD2-A0680B257389}" type="pres">
      <dgm:prSet presAssocID="{F09AAD94-8A07-49C4-B89E-65C12DB0384C}" presName="outerComposite" presStyleCnt="0">
        <dgm:presLayoutVars>
          <dgm:chMax val="2"/>
          <dgm:animLvl val="lvl"/>
          <dgm:resizeHandles val="exact"/>
        </dgm:presLayoutVars>
      </dgm:prSet>
      <dgm:spPr/>
      <dgm:t>
        <a:bodyPr/>
        <a:lstStyle/>
        <a:p>
          <a:endParaRPr lang="en-US"/>
        </a:p>
      </dgm:t>
    </dgm:pt>
    <dgm:pt modelId="{858BC1F3-F03B-447A-A195-209FC4C9DF08}" type="pres">
      <dgm:prSet presAssocID="{F09AAD94-8A07-49C4-B89E-65C12DB0384C}" presName="dummyMaxCanvas" presStyleCnt="0"/>
      <dgm:spPr/>
    </dgm:pt>
    <dgm:pt modelId="{58B923D9-B486-4986-BDE6-C6BB4E83E880}" type="pres">
      <dgm:prSet presAssocID="{F09AAD94-8A07-49C4-B89E-65C12DB0384C}" presName="parentComposite" presStyleCnt="0"/>
      <dgm:spPr/>
    </dgm:pt>
    <dgm:pt modelId="{3D25AFDD-7CC4-4F89-B436-6291A16DCCC5}" type="pres">
      <dgm:prSet presAssocID="{F09AAD94-8A07-49C4-B89E-65C12DB0384C}" presName="parent1" presStyleLbl="alignAccFollowNode1" presStyleIdx="0" presStyleCnt="4" custLinFactY="34643" custLinFactNeighborX="-37343" custLinFactNeighborY="100000">
        <dgm:presLayoutVars>
          <dgm:chMax val="4"/>
        </dgm:presLayoutVars>
      </dgm:prSet>
      <dgm:spPr/>
      <dgm:t>
        <a:bodyPr/>
        <a:lstStyle/>
        <a:p>
          <a:endParaRPr lang="en-US"/>
        </a:p>
      </dgm:t>
    </dgm:pt>
    <dgm:pt modelId="{C2D69AB0-BD65-41B1-B5B2-3048412D7FEF}" type="pres">
      <dgm:prSet presAssocID="{F09AAD94-8A07-49C4-B89E-65C12DB0384C}" presName="parent2" presStyleLbl="alignAccFollowNode1" presStyleIdx="1" presStyleCnt="4" custLinFactY="18231" custLinFactNeighborX="54219" custLinFactNeighborY="100000">
        <dgm:presLayoutVars>
          <dgm:chMax val="4"/>
        </dgm:presLayoutVars>
      </dgm:prSet>
      <dgm:spPr/>
      <dgm:t>
        <a:bodyPr/>
        <a:lstStyle/>
        <a:p>
          <a:endParaRPr lang="en-US"/>
        </a:p>
      </dgm:t>
    </dgm:pt>
    <dgm:pt modelId="{00F1B761-BC34-400A-BAC5-E11853B9779E}" type="pres">
      <dgm:prSet presAssocID="{F09AAD94-8A07-49C4-B89E-65C12DB0384C}" presName="childrenComposite" presStyleCnt="0"/>
      <dgm:spPr/>
    </dgm:pt>
    <dgm:pt modelId="{4F4429AB-30FB-42E5-B740-16DEB70E7FAC}" type="pres">
      <dgm:prSet presAssocID="{F09AAD94-8A07-49C4-B89E-65C12DB0384C}" presName="dummyMaxCanvas_ChildArea" presStyleCnt="0"/>
      <dgm:spPr/>
    </dgm:pt>
    <dgm:pt modelId="{7C0B54BC-F5A6-49E2-A56C-A2FB8C5AF9F0}" type="pres">
      <dgm:prSet presAssocID="{F09AAD94-8A07-49C4-B89E-65C12DB0384C}" presName="fulcrum" presStyleLbl="alignAccFollowNode1" presStyleIdx="2" presStyleCnt="4"/>
      <dgm:spPr/>
    </dgm:pt>
    <dgm:pt modelId="{024B76D5-291A-4027-AC3C-E1509E1D619C}" type="pres">
      <dgm:prSet presAssocID="{F09AAD94-8A07-49C4-B89E-65C12DB0384C}" presName="balance_11" presStyleLbl="alignAccFollowNode1" presStyleIdx="3" presStyleCnt="4">
        <dgm:presLayoutVars>
          <dgm:bulletEnabled val="1"/>
        </dgm:presLayoutVars>
      </dgm:prSet>
      <dgm:spPr/>
    </dgm:pt>
    <dgm:pt modelId="{10912CF9-716A-43BA-9249-7DDA7E5292F7}" type="pres">
      <dgm:prSet presAssocID="{F09AAD94-8A07-49C4-B89E-65C12DB0384C}" presName="left_11_1" presStyleLbl="node1" presStyleIdx="0" presStyleCnt="2" custScaleY="47337" custLinFactNeighborX="1171" custLinFactNeighborY="26741">
        <dgm:presLayoutVars>
          <dgm:bulletEnabled val="1"/>
        </dgm:presLayoutVars>
      </dgm:prSet>
      <dgm:spPr/>
      <dgm:t>
        <a:bodyPr/>
        <a:lstStyle/>
        <a:p>
          <a:endParaRPr lang="en-US"/>
        </a:p>
      </dgm:t>
    </dgm:pt>
    <dgm:pt modelId="{FE8A95F2-2173-4FC4-B3CC-43120C9482D3}" type="pres">
      <dgm:prSet presAssocID="{F09AAD94-8A07-49C4-B89E-65C12DB0384C}" presName="right_11_1" presStyleLbl="node1" presStyleIdx="1" presStyleCnt="2" custScaleY="48910" custLinFactNeighborX="1171" custLinFactNeighborY="26741">
        <dgm:presLayoutVars>
          <dgm:bulletEnabled val="1"/>
        </dgm:presLayoutVars>
      </dgm:prSet>
      <dgm:spPr/>
      <dgm:t>
        <a:bodyPr/>
        <a:lstStyle/>
        <a:p>
          <a:endParaRPr lang="en-US"/>
        </a:p>
      </dgm:t>
    </dgm:pt>
  </dgm:ptLst>
  <dgm:cxnLst>
    <dgm:cxn modelId="{3F120060-C0B9-4E2A-94DF-C972F49A07A7}" srcId="{E948407F-B719-4479-AE1A-ADDF66122729}" destId="{77B74D0C-566D-4AC8-8112-CA9F09220F8B}" srcOrd="0" destOrd="0" parTransId="{284268FB-4749-4FEA-B93F-A720DAB2B240}" sibTransId="{A40DB7D3-DDB8-4878-9B06-8054B3DDF631}"/>
    <dgm:cxn modelId="{33A6A569-1B1D-4DF5-BAC6-0226DF2ADCA8}" type="presOf" srcId="{471BCA3E-B196-492C-B16B-A818D1AC1DA4}" destId="{C2D69AB0-BD65-41B1-B5B2-3048412D7FEF}" srcOrd="0" destOrd="0" presId="urn:microsoft.com/office/officeart/2005/8/layout/balance1"/>
    <dgm:cxn modelId="{433C2B5B-E6E2-47CE-AA79-18AB08DEF535}" type="presOf" srcId="{73D0ADCB-D255-47E9-B1B2-C90AEB2ADFE5}" destId="{FE8A95F2-2173-4FC4-B3CC-43120C9482D3}" srcOrd="0" destOrd="0" presId="urn:microsoft.com/office/officeart/2005/8/layout/balance1"/>
    <dgm:cxn modelId="{A5B77730-0DFD-41CF-8F2F-3700E85ED831}" srcId="{471BCA3E-B196-492C-B16B-A818D1AC1DA4}" destId="{73D0ADCB-D255-47E9-B1B2-C90AEB2ADFE5}" srcOrd="0" destOrd="0" parTransId="{AB24A9FF-FEB2-411E-86BC-29D53F1D2E23}" sibTransId="{73DDB2F2-0885-4FF7-B986-E9E6140DFA36}"/>
    <dgm:cxn modelId="{83B52841-6F53-4333-9E01-17EA3D92F885}" srcId="{F09AAD94-8A07-49C4-B89E-65C12DB0384C}" destId="{471BCA3E-B196-492C-B16B-A818D1AC1DA4}" srcOrd="1" destOrd="0" parTransId="{21ECDB0A-3881-44B2-9AE3-3D84DA145355}" sibTransId="{94372D72-D86D-43A6-AA31-C7751DB7862E}"/>
    <dgm:cxn modelId="{1906F616-A4FE-4A7D-891C-598956400AB8}" type="presOf" srcId="{77B74D0C-566D-4AC8-8112-CA9F09220F8B}" destId="{10912CF9-716A-43BA-9249-7DDA7E5292F7}" srcOrd="0" destOrd="0" presId="urn:microsoft.com/office/officeart/2005/8/layout/balance1"/>
    <dgm:cxn modelId="{5E2817F5-9C49-4162-A113-C71F6991FA6E}" type="presOf" srcId="{F09AAD94-8A07-49C4-B89E-65C12DB0384C}" destId="{C8DA024C-CBDC-4BA0-AFD2-A0680B257389}" srcOrd="0" destOrd="0" presId="urn:microsoft.com/office/officeart/2005/8/layout/balance1"/>
    <dgm:cxn modelId="{BA3A1490-5732-4E9C-A86E-85F0A57450E6}" type="presOf" srcId="{E948407F-B719-4479-AE1A-ADDF66122729}" destId="{3D25AFDD-7CC4-4F89-B436-6291A16DCCC5}" srcOrd="0" destOrd="0" presId="urn:microsoft.com/office/officeart/2005/8/layout/balance1"/>
    <dgm:cxn modelId="{32DEFDFB-6EAC-4F98-AB71-D525EE37EEB6}" srcId="{F09AAD94-8A07-49C4-B89E-65C12DB0384C}" destId="{E948407F-B719-4479-AE1A-ADDF66122729}" srcOrd="0" destOrd="0" parTransId="{9816AD33-4619-4D84-BC77-8C0668797FF3}" sibTransId="{3FBBD637-591F-4DF0-A793-DD7F08AE46E8}"/>
    <dgm:cxn modelId="{4A8B80BC-8CB9-49C1-95BE-C90EBE9EC374}" type="presParOf" srcId="{C8DA024C-CBDC-4BA0-AFD2-A0680B257389}" destId="{858BC1F3-F03B-447A-A195-209FC4C9DF08}" srcOrd="0" destOrd="0" presId="urn:microsoft.com/office/officeart/2005/8/layout/balance1"/>
    <dgm:cxn modelId="{59741CD1-DA6B-4078-8B38-053BF8483009}" type="presParOf" srcId="{C8DA024C-CBDC-4BA0-AFD2-A0680B257389}" destId="{58B923D9-B486-4986-BDE6-C6BB4E83E880}" srcOrd="1" destOrd="0" presId="urn:microsoft.com/office/officeart/2005/8/layout/balance1"/>
    <dgm:cxn modelId="{2F8274B0-1355-4441-B74D-E1EBB58919CA}" type="presParOf" srcId="{58B923D9-B486-4986-BDE6-C6BB4E83E880}" destId="{3D25AFDD-7CC4-4F89-B436-6291A16DCCC5}" srcOrd="0" destOrd="0" presId="urn:microsoft.com/office/officeart/2005/8/layout/balance1"/>
    <dgm:cxn modelId="{08F3D93C-8906-4C04-B7F4-CB92262ECB90}" type="presParOf" srcId="{58B923D9-B486-4986-BDE6-C6BB4E83E880}" destId="{C2D69AB0-BD65-41B1-B5B2-3048412D7FEF}" srcOrd="1" destOrd="0" presId="urn:microsoft.com/office/officeart/2005/8/layout/balance1"/>
    <dgm:cxn modelId="{1C804CAF-DF3A-47A5-9343-34F851B7F5A6}" type="presParOf" srcId="{C8DA024C-CBDC-4BA0-AFD2-A0680B257389}" destId="{00F1B761-BC34-400A-BAC5-E11853B9779E}" srcOrd="2" destOrd="0" presId="urn:microsoft.com/office/officeart/2005/8/layout/balance1"/>
    <dgm:cxn modelId="{9A46B5D7-B703-4019-813C-AFC38088CE82}" type="presParOf" srcId="{00F1B761-BC34-400A-BAC5-E11853B9779E}" destId="{4F4429AB-30FB-42E5-B740-16DEB70E7FAC}" srcOrd="0" destOrd="0" presId="urn:microsoft.com/office/officeart/2005/8/layout/balance1"/>
    <dgm:cxn modelId="{C7BCD05F-0B12-426C-A445-68E49DD1AAB7}" type="presParOf" srcId="{00F1B761-BC34-400A-BAC5-E11853B9779E}" destId="{7C0B54BC-F5A6-49E2-A56C-A2FB8C5AF9F0}" srcOrd="1" destOrd="0" presId="urn:microsoft.com/office/officeart/2005/8/layout/balance1"/>
    <dgm:cxn modelId="{3596D3C0-7195-496D-B31F-87E6E59C9E8E}" type="presParOf" srcId="{00F1B761-BC34-400A-BAC5-E11853B9779E}" destId="{024B76D5-291A-4027-AC3C-E1509E1D619C}" srcOrd="2" destOrd="0" presId="urn:microsoft.com/office/officeart/2005/8/layout/balance1"/>
    <dgm:cxn modelId="{6C0C1D7E-0AD0-4AD1-A85A-7C7EAFF5DC2E}" type="presParOf" srcId="{00F1B761-BC34-400A-BAC5-E11853B9779E}" destId="{10912CF9-716A-43BA-9249-7DDA7E5292F7}" srcOrd="3" destOrd="0" presId="urn:microsoft.com/office/officeart/2005/8/layout/balance1"/>
    <dgm:cxn modelId="{2E5FADDB-5DC1-4FB3-AEB6-9A8D43F35CB9}" type="presParOf" srcId="{00F1B761-BC34-400A-BAC5-E11853B9779E}" destId="{FE8A95F2-2173-4FC4-B3CC-43120C9482D3}" srcOrd="4"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9AAD94-8A07-49C4-B89E-65C12DB0384C}"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US"/>
        </a:p>
      </dgm:t>
    </dgm:pt>
    <dgm:pt modelId="{E948407F-B719-4479-AE1A-ADDF66122729}">
      <dgm:prSet phldrT="[Text]"/>
      <dgm:spPr>
        <a:noFill/>
        <a:ln>
          <a:noFill/>
        </a:ln>
      </dgm:spPr>
      <dgm:t>
        <a:bodyPr/>
        <a:lstStyle/>
        <a:p>
          <a:r>
            <a:rPr lang="en-US" dirty="0" smtClean="0">
              <a:solidFill>
                <a:schemeClr val="bg1"/>
              </a:solidFill>
            </a:rPr>
            <a:t>_</a:t>
          </a:r>
          <a:endParaRPr lang="en-US" dirty="0">
            <a:solidFill>
              <a:schemeClr val="bg1"/>
            </a:solidFill>
          </a:endParaRPr>
        </a:p>
      </dgm:t>
    </dgm:pt>
    <dgm:pt modelId="{9816AD33-4619-4D84-BC77-8C0668797FF3}" type="parTrans" cxnId="{32DEFDFB-6EAC-4F98-AB71-D525EE37EEB6}">
      <dgm:prSet/>
      <dgm:spPr/>
      <dgm:t>
        <a:bodyPr/>
        <a:lstStyle/>
        <a:p>
          <a:endParaRPr lang="en-US"/>
        </a:p>
      </dgm:t>
    </dgm:pt>
    <dgm:pt modelId="{3FBBD637-591F-4DF0-A793-DD7F08AE46E8}" type="sibTrans" cxnId="{32DEFDFB-6EAC-4F98-AB71-D525EE37EEB6}">
      <dgm:prSet/>
      <dgm:spPr/>
      <dgm:t>
        <a:bodyPr/>
        <a:lstStyle/>
        <a:p>
          <a:endParaRPr lang="en-US"/>
        </a:p>
      </dgm:t>
    </dgm:pt>
    <dgm:pt modelId="{77B74D0C-566D-4AC8-8112-CA9F09220F8B}">
      <dgm:prSet phldrT="[Text]"/>
      <dgm:spPr/>
      <dgm:t>
        <a:bodyPr/>
        <a:lstStyle/>
        <a:p>
          <a:r>
            <a:rPr lang="en-US" dirty="0" smtClean="0">
              <a:latin typeface="Candara" panose="020E0502030303020204" pitchFamily="34" charset="0"/>
            </a:rPr>
            <a:t>1 kg CO</a:t>
          </a:r>
          <a:r>
            <a:rPr lang="en-US" baseline="-25000" dirty="0" smtClean="0">
              <a:latin typeface="Candara" panose="020E0502030303020204" pitchFamily="34" charset="0"/>
            </a:rPr>
            <a:t>2</a:t>
          </a:r>
          <a:endParaRPr lang="en-US" dirty="0">
            <a:latin typeface="Candara" panose="020E0502030303020204" pitchFamily="34" charset="0"/>
          </a:endParaRPr>
        </a:p>
      </dgm:t>
    </dgm:pt>
    <dgm:pt modelId="{284268FB-4749-4FEA-B93F-A720DAB2B240}" type="parTrans" cxnId="{3F120060-C0B9-4E2A-94DF-C972F49A07A7}">
      <dgm:prSet/>
      <dgm:spPr/>
      <dgm:t>
        <a:bodyPr/>
        <a:lstStyle/>
        <a:p>
          <a:endParaRPr lang="en-US"/>
        </a:p>
      </dgm:t>
    </dgm:pt>
    <dgm:pt modelId="{A40DB7D3-DDB8-4878-9B06-8054B3DDF631}" type="sibTrans" cxnId="{3F120060-C0B9-4E2A-94DF-C972F49A07A7}">
      <dgm:prSet/>
      <dgm:spPr/>
      <dgm:t>
        <a:bodyPr/>
        <a:lstStyle/>
        <a:p>
          <a:endParaRPr lang="en-US"/>
        </a:p>
      </dgm:t>
    </dgm:pt>
    <dgm:pt modelId="{471BCA3E-B196-492C-B16B-A818D1AC1DA4}">
      <dgm:prSet phldrT="[Text]"/>
      <dgm:spPr>
        <a:noFill/>
        <a:ln>
          <a:noFill/>
        </a:ln>
      </dgm:spPr>
      <dgm:t>
        <a:bodyPr/>
        <a:lstStyle/>
        <a:p>
          <a:r>
            <a:rPr lang="en-US" dirty="0" smtClean="0">
              <a:solidFill>
                <a:schemeClr val="bg1"/>
              </a:solidFill>
            </a:rPr>
            <a:t>_</a:t>
          </a:r>
          <a:endParaRPr lang="en-US" dirty="0">
            <a:solidFill>
              <a:schemeClr val="bg1"/>
            </a:solidFill>
          </a:endParaRPr>
        </a:p>
      </dgm:t>
    </dgm:pt>
    <dgm:pt modelId="{21ECDB0A-3881-44B2-9AE3-3D84DA145355}" type="parTrans" cxnId="{83B52841-6F53-4333-9E01-17EA3D92F885}">
      <dgm:prSet/>
      <dgm:spPr/>
      <dgm:t>
        <a:bodyPr/>
        <a:lstStyle/>
        <a:p>
          <a:endParaRPr lang="en-US"/>
        </a:p>
      </dgm:t>
    </dgm:pt>
    <dgm:pt modelId="{94372D72-D86D-43A6-AA31-C7751DB7862E}" type="sibTrans" cxnId="{83B52841-6F53-4333-9E01-17EA3D92F885}">
      <dgm:prSet/>
      <dgm:spPr/>
      <dgm:t>
        <a:bodyPr/>
        <a:lstStyle/>
        <a:p>
          <a:endParaRPr lang="en-US"/>
        </a:p>
      </dgm:t>
    </dgm:pt>
    <dgm:pt modelId="{73D0ADCB-D255-47E9-B1B2-C90AEB2ADFE5}">
      <dgm:prSet phldrT="[Text]"/>
      <dgm:spPr/>
      <dgm:t>
        <a:bodyPr/>
        <a:lstStyle/>
        <a:p>
          <a:r>
            <a:rPr lang="en-US" smtClean="0">
              <a:latin typeface="Candara" panose="020E0502030303020204" pitchFamily="34" charset="0"/>
            </a:rPr>
            <a:t>1 kg CH</a:t>
          </a:r>
          <a:r>
            <a:rPr lang="en-US" baseline="-25000" smtClean="0">
              <a:latin typeface="Candara" panose="020E0502030303020204" pitchFamily="34" charset="0"/>
            </a:rPr>
            <a:t>4</a:t>
          </a:r>
          <a:endParaRPr lang="en-US" dirty="0">
            <a:latin typeface="Candara" panose="020E0502030303020204" pitchFamily="34" charset="0"/>
          </a:endParaRPr>
        </a:p>
      </dgm:t>
    </dgm:pt>
    <dgm:pt modelId="{AB24A9FF-FEB2-411E-86BC-29D53F1D2E23}" type="parTrans" cxnId="{A5B77730-0DFD-41CF-8F2F-3700E85ED831}">
      <dgm:prSet/>
      <dgm:spPr/>
      <dgm:t>
        <a:bodyPr/>
        <a:lstStyle/>
        <a:p>
          <a:endParaRPr lang="en-US"/>
        </a:p>
      </dgm:t>
    </dgm:pt>
    <dgm:pt modelId="{73DDB2F2-0885-4FF7-B986-E9E6140DFA36}" type="sibTrans" cxnId="{A5B77730-0DFD-41CF-8F2F-3700E85ED831}">
      <dgm:prSet/>
      <dgm:spPr/>
      <dgm:t>
        <a:bodyPr/>
        <a:lstStyle/>
        <a:p>
          <a:endParaRPr lang="en-US"/>
        </a:p>
      </dgm:t>
    </dgm:pt>
    <dgm:pt modelId="{C8DA024C-CBDC-4BA0-AFD2-A0680B257389}" type="pres">
      <dgm:prSet presAssocID="{F09AAD94-8A07-49C4-B89E-65C12DB0384C}" presName="outerComposite" presStyleCnt="0">
        <dgm:presLayoutVars>
          <dgm:chMax val="2"/>
          <dgm:animLvl val="lvl"/>
          <dgm:resizeHandles val="exact"/>
        </dgm:presLayoutVars>
      </dgm:prSet>
      <dgm:spPr/>
      <dgm:t>
        <a:bodyPr/>
        <a:lstStyle/>
        <a:p>
          <a:endParaRPr lang="en-US"/>
        </a:p>
      </dgm:t>
    </dgm:pt>
    <dgm:pt modelId="{858BC1F3-F03B-447A-A195-209FC4C9DF08}" type="pres">
      <dgm:prSet presAssocID="{F09AAD94-8A07-49C4-B89E-65C12DB0384C}" presName="dummyMaxCanvas" presStyleCnt="0"/>
      <dgm:spPr/>
    </dgm:pt>
    <dgm:pt modelId="{58B923D9-B486-4986-BDE6-C6BB4E83E880}" type="pres">
      <dgm:prSet presAssocID="{F09AAD94-8A07-49C4-B89E-65C12DB0384C}" presName="parentComposite" presStyleCnt="0"/>
      <dgm:spPr/>
    </dgm:pt>
    <dgm:pt modelId="{3D25AFDD-7CC4-4F89-B436-6291A16DCCC5}" type="pres">
      <dgm:prSet presAssocID="{F09AAD94-8A07-49C4-B89E-65C12DB0384C}" presName="parent1" presStyleLbl="alignAccFollowNode1" presStyleIdx="0" presStyleCnt="4">
        <dgm:presLayoutVars>
          <dgm:chMax val="4"/>
        </dgm:presLayoutVars>
      </dgm:prSet>
      <dgm:spPr/>
      <dgm:t>
        <a:bodyPr/>
        <a:lstStyle/>
        <a:p>
          <a:endParaRPr lang="en-US"/>
        </a:p>
      </dgm:t>
    </dgm:pt>
    <dgm:pt modelId="{C2D69AB0-BD65-41B1-B5B2-3048412D7FEF}" type="pres">
      <dgm:prSet presAssocID="{F09AAD94-8A07-49C4-B89E-65C12DB0384C}" presName="parent2" presStyleLbl="alignAccFollowNode1" presStyleIdx="1" presStyleCnt="4">
        <dgm:presLayoutVars>
          <dgm:chMax val="4"/>
        </dgm:presLayoutVars>
      </dgm:prSet>
      <dgm:spPr/>
      <dgm:t>
        <a:bodyPr/>
        <a:lstStyle/>
        <a:p>
          <a:endParaRPr lang="en-US"/>
        </a:p>
      </dgm:t>
    </dgm:pt>
    <dgm:pt modelId="{00F1B761-BC34-400A-BAC5-E11853B9779E}" type="pres">
      <dgm:prSet presAssocID="{F09AAD94-8A07-49C4-B89E-65C12DB0384C}" presName="childrenComposite" presStyleCnt="0"/>
      <dgm:spPr/>
    </dgm:pt>
    <dgm:pt modelId="{4F4429AB-30FB-42E5-B740-16DEB70E7FAC}" type="pres">
      <dgm:prSet presAssocID="{F09AAD94-8A07-49C4-B89E-65C12DB0384C}" presName="dummyMaxCanvas_ChildArea" presStyleCnt="0"/>
      <dgm:spPr/>
    </dgm:pt>
    <dgm:pt modelId="{7C0B54BC-F5A6-49E2-A56C-A2FB8C5AF9F0}" type="pres">
      <dgm:prSet presAssocID="{F09AAD94-8A07-49C4-B89E-65C12DB0384C}" presName="fulcrum" presStyleLbl="alignAccFollowNode1" presStyleIdx="2" presStyleCnt="4"/>
      <dgm:spPr/>
    </dgm:pt>
    <dgm:pt modelId="{024B76D5-291A-4027-AC3C-E1509E1D619C}" type="pres">
      <dgm:prSet presAssocID="{F09AAD94-8A07-49C4-B89E-65C12DB0384C}" presName="balance_11" presStyleLbl="alignAccFollowNode1" presStyleIdx="3" presStyleCnt="4" custAng="645020">
        <dgm:presLayoutVars>
          <dgm:bulletEnabled val="1"/>
        </dgm:presLayoutVars>
      </dgm:prSet>
      <dgm:spPr/>
    </dgm:pt>
    <dgm:pt modelId="{10912CF9-716A-43BA-9249-7DDA7E5292F7}" type="pres">
      <dgm:prSet presAssocID="{F09AAD94-8A07-49C4-B89E-65C12DB0384C}" presName="left_11_1" presStyleLbl="node1" presStyleIdx="0" presStyleCnt="2" custAng="620405" custScaleY="47337" custLinFactNeighborX="13344" custLinFactNeighborY="18758">
        <dgm:presLayoutVars>
          <dgm:bulletEnabled val="1"/>
        </dgm:presLayoutVars>
      </dgm:prSet>
      <dgm:spPr/>
      <dgm:t>
        <a:bodyPr/>
        <a:lstStyle/>
        <a:p>
          <a:endParaRPr lang="en-US"/>
        </a:p>
      </dgm:t>
    </dgm:pt>
    <dgm:pt modelId="{FE8A95F2-2173-4FC4-B3CC-43120C9482D3}" type="pres">
      <dgm:prSet presAssocID="{F09AAD94-8A07-49C4-B89E-65C12DB0384C}" presName="right_11_1" presStyleLbl="node1" presStyleIdx="1" presStyleCnt="2" custAng="662511" custScaleY="48910" custLinFactNeighborX="8540" custLinFactNeighborY="35939">
        <dgm:presLayoutVars>
          <dgm:bulletEnabled val="1"/>
        </dgm:presLayoutVars>
      </dgm:prSet>
      <dgm:spPr/>
      <dgm:t>
        <a:bodyPr/>
        <a:lstStyle/>
        <a:p>
          <a:endParaRPr lang="en-US"/>
        </a:p>
      </dgm:t>
    </dgm:pt>
  </dgm:ptLst>
  <dgm:cxnLst>
    <dgm:cxn modelId="{16432777-705B-4044-8763-49BEF138994E}" type="presOf" srcId="{471BCA3E-B196-492C-B16B-A818D1AC1DA4}" destId="{C2D69AB0-BD65-41B1-B5B2-3048412D7FEF}" srcOrd="0" destOrd="0" presId="urn:microsoft.com/office/officeart/2005/8/layout/balance1"/>
    <dgm:cxn modelId="{83B52841-6F53-4333-9E01-17EA3D92F885}" srcId="{F09AAD94-8A07-49C4-B89E-65C12DB0384C}" destId="{471BCA3E-B196-492C-B16B-A818D1AC1DA4}" srcOrd="1" destOrd="0" parTransId="{21ECDB0A-3881-44B2-9AE3-3D84DA145355}" sibTransId="{94372D72-D86D-43A6-AA31-C7751DB7862E}"/>
    <dgm:cxn modelId="{3F120060-C0B9-4E2A-94DF-C972F49A07A7}" srcId="{E948407F-B719-4479-AE1A-ADDF66122729}" destId="{77B74D0C-566D-4AC8-8112-CA9F09220F8B}" srcOrd="0" destOrd="0" parTransId="{284268FB-4749-4FEA-B93F-A720DAB2B240}" sibTransId="{A40DB7D3-DDB8-4878-9B06-8054B3DDF631}"/>
    <dgm:cxn modelId="{D9077716-E80C-4AA4-80FC-C051BD34F248}" type="presOf" srcId="{73D0ADCB-D255-47E9-B1B2-C90AEB2ADFE5}" destId="{FE8A95F2-2173-4FC4-B3CC-43120C9482D3}" srcOrd="0" destOrd="0" presId="urn:microsoft.com/office/officeart/2005/8/layout/balance1"/>
    <dgm:cxn modelId="{32DEFDFB-6EAC-4F98-AB71-D525EE37EEB6}" srcId="{F09AAD94-8A07-49C4-B89E-65C12DB0384C}" destId="{E948407F-B719-4479-AE1A-ADDF66122729}" srcOrd="0" destOrd="0" parTransId="{9816AD33-4619-4D84-BC77-8C0668797FF3}" sibTransId="{3FBBD637-591F-4DF0-A793-DD7F08AE46E8}"/>
    <dgm:cxn modelId="{EF41CA93-51DD-4838-97C0-819D95ADF8A7}" type="presOf" srcId="{E948407F-B719-4479-AE1A-ADDF66122729}" destId="{3D25AFDD-7CC4-4F89-B436-6291A16DCCC5}" srcOrd="0" destOrd="0" presId="urn:microsoft.com/office/officeart/2005/8/layout/balance1"/>
    <dgm:cxn modelId="{57A98BC5-3B9D-4E1A-B12E-A150162A5CC1}" type="presOf" srcId="{77B74D0C-566D-4AC8-8112-CA9F09220F8B}" destId="{10912CF9-716A-43BA-9249-7DDA7E5292F7}" srcOrd="0" destOrd="0" presId="urn:microsoft.com/office/officeart/2005/8/layout/balance1"/>
    <dgm:cxn modelId="{76508898-6945-4682-8FEB-E35066728D59}" type="presOf" srcId="{F09AAD94-8A07-49C4-B89E-65C12DB0384C}" destId="{C8DA024C-CBDC-4BA0-AFD2-A0680B257389}" srcOrd="0" destOrd="0" presId="urn:microsoft.com/office/officeart/2005/8/layout/balance1"/>
    <dgm:cxn modelId="{A5B77730-0DFD-41CF-8F2F-3700E85ED831}" srcId="{471BCA3E-B196-492C-B16B-A818D1AC1DA4}" destId="{73D0ADCB-D255-47E9-B1B2-C90AEB2ADFE5}" srcOrd="0" destOrd="0" parTransId="{AB24A9FF-FEB2-411E-86BC-29D53F1D2E23}" sibTransId="{73DDB2F2-0885-4FF7-B986-E9E6140DFA36}"/>
    <dgm:cxn modelId="{99D30689-A186-4609-B9A3-D7C1A6482A25}" type="presParOf" srcId="{C8DA024C-CBDC-4BA0-AFD2-A0680B257389}" destId="{858BC1F3-F03B-447A-A195-209FC4C9DF08}" srcOrd="0" destOrd="0" presId="urn:microsoft.com/office/officeart/2005/8/layout/balance1"/>
    <dgm:cxn modelId="{EBA98147-6AFD-4700-9145-CE8EBC764BCF}" type="presParOf" srcId="{C8DA024C-CBDC-4BA0-AFD2-A0680B257389}" destId="{58B923D9-B486-4986-BDE6-C6BB4E83E880}" srcOrd="1" destOrd="0" presId="urn:microsoft.com/office/officeart/2005/8/layout/balance1"/>
    <dgm:cxn modelId="{B6327959-4880-49F6-859F-9CC6A7926256}" type="presParOf" srcId="{58B923D9-B486-4986-BDE6-C6BB4E83E880}" destId="{3D25AFDD-7CC4-4F89-B436-6291A16DCCC5}" srcOrd="0" destOrd="0" presId="urn:microsoft.com/office/officeart/2005/8/layout/balance1"/>
    <dgm:cxn modelId="{F01FADDB-3C2E-4633-B26F-92AEF58CC6A2}" type="presParOf" srcId="{58B923D9-B486-4986-BDE6-C6BB4E83E880}" destId="{C2D69AB0-BD65-41B1-B5B2-3048412D7FEF}" srcOrd="1" destOrd="0" presId="urn:microsoft.com/office/officeart/2005/8/layout/balance1"/>
    <dgm:cxn modelId="{47ADAD65-D1D1-4372-8095-E91FF27A4DA8}" type="presParOf" srcId="{C8DA024C-CBDC-4BA0-AFD2-A0680B257389}" destId="{00F1B761-BC34-400A-BAC5-E11853B9779E}" srcOrd="2" destOrd="0" presId="urn:microsoft.com/office/officeart/2005/8/layout/balance1"/>
    <dgm:cxn modelId="{438FC3D3-4C34-4509-B4A5-424EFD32FF6D}" type="presParOf" srcId="{00F1B761-BC34-400A-BAC5-E11853B9779E}" destId="{4F4429AB-30FB-42E5-B740-16DEB70E7FAC}" srcOrd="0" destOrd="0" presId="urn:microsoft.com/office/officeart/2005/8/layout/balance1"/>
    <dgm:cxn modelId="{3C311714-580A-4D7C-B847-9A9F9EF74C3A}" type="presParOf" srcId="{00F1B761-BC34-400A-BAC5-E11853B9779E}" destId="{7C0B54BC-F5A6-49E2-A56C-A2FB8C5AF9F0}" srcOrd="1" destOrd="0" presId="urn:microsoft.com/office/officeart/2005/8/layout/balance1"/>
    <dgm:cxn modelId="{03100932-3273-419A-A171-EA810F4717E6}" type="presParOf" srcId="{00F1B761-BC34-400A-BAC5-E11853B9779E}" destId="{024B76D5-291A-4027-AC3C-E1509E1D619C}" srcOrd="2" destOrd="0" presId="urn:microsoft.com/office/officeart/2005/8/layout/balance1"/>
    <dgm:cxn modelId="{74E8C65E-488F-47BC-A6ED-81CD0830C1BF}" type="presParOf" srcId="{00F1B761-BC34-400A-BAC5-E11853B9779E}" destId="{10912CF9-716A-43BA-9249-7DDA7E5292F7}" srcOrd="3" destOrd="0" presId="urn:microsoft.com/office/officeart/2005/8/layout/balance1"/>
    <dgm:cxn modelId="{E1CE6EDB-F8EE-4660-8A69-64F3A8ACB9D0}" type="presParOf" srcId="{00F1B761-BC34-400A-BAC5-E11853B9779E}" destId="{FE8A95F2-2173-4FC4-B3CC-43120C9482D3}" srcOrd="4" destOrd="0" presId="urn:microsoft.com/office/officeart/2005/8/layout/balance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B788C1-7E5B-4908-AF7C-AC092FEE087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821E963-31CB-4467-BD38-7528E117C0A3}">
      <dgm:prSet phldrT="[Text]"/>
      <dgm:spPr/>
      <dgm:t>
        <a:bodyPr/>
        <a:lstStyle/>
        <a:p>
          <a:r>
            <a:rPr lang="en-US" dirty="0" smtClean="0"/>
            <a:t>Global</a:t>
          </a:r>
          <a:endParaRPr lang="en-US" dirty="0"/>
        </a:p>
      </dgm:t>
    </dgm:pt>
    <dgm:pt modelId="{1795CC19-12A2-4C51-B503-FF9CC58BC4D8}" type="parTrans" cxnId="{40AFBF56-0489-4348-9294-1AF3FB631D2B}">
      <dgm:prSet/>
      <dgm:spPr/>
      <dgm:t>
        <a:bodyPr/>
        <a:lstStyle/>
        <a:p>
          <a:endParaRPr lang="en-US"/>
        </a:p>
      </dgm:t>
    </dgm:pt>
    <dgm:pt modelId="{AAF801DB-4F36-4F64-BB91-04EE45BAE342}" type="sibTrans" cxnId="{40AFBF56-0489-4348-9294-1AF3FB631D2B}">
      <dgm:prSet/>
      <dgm:spPr/>
      <dgm:t>
        <a:bodyPr/>
        <a:lstStyle/>
        <a:p>
          <a:endParaRPr lang="en-US"/>
        </a:p>
      </dgm:t>
    </dgm:pt>
    <dgm:pt modelId="{01B779F6-626E-43FE-8141-9860D58CCAB4}">
      <dgm:prSet phldrT="[Text]"/>
      <dgm:spPr/>
      <dgm:t>
        <a:bodyPr/>
        <a:lstStyle/>
        <a:p>
          <a:r>
            <a:rPr lang="en-US" dirty="0" smtClean="0"/>
            <a:t>Regional</a:t>
          </a:r>
          <a:endParaRPr lang="en-US" dirty="0"/>
        </a:p>
      </dgm:t>
    </dgm:pt>
    <dgm:pt modelId="{F911F17E-B767-4087-967D-55C8D8D592E3}" type="parTrans" cxnId="{28730C7B-4C1F-4E38-B066-A3E073713192}">
      <dgm:prSet/>
      <dgm:spPr/>
      <dgm:t>
        <a:bodyPr/>
        <a:lstStyle/>
        <a:p>
          <a:endParaRPr lang="en-US"/>
        </a:p>
      </dgm:t>
    </dgm:pt>
    <dgm:pt modelId="{B805E1E6-265E-4CC2-A9F7-BC8799BD5C08}" type="sibTrans" cxnId="{28730C7B-4C1F-4E38-B066-A3E073713192}">
      <dgm:prSet/>
      <dgm:spPr/>
      <dgm:t>
        <a:bodyPr/>
        <a:lstStyle/>
        <a:p>
          <a:endParaRPr lang="en-US"/>
        </a:p>
      </dgm:t>
    </dgm:pt>
    <dgm:pt modelId="{5DD6801C-8899-4E6D-BA8B-BEFF2EEA92C9}">
      <dgm:prSet phldrT="[Text]"/>
      <dgm:spPr/>
      <dgm:t>
        <a:bodyPr/>
        <a:lstStyle/>
        <a:p>
          <a:r>
            <a:rPr lang="en-US" dirty="0" smtClean="0"/>
            <a:t>Local</a:t>
          </a:r>
          <a:endParaRPr lang="en-US" dirty="0"/>
        </a:p>
      </dgm:t>
    </dgm:pt>
    <dgm:pt modelId="{8CD313F9-017D-4201-BD90-05468ECF9BC2}" type="parTrans" cxnId="{6130B373-2F49-4AD2-A75E-D0287089B875}">
      <dgm:prSet/>
      <dgm:spPr/>
      <dgm:t>
        <a:bodyPr/>
        <a:lstStyle/>
        <a:p>
          <a:endParaRPr lang="en-US"/>
        </a:p>
      </dgm:t>
    </dgm:pt>
    <dgm:pt modelId="{FC094FC9-9672-4CB6-81E1-C938B279FE51}" type="sibTrans" cxnId="{6130B373-2F49-4AD2-A75E-D0287089B875}">
      <dgm:prSet/>
      <dgm:spPr/>
      <dgm:t>
        <a:bodyPr/>
        <a:lstStyle/>
        <a:p>
          <a:endParaRPr lang="en-US"/>
        </a:p>
      </dgm:t>
    </dgm:pt>
    <dgm:pt modelId="{A0425E01-4F3B-4D9B-BB63-F68399D1103E}">
      <dgm:prSet/>
      <dgm:spPr/>
      <dgm:t>
        <a:bodyPr/>
        <a:lstStyle/>
        <a:p>
          <a:r>
            <a:rPr lang="en-US" dirty="0" smtClean="0"/>
            <a:t>Global warming, ozone depletion, human toxicity</a:t>
          </a:r>
          <a:endParaRPr lang="en-US" dirty="0"/>
        </a:p>
      </dgm:t>
    </dgm:pt>
    <dgm:pt modelId="{DBC43492-65AB-42EF-8F8D-147F09D8F138}" type="parTrans" cxnId="{3EC463F5-54B0-405E-B319-D24C5032FDD5}">
      <dgm:prSet/>
      <dgm:spPr/>
      <dgm:t>
        <a:bodyPr/>
        <a:lstStyle/>
        <a:p>
          <a:endParaRPr lang="en-US"/>
        </a:p>
      </dgm:t>
    </dgm:pt>
    <dgm:pt modelId="{CB2FB37F-2080-468E-B951-F3996456A3FE}" type="sibTrans" cxnId="{3EC463F5-54B0-405E-B319-D24C5032FDD5}">
      <dgm:prSet/>
      <dgm:spPr/>
      <dgm:t>
        <a:bodyPr/>
        <a:lstStyle/>
        <a:p>
          <a:endParaRPr lang="en-US"/>
        </a:p>
      </dgm:t>
    </dgm:pt>
    <dgm:pt modelId="{F070A54C-34AA-44CC-8965-A335924460AE}">
      <dgm:prSet/>
      <dgm:spPr/>
      <dgm:t>
        <a:bodyPr/>
        <a:lstStyle/>
        <a:p>
          <a:r>
            <a:rPr lang="en-US" dirty="0" smtClean="0"/>
            <a:t>Acidification, eutrophication, human toxicity, water use</a:t>
          </a:r>
          <a:endParaRPr lang="en-US" dirty="0"/>
        </a:p>
      </dgm:t>
    </dgm:pt>
    <dgm:pt modelId="{DA520AE0-09EF-4125-A1E4-48FFDDA82848}" type="parTrans" cxnId="{F3B7A0DE-9DA9-438A-829F-1FB6A90F3495}">
      <dgm:prSet/>
      <dgm:spPr/>
      <dgm:t>
        <a:bodyPr/>
        <a:lstStyle/>
        <a:p>
          <a:endParaRPr lang="en-US"/>
        </a:p>
      </dgm:t>
    </dgm:pt>
    <dgm:pt modelId="{5649ACC6-2298-4B75-9AA8-2E7785998184}" type="sibTrans" cxnId="{F3B7A0DE-9DA9-438A-829F-1FB6A90F3495}">
      <dgm:prSet/>
      <dgm:spPr/>
      <dgm:t>
        <a:bodyPr/>
        <a:lstStyle/>
        <a:p>
          <a:endParaRPr lang="en-US"/>
        </a:p>
      </dgm:t>
    </dgm:pt>
    <dgm:pt modelId="{C3F16FD5-5ED9-4680-A663-7D533B985C7E}">
      <dgm:prSet/>
      <dgm:spPr/>
      <dgm:t>
        <a:bodyPr/>
        <a:lstStyle/>
        <a:p>
          <a:r>
            <a:rPr lang="en-US" dirty="0" smtClean="0"/>
            <a:t>Acidification, eutrophication, smog, human toxicity</a:t>
          </a:r>
          <a:endParaRPr lang="en-US" dirty="0"/>
        </a:p>
      </dgm:t>
    </dgm:pt>
    <dgm:pt modelId="{1BAFD35F-40ED-4D99-8E9C-41702C93CB59}" type="sibTrans" cxnId="{5B18F3E5-8618-43DF-A779-FA7B507F1F03}">
      <dgm:prSet/>
      <dgm:spPr/>
      <dgm:t>
        <a:bodyPr/>
        <a:lstStyle/>
        <a:p>
          <a:endParaRPr lang="en-US"/>
        </a:p>
      </dgm:t>
    </dgm:pt>
    <dgm:pt modelId="{B38E1638-8A94-44EE-836D-1C77F8FDB9AB}" type="parTrans" cxnId="{5B18F3E5-8618-43DF-A779-FA7B507F1F03}">
      <dgm:prSet/>
      <dgm:spPr/>
      <dgm:t>
        <a:bodyPr/>
        <a:lstStyle/>
        <a:p>
          <a:endParaRPr lang="en-US"/>
        </a:p>
      </dgm:t>
    </dgm:pt>
    <dgm:pt modelId="{10EC2230-82D7-473A-9325-9009D42CE052}" type="pres">
      <dgm:prSet presAssocID="{3BB788C1-7E5B-4908-AF7C-AC092FEE0877}" presName="Name0" presStyleCnt="0">
        <dgm:presLayoutVars>
          <dgm:chMax val="7"/>
          <dgm:chPref val="7"/>
          <dgm:dir/>
        </dgm:presLayoutVars>
      </dgm:prSet>
      <dgm:spPr/>
      <dgm:t>
        <a:bodyPr/>
        <a:lstStyle/>
        <a:p>
          <a:endParaRPr lang="en-US"/>
        </a:p>
      </dgm:t>
    </dgm:pt>
    <dgm:pt modelId="{99F7DDCF-3748-461F-B339-364FDC6A1B30}" type="pres">
      <dgm:prSet presAssocID="{3BB788C1-7E5B-4908-AF7C-AC092FEE0877}" presName="Name1" presStyleCnt="0"/>
      <dgm:spPr/>
    </dgm:pt>
    <dgm:pt modelId="{E7B72495-3ABC-4B6C-AB10-8094B3D95276}" type="pres">
      <dgm:prSet presAssocID="{3BB788C1-7E5B-4908-AF7C-AC092FEE0877}" presName="cycle" presStyleCnt="0"/>
      <dgm:spPr/>
    </dgm:pt>
    <dgm:pt modelId="{F5B88A16-1017-46C3-A49A-F6C5FD88465C}" type="pres">
      <dgm:prSet presAssocID="{3BB788C1-7E5B-4908-AF7C-AC092FEE0877}" presName="srcNode" presStyleLbl="node1" presStyleIdx="0" presStyleCnt="3"/>
      <dgm:spPr/>
    </dgm:pt>
    <dgm:pt modelId="{FEC35529-2AA1-4912-81D7-54D0986F573A}" type="pres">
      <dgm:prSet presAssocID="{3BB788C1-7E5B-4908-AF7C-AC092FEE0877}" presName="conn" presStyleLbl="parChTrans1D2" presStyleIdx="0" presStyleCnt="1"/>
      <dgm:spPr/>
      <dgm:t>
        <a:bodyPr/>
        <a:lstStyle/>
        <a:p>
          <a:endParaRPr lang="en-US"/>
        </a:p>
      </dgm:t>
    </dgm:pt>
    <dgm:pt modelId="{FADE5895-0FD7-482D-8457-0F95BCB6AD8A}" type="pres">
      <dgm:prSet presAssocID="{3BB788C1-7E5B-4908-AF7C-AC092FEE0877}" presName="extraNode" presStyleLbl="node1" presStyleIdx="0" presStyleCnt="3"/>
      <dgm:spPr/>
    </dgm:pt>
    <dgm:pt modelId="{E9E523E7-7F19-490C-829A-BA50644BDEC8}" type="pres">
      <dgm:prSet presAssocID="{3BB788C1-7E5B-4908-AF7C-AC092FEE0877}" presName="dstNode" presStyleLbl="node1" presStyleIdx="0" presStyleCnt="3"/>
      <dgm:spPr/>
    </dgm:pt>
    <dgm:pt modelId="{D99E8BC6-1357-49F3-82D0-F15106580793}" type="pres">
      <dgm:prSet presAssocID="{F821E963-31CB-4467-BD38-7528E117C0A3}" presName="text_1" presStyleLbl="node1" presStyleIdx="0" presStyleCnt="3">
        <dgm:presLayoutVars>
          <dgm:bulletEnabled val="1"/>
        </dgm:presLayoutVars>
      </dgm:prSet>
      <dgm:spPr/>
      <dgm:t>
        <a:bodyPr/>
        <a:lstStyle/>
        <a:p>
          <a:endParaRPr lang="en-US"/>
        </a:p>
      </dgm:t>
    </dgm:pt>
    <dgm:pt modelId="{3A5B4019-5F76-4695-AAA9-293CDE1F6DEA}" type="pres">
      <dgm:prSet presAssocID="{F821E963-31CB-4467-BD38-7528E117C0A3}" presName="accent_1" presStyleCnt="0"/>
      <dgm:spPr/>
    </dgm:pt>
    <dgm:pt modelId="{41ECABBF-ED85-43DB-BD64-D73CBCEC5B74}" type="pres">
      <dgm:prSet presAssocID="{F821E963-31CB-4467-BD38-7528E117C0A3}" presName="accentRepeatNode" presStyleLbl="solidFgAcc1" presStyleIdx="0" presStyleCnt="3"/>
      <dgm:spPr>
        <a:blipFill rotWithShape="0">
          <a:blip xmlns:r="http://schemas.openxmlformats.org/officeDocument/2006/relationships" r:embed="rId1"/>
          <a:stretch>
            <a:fillRect/>
          </a:stretch>
        </a:blipFill>
      </dgm:spPr>
    </dgm:pt>
    <dgm:pt modelId="{88924825-1319-4F0B-8CFB-BDC31FD0F11C}" type="pres">
      <dgm:prSet presAssocID="{01B779F6-626E-43FE-8141-9860D58CCAB4}" presName="text_2" presStyleLbl="node1" presStyleIdx="1" presStyleCnt="3">
        <dgm:presLayoutVars>
          <dgm:bulletEnabled val="1"/>
        </dgm:presLayoutVars>
      </dgm:prSet>
      <dgm:spPr/>
      <dgm:t>
        <a:bodyPr/>
        <a:lstStyle/>
        <a:p>
          <a:endParaRPr lang="en-US"/>
        </a:p>
      </dgm:t>
    </dgm:pt>
    <dgm:pt modelId="{3C9D8661-4954-4038-8866-F7C4061E69A5}" type="pres">
      <dgm:prSet presAssocID="{01B779F6-626E-43FE-8141-9860D58CCAB4}" presName="accent_2" presStyleCnt="0"/>
      <dgm:spPr/>
    </dgm:pt>
    <dgm:pt modelId="{93AF0A95-E91E-4FF4-BC84-264706754580}" type="pres">
      <dgm:prSet presAssocID="{01B779F6-626E-43FE-8141-9860D58CCAB4}"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33B40B1E-3EC7-43E4-B5C1-F8405D297073}" type="pres">
      <dgm:prSet presAssocID="{5DD6801C-8899-4E6D-BA8B-BEFF2EEA92C9}" presName="text_3" presStyleLbl="node1" presStyleIdx="2" presStyleCnt="3">
        <dgm:presLayoutVars>
          <dgm:bulletEnabled val="1"/>
        </dgm:presLayoutVars>
      </dgm:prSet>
      <dgm:spPr/>
      <dgm:t>
        <a:bodyPr/>
        <a:lstStyle/>
        <a:p>
          <a:endParaRPr lang="en-US"/>
        </a:p>
      </dgm:t>
    </dgm:pt>
    <dgm:pt modelId="{034C8C2B-63A5-43AD-9E9F-B030DE311C0C}" type="pres">
      <dgm:prSet presAssocID="{5DD6801C-8899-4E6D-BA8B-BEFF2EEA92C9}" presName="accent_3" presStyleCnt="0"/>
      <dgm:spPr/>
    </dgm:pt>
    <dgm:pt modelId="{04EB954E-D480-41B0-BB6B-D4DD2CDCB17F}" type="pres">
      <dgm:prSet presAssocID="{5DD6801C-8899-4E6D-BA8B-BEFF2EEA92C9}"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40B53B7A-EFE2-4EAD-AE5D-E15C6BB66758}" type="presOf" srcId="{C3F16FD5-5ED9-4680-A663-7D533B985C7E}" destId="{33B40B1E-3EC7-43E4-B5C1-F8405D297073}" srcOrd="0" destOrd="1" presId="urn:microsoft.com/office/officeart/2008/layout/VerticalCurvedList"/>
    <dgm:cxn modelId="{2C50FB98-1250-4728-A48A-7B3EFB7E9659}" type="presOf" srcId="{01B779F6-626E-43FE-8141-9860D58CCAB4}" destId="{88924825-1319-4F0B-8CFB-BDC31FD0F11C}" srcOrd="0" destOrd="0" presId="urn:microsoft.com/office/officeart/2008/layout/VerticalCurvedList"/>
    <dgm:cxn modelId="{5B18F3E5-8618-43DF-A779-FA7B507F1F03}" srcId="{5DD6801C-8899-4E6D-BA8B-BEFF2EEA92C9}" destId="{C3F16FD5-5ED9-4680-A663-7D533B985C7E}" srcOrd="0" destOrd="0" parTransId="{B38E1638-8A94-44EE-836D-1C77F8FDB9AB}" sibTransId="{1BAFD35F-40ED-4D99-8E9C-41702C93CB59}"/>
    <dgm:cxn modelId="{ED49D9A1-8988-49D7-8426-B5168E1651A1}" type="presOf" srcId="{5DD6801C-8899-4E6D-BA8B-BEFF2EEA92C9}" destId="{33B40B1E-3EC7-43E4-B5C1-F8405D297073}" srcOrd="0" destOrd="0" presId="urn:microsoft.com/office/officeart/2008/layout/VerticalCurvedList"/>
    <dgm:cxn modelId="{3A8B9C6B-C7C2-4500-A0DC-217794DD971B}" type="presOf" srcId="{F821E963-31CB-4467-BD38-7528E117C0A3}" destId="{D99E8BC6-1357-49F3-82D0-F15106580793}" srcOrd="0" destOrd="0" presId="urn:microsoft.com/office/officeart/2008/layout/VerticalCurvedList"/>
    <dgm:cxn modelId="{40AFBF56-0489-4348-9294-1AF3FB631D2B}" srcId="{3BB788C1-7E5B-4908-AF7C-AC092FEE0877}" destId="{F821E963-31CB-4467-BD38-7528E117C0A3}" srcOrd="0" destOrd="0" parTransId="{1795CC19-12A2-4C51-B503-FF9CC58BC4D8}" sibTransId="{AAF801DB-4F36-4F64-BB91-04EE45BAE342}"/>
    <dgm:cxn modelId="{EA163366-0AC5-4043-9833-BF41781B68DD}" type="presOf" srcId="{3BB788C1-7E5B-4908-AF7C-AC092FEE0877}" destId="{10EC2230-82D7-473A-9325-9009D42CE052}" srcOrd="0" destOrd="0" presId="urn:microsoft.com/office/officeart/2008/layout/VerticalCurvedList"/>
    <dgm:cxn modelId="{89C271E0-B134-4FBD-BE80-B31DA7373B55}" type="presOf" srcId="{CB2FB37F-2080-468E-B951-F3996456A3FE}" destId="{FEC35529-2AA1-4912-81D7-54D0986F573A}" srcOrd="0" destOrd="0" presId="urn:microsoft.com/office/officeart/2008/layout/VerticalCurvedList"/>
    <dgm:cxn modelId="{F3B7A0DE-9DA9-438A-829F-1FB6A90F3495}" srcId="{01B779F6-626E-43FE-8141-9860D58CCAB4}" destId="{F070A54C-34AA-44CC-8965-A335924460AE}" srcOrd="0" destOrd="0" parTransId="{DA520AE0-09EF-4125-A1E4-48FFDDA82848}" sibTransId="{5649ACC6-2298-4B75-9AA8-2E7785998184}"/>
    <dgm:cxn modelId="{28730C7B-4C1F-4E38-B066-A3E073713192}" srcId="{3BB788C1-7E5B-4908-AF7C-AC092FEE0877}" destId="{01B779F6-626E-43FE-8141-9860D58CCAB4}" srcOrd="1" destOrd="0" parTransId="{F911F17E-B767-4087-967D-55C8D8D592E3}" sibTransId="{B805E1E6-265E-4CC2-A9F7-BC8799BD5C08}"/>
    <dgm:cxn modelId="{696BD865-2723-4982-9740-2DD69CD23432}" type="presOf" srcId="{F070A54C-34AA-44CC-8965-A335924460AE}" destId="{88924825-1319-4F0B-8CFB-BDC31FD0F11C}" srcOrd="0" destOrd="1" presId="urn:microsoft.com/office/officeart/2008/layout/VerticalCurvedList"/>
    <dgm:cxn modelId="{6130B373-2F49-4AD2-A75E-D0287089B875}" srcId="{3BB788C1-7E5B-4908-AF7C-AC092FEE0877}" destId="{5DD6801C-8899-4E6D-BA8B-BEFF2EEA92C9}" srcOrd="2" destOrd="0" parTransId="{8CD313F9-017D-4201-BD90-05468ECF9BC2}" sibTransId="{FC094FC9-9672-4CB6-81E1-C938B279FE51}"/>
    <dgm:cxn modelId="{3EC463F5-54B0-405E-B319-D24C5032FDD5}" srcId="{F821E963-31CB-4467-BD38-7528E117C0A3}" destId="{A0425E01-4F3B-4D9B-BB63-F68399D1103E}" srcOrd="0" destOrd="0" parTransId="{DBC43492-65AB-42EF-8F8D-147F09D8F138}" sibTransId="{CB2FB37F-2080-468E-B951-F3996456A3FE}"/>
    <dgm:cxn modelId="{AF4CD5BC-C8C5-44EA-ABDD-B00D2D6BB974}" type="presOf" srcId="{A0425E01-4F3B-4D9B-BB63-F68399D1103E}" destId="{D99E8BC6-1357-49F3-82D0-F15106580793}" srcOrd="0" destOrd="1" presId="urn:microsoft.com/office/officeart/2008/layout/VerticalCurvedList"/>
    <dgm:cxn modelId="{6A25BFD4-E370-4482-8DD7-1F0D1028FCC8}" type="presParOf" srcId="{10EC2230-82D7-473A-9325-9009D42CE052}" destId="{99F7DDCF-3748-461F-B339-364FDC6A1B30}" srcOrd="0" destOrd="0" presId="urn:microsoft.com/office/officeart/2008/layout/VerticalCurvedList"/>
    <dgm:cxn modelId="{04408EDD-1AAB-4E4F-8CBA-5449B38A00EF}" type="presParOf" srcId="{99F7DDCF-3748-461F-B339-364FDC6A1B30}" destId="{E7B72495-3ABC-4B6C-AB10-8094B3D95276}" srcOrd="0" destOrd="0" presId="urn:microsoft.com/office/officeart/2008/layout/VerticalCurvedList"/>
    <dgm:cxn modelId="{6B7C865D-065D-495E-A082-3210ED769D82}" type="presParOf" srcId="{E7B72495-3ABC-4B6C-AB10-8094B3D95276}" destId="{F5B88A16-1017-46C3-A49A-F6C5FD88465C}" srcOrd="0" destOrd="0" presId="urn:microsoft.com/office/officeart/2008/layout/VerticalCurvedList"/>
    <dgm:cxn modelId="{B1FC6075-DDC1-44E5-9EBF-B2597E15892D}" type="presParOf" srcId="{E7B72495-3ABC-4B6C-AB10-8094B3D95276}" destId="{FEC35529-2AA1-4912-81D7-54D0986F573A}" srcOrd="1" destOrd="0" presId="urn:microsoft.com/office/officeart/2008/layout/VerticalCurvedList"/>
    <dgm:cxn modelId="{D6028C88-BA48-449B-A9E2-461A4EFC4D0F}" type="presParOf" srcId="{E7B72495-3ABC-4B6C-AB10-8094B3D95276}" destId="{FADE5895-0FD7-482D-8457-0F95BCB6AD8A}" srcOrd="2" destOrd="0" presId="urn:microsoft.com/office/officeart/2008/layout/VerticalCurvedList"/>
    <dgm:cxn modelId="{70FF98AF-4540-455A-BD63-0AE6F3DC9280}" type="presParOf" srcId="{E7B72495-3ABC-4B6C-AB10-8094B3D95276}" destId="{E9E523E7-7F19-490C-829A-BA50644BDEC8}" srcOrd="3" destOrd="0" presId="urn:microsoft.com/office/officeart/2008/layout/VerticalCurvedList"/>
    <dgm:cxn modelId="{20265846-67D2-4867-8F9A-935AE43A6C83}" type="presParOf" srcId="{99F7DDCF-3748-461F-B339-364FDC6A1B30}" destId="{D99E8BC6-1357-49F3-82D0-F15106580793}" srcOrd="1" destOrd="0" presId="urn:microsoft.com/office/officeart/2008/layout/VerticalCurvedList"/>
    <dgm:cxn modelId="{5EEF8389-5CE5-4208-BFD7-072FFDC802DD}" type="presParOf" srcId="{99F7DDCF-3748-461F-B339-364FDC6A1B30}" destId="{3A5B4019-5F76-4695-AAA9-293CDE1F6DEA}" srcOrd="2" destOrd="0" presId="urn:microsoft.com/office/officeart/2008/layout/VerticalCurvedList"/>
    <dgm:cxn modelId="{7273BA83-16DC-477A-A4B1-05919A5C7F4B}" type="presParOf" srcId="{3A5B4019-5F76-4695-AAA9-293CDE1F6DEA}" destId="{41ECABBF-ED85-43DB-BD64-D73CBCEC5B74}" srcOrd="0" destOrd="0" presId="urn:microsoft.com/office/officeart/2008/layout/VerticalCurvedList"/>
    <dgm:cxn modelId="{CB4FEA80-3E15-4435-A4FB-2CA14F130130}" type="presParOf" srcId="{99F7DDCF-3748-461F-B339-364FDC6A1B30}" destId="{88924825-1319-4F0B-8CFB-BDC31FD0F11C}" srcOrd="3" destOrd="0" presId="urn:microsoft.com/office/officeart/2008/layout/VerticalCurvedList"/>
    <dgm:cxn modelId="{025C08E8-2CD7-42B2-8763-AA08F5680D36}" type="presParOf" srcId="{99F7DDCF-3748-461F-B339-364FDC6A1B30}" destId="{3C9D8661-4954-4038-8866-F7C4061E69A5}" srcOrd="4" destOrd="0" presId="urn:microsoft.com/office/officeart/2008/layout/VerticalCurvedList"/>
    <dgm:cxn modelId="{BB1F3CEF-AA39-488E-98E2-9DB9445626D1}" type="presParOf" srcId="{3C9D8661-4954-4038-8866-F7C4061E69A5}" destId="{93AF0A95-E91E-4FF4-BC84-264706754580}" srcOrd="0" destOrd="0" presId="urn:microsoft.com/office/officeart/2008/layout/VerticalCurvedList"/>
    <dgm:cxn modelId="{45AA0182-5E11-4020-8878-FEA45BC95019}" type="presParOf" srcId="{99F7DDCF-3748-461F-B339-364FDC6A1B30}" destId="{33B40B1E-3EC7-43E4-B5C1-F8405D297073}" srcOrd="5" destOrd="0" presId="urn:microsoft.com/office/officeart/2008/layout/VerticalCurvedList"/>
    <dgm:cxn modelId="{F373ECF5-E12F-440A-A40E-84E88B1626B2}" type="presParOf" srcId="{99F7DDCF-3748-461F-B339-364FDC6A1B30}" destId="{034C8C2B-63A5-43AD-9E9F-B030DE311C0C}" srcOrd="6" destOrd="0" presId="urn:microsoft.com/office/officeart/2008/layout/VerticalCurvedList"/>
    <dgm:cxn modelId="{118B37BA-1C6A-4528-8633-8509ED35E81F}" type="presParOf" srcId="{034C8C2B-63A5-43AD-9E9F-B030DE311C0C}" destId="{04EB954E-D480-41B0-BB6B-D4DD2CDCB17F}"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E82EF5C-BE14-462B-B125-2408BF4FB93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B28EA2B-F6C4-4506-A46A-69A6B0D9C7FD}">
      <dgm:prSet phldrT="[Text]"/>
      <dgm:spPr/>
      <dgm:t>
        <a:bodyPr/>
        <a:lstStyle/>
        <a:p>
          <a:r>
            <a:rPr lang="en-US" dirty="0" smtClean="0"/>
            <a:t>Global warming potential</a:t>
          </a:r>
          <a:endParaRPr lang="en-US" dirty="0"/>
        </a:p>
      </dgm:t>
    </dgm:pt>
    <dgm:pt modelId="{C3BB52F7-7EEB-44BE-B51A-5856DACED6B3}" type="parTrans" cxnId="{1A37E88F-F3B6-4EAF-870A-FD1D99333B2B}">
      <dgm:prSet/>
      <dgm:spPr/>
      <dgm:t>
        <a:bodyPr/>
        <a:lstStyle/>
        <a:p>
          <a:endParaRPr lang="en-US"/>
        </a:p>
      </dgm:t>
    </dgm:pt>
    <dgm:pt modelId="{4C7416A0-5143-4AA1-B2FA-1194632303BB}" type="sibTrans" cxnId="{1A37E88F-F3B6-4EAF-870A-FD1D99333B2B}">
      <dgm:prSet/>
      <dgm:spPr/>
      <dgm:t>
        <a:bodyPr/>
        <a:lstStyle/>
        <a:p>
          <a:endParaRPr lang="en-US"/>
        </a:p>
      </dgm:t>
    </dgm:pt>
    <dgm:pt modelId="{2E1FC07E-9D7C-4755-A639-66BAEE1C2A4C}">
      <dgm:prSet phldrT="[Text]"/>
      <dgm:spPr/>
      <dgm:t>
        <a:bodyPr/>
        <a:lstStyle/>
        <a:p>
          <a:r>
            <a:rPr lang="en-US" dirty="0" smtClean="0"/>
            <a:t>25 kg CO</a:t>
          </a:r>
          <a:r>
            <a:rPr lang="en-US" baseline="-25000" dirty="0" smtClean="0"/>
            <a:t>2</a:t>
          </a:r>
          <a:r>
            <a:rPr lang="en-US" dirty="0" smtClean="0"/>
            <a:t>-eq</a:t>
          </a:r>
          <a:endParaRPr lang="en-US" dirty="0"/>
        </a:p>
      </dgm:t>
    </dgm:pt>
    <dgm:pt modelId="{64FF12DD-9146-4B5F-81BE-4F21F607F80A}" type="parTrans" cxnId="{26492859-B66C-489C-93FB-867F27B99D12}">
      <dgm:prSet/>
      <dgm:spPr/>
      <dgm:t>
        <a:bodyPr/>
        <a:lstStyle/>
        <a:p>
          <a:endParaRPr lang="en-US"/>
        </a:p>
      </dgm:t>
    </dgm:pt>
    <dgm:pt modelId="{420C7CAF-7517-4FC8-A39C-C4C1E8ED80DE}" type="sibTrans" cxnId="{26492859-B66C-489C-93FB-867F27B99D12}">
      <dgm:prSet/>
      <dgm:spPr/>
      <dgm:t>
        <a:bodyPr/>
        <a:lstStyle/>
        <a:p>
          <a:endParaRPr lang="en-US"/>
        </a:p>
      </dgm:t>
    </dgm:pt>
    <dgm:pt modelId="{CB8A94BD-51B1-40FC-97EF-C4C6F653B11A}">
      <dgm:prSet phldrT="[Text]"/>
      <dgm:spPr/>
      <dgm:t>
        <a:bodyPr/>
        <a:lstStyle/>
        <a:p>
          <a:r>
            <a:rPr lang="en-US" dirty="0" smtClean="0"/>
            <a:t>Acidification potential</a:t>
          </a:r>
          <a:endParaRPr lang="en-US" dirty="0"/>
        </a:p>
      </dgm:t>
    </dgm:pt>
    <dgm:pt modelId="{248A3545-6795-45FC-B74F-C54141E927FD}" type="parTrans" cxnId="{297F8467-CAF8-4E8A-B0C5-2C05D5F92CA1}">
      <dgm:prSet/>
      <dgm:spPr/>
      <dgm:t>
        <a:bodyPr/>
        <a:lstStyle/>
        <a:p>
          <a:endParaRPr lang="en-US"/>
        </a:p>
      </dgm:t>
    </dgm:pt>
    <dgm:pt modelId="{3ABCE598-84E9-4B70-BBA2-DCAFDB0EEC90}" type="sibTrans" cxnId="{297F8467-CAF8-4E8A-B0C5-2C05D5F92CA1}">
      <dgm:prSet/>
      <dgm:spPr/>
      <dgm:t>
        <a:bodyPr/>
        <a:lstStyle/>
        <a:p>
          <a:endParaRPr lang="en-US"/>
        </a:p>
      </dgm:t>
    </dgm:pt>
    <dgm:pt modelId="{73ED3755-7448-4C28-9DAA-986043FDC7CC}">
      <dgm:prSet phldrT="[Text]"/>
      <dgm:spPr/>
      <dgm:t>
        <a:bodyPr/>
        <a:lstStyle/>
        <a:p>
          <a:r>
            <a:rPr lang="en-US" dirty="0" smtClean="0"/>
            <a:t>5.4 kg SO</a:t>
          </a:r>
          <a:r>
            <a:rPr lang="en-US" baseline="-25000" dirty="0" smtClean="0"/>
            <a:t>2</a:t>
          </a:r>
          <a:r>
            <a:rPr lang="en-US" baseline="0" dirty="0" smtClean="0"/>
            <a:t>-eq or 274 moles H</a:t>
          </a:r>
          <a:r>
            <a:rPr lang="en-US" baseline="30000" dirty="0" smtClean="0"/>
            <a:t>+</a:t>
          </a:r>
          <a:r>
            <a:rPr lang="en-US" baseline="0" dirty="0" smtClean="0"/>
            <a:t>-eq</a:t>
          </a:r>
          <a:endParaRPr lang="en-US" dirty="0"/>
        </a:p>
      </dgm:t>
    </dgm:pt>
    <dgm:pt modelId="{BF54A6EF-F7BE-4C37-B100-96D0AD7B4BD6}" type="parTrans" cxnId="{BC7A0AE6-EDA4-4ADE-83EA-9CA314E0A8C4}">
      <dgm:prSet/>
      <dgm:spPr/>
      <dgm:t>
        <a:bodyPr/>
        <a:lstStyle/>
        <a:p>
          <a:endParaRPr lang="en-US"/>
        </a:p>
      </dgm:t>
    </dgm:pt>
    <dgm:pt modelId="{A6F00412-2E99-4E6A-9ADE-F12A6BFEE1C3}" type="sibTrans" cxnId="{BC7A0AE6-EDA4-4ADE-83EA-9CA314E0A8C4}">
      <dgm:prSet/>
      <dgm:spPr/>
      <dgm:t>
        <a:bodyPr/>
        <a:lstStyle/>
        <a:p>
          <a:endParaRPr lang="en-US"/>
        </a:p>
      </dgm:t>
    </dgm:pt>
    <dgm:pt modelId="{A7B7BD4C-3DB3-4674-B6BF-4F234516AE53}">
      <dgm:prSet/>
      <dgm:spPr/>
      <dgm:t>
        <a:bodyPr/>
        <a:lstStyle/>
        <a:p>
          <a:r>
            <a:rPr lang="en-US" dirty="0" smtClean="0"/>
            <a:t>Ozone layer depletion</a:t>
          </a:r>
          <a:endParaRPr lang="en-US" dirty="0"/>
        </a:p>
      </dgm:t>
    </dgm:pt>
    <dgm:pt modelId="{9460679C-D4A7-4F5D-8743-814328320120}" type="parTrans" cxnId="{9E0CC47E-0EB2-4D5D-B659-857F48AB775E}">
      <dgm:prSet/>
      <dgm:spPr/>
      <dgm:t>
        <a:bodyPr/>
        <a:lstStyle/>
        <a:p>
          <a:endParaRPr lang="en-US"/>
        </a:p>
      </dgm:t>
    </dgm:pt>
    <dgm:pt modelId="{761F82A9-94E9-43F2-9E0D-15AF6C16EDC3}" type="sibTrans" cxnId="{9E0CC47E-0EB2-4D5D-B659-857F48AB775E}">
      <dgm:prSet/>
      <dgm:spPr/>
      <dgm:t>
        <a:bodyPr/>
        <a:lstStyle/>
        <a:p>
          <a:endParaRPr lang="en-US"/>
        </a:p>
      </dgm:t>
    </dgm:pt>
    <dgm:pt modelId="{018C2DEC-D7CA-46FE-B979-793B50C4CEE5}">
      <dgm:prSet/>
      <dgm:spPr/>
      <dgm:t>
        <a:bodyPr/>
        <a:lstStyle/>
        <a:p>
          <a:r>
            <a:rPr lang="en-US" dirty="0" smtClean="0"/>
            <a:t>Photochemical oxidation (Ex. Smog)</a:t>
          </a:r>
          <a:endParaRPr lang="en-US" dirty="0"/>
        </a:p>
      </dgm:t>
    </dgm:pt>
    <dgm:pt modelId="{3D05C9D5-8571-453D-ABF4-94D5F7F1C15F}" type="parTrans" cxnId="{4E74C2D5-F25E-4DAD-8F45-7DE810DBD0EC}">
      <dgm:prSet/>
      <dgm:spPr/>
      <dgm:t>
        <a:bodyPr/>
        <a:lstStyle/>
        <a:p>
          <a:endParaRPr lang="en-US"/>
        </a:p>
      </dgm:t>
    </dgm:pt>
    <dgm:pt modelId="{0D0B0E73-A0A1-4AE1-A53C-566432652FBF}" type="sibTrans" cxnId="{4E74C2D5-F25E-4DAD-8F45-7DE810DBD0EC}">
      <dgm:prSet/>
      <dgm:spPr/>
      <dgm:t>
        <a:bodyPr/>
        <a:lstStyle/>
        <a:p>
          <a:endParaRPr lang="en-US"/>
        </a:p>
      </dgm:t>
    </dgm:pt>
    <dgm:pt modelId="{BBFE9840-F949-4171-9876-54664D8F6EA0}">
      <dgm:prSet/>
      <dgm:spPr/>
      <dgm:t>
        <a:bodyPr/>
        <a:lstStyle/>
        <a:p>
          <a:r>
            <a:rPr lang="en-US" dirty="0" smtClean="0"/>
            <a:t>4.9 kg CFC-11 eq</a:t>
          </a:r>
          <a:endParaRPr lang="en-US" dirty="0"/>
        </a:p>
      </dgm:t>
    </dgm:pt>
    <dgm:pt modelId="{BC2621B6-BEEC-4A7F-A84D-038084716652}" type="parTrans" cxnId="{EAD8268D-7EC8-4C1E-BF9E-4FB72C7B5611}">
      <dgm:prSet/>
      <dgm:spPr/>
      <dgm:t>
        <a:bodyPr/>
        <a:lstStyle/>
        <a:p>
          <a:endParaRPr lang="en-US"/>
        </a:p>
      </dgm:t>
    </dgm:pt>
    <dgm:pt modelId="{7C8094AE-7B7F-4F95-A3F8-84362BC34358}" type="sibTrans" cxnId="{EAD8268D-7EC8-4C1E-BF9E-4FB72C7B5611}">
      <dgm:prSet/>
      <dgm:spPr/>
      <dgm:t>
        <a:bodyPr/>
        <a:lstStyle/>
        <a:p>
          <a:endParaRPr lang="en-US"/>
        </a:p>
      </dgm:t>
    </dgm:pt>
    <dgm:pt modelId="{EFE8A223-820D-4F6F-87CA-8A4F66335EE0}">
      <dgm:prSet/>
      <dgm:spPr/>
      <dgm:t>
        <a:bodyPr/>
        <a:lstStyle/>
        <a:p>
          <a:r>
            <a:rPr lang="en-US" dirty="0" smtClean="0"/>
            <a:t>1.2 kg C</a:t>
          </a:r>
          <a:r>
            <a:rPr lang="en-US" baseline="-25000" dirty="0" smtClean="0"/>
            <a:t>2</a:t>
          </a:r>
          <a:r>
            <a:rPr lang="en-US" baseline="0" dirty="0" smtClean="0"/>
            <a:t>H</a:t>
          </a:r>
          <a:r>
            <a:rPr lang="en-US" baseline="-25000" dirty="0" smtClean="0"/>
            <a:t>4</a:t>
          </a:r>
          <a:r>
            <a:rPr lang="en-US" baseline="0" dirty="0" smtClean="0"/>
            <a:t>-eq or 10.8 kg O</a:t>
          </a:r>
          <a:r>
            <a:rPr lang="en-US" baseline="-25000" dirty="0" smtClean="0"/>
            <a:t>3</a:t>
          </a:r>
          <a:r>
            <a:rPr lang="en-US" baseline="0" dirty="0" smtClean="0"/>
            <a:t>-eq</a:t>
          </a:r>
          <a:endParaRPr lang="en-US" dirty="0"/>
        </a:p>
      </dgm:t>
    </dgm:pt>
    <dgm:pt modelId="{FB3A5FC7-E9E2-49DD-96CE-7C5D4346B4A6}" type="parTrans" cxnId="{0144F27F-B083-453B-853F-6BC9DC6B1CFB}">
      <dgm:prSet/>
      <dgm:spPr/>
      <dgm:t>
        <a:bodyPr/>
        <a:lstStyle/>
        <a:p>
          <a:endParaRPr lang="en-US"/>
        </a:p>
      </dgm:t>
    </dgm:pt>
    <dgm:pt modelId="{355D2365-0ED9-43A4-BAAB-C75D9682AB40}" type="sibTrans" cxnId="{0144F27F-B083-453B-853F-6BC9DC6B1CFB}">
      <dgm:prSet/>
      <dgm:spPr/>
      <dgm:t>
        <a:bodyPr/>
        <a:lstStyle/>
        <a:p>
          <a:endParaRPr lang="en-US"/>
        </a:p>
      </dgm:t>
    </dgm:pt>
    <dgm:pt modelId="{180D32DB-1609-40E4-A1CC-30035B608DAE}" type="pres">
      <dgm:prSet presAssocID="{AE82EF5C-BE14-462B-B125-2408BF4FB93B}" presName="linear" presStyleCnt="0">
        <dgm:presLayoutVars>
          <dgm:animLvl val="lvl"/>
          <dgm:resizeHandles val="exact"/>
        </dgm:presLayoutVars>
      </dgm:prSet>
      <dgm:spPr/>
      <dgm:t>
        <a:bodyPr/>
        <a:lstStyle/>
        <a:p>
          <a:endParaRPr lang="en-US"/>
        </a:p>
      </dgm:t>
    </dgm:pt>
    <dgm:pt modelId="{449E0D59-2CF0-4432-91D5-482AD3D53DB8}" type="pres">
      <dgm:prSet presAssocID="{4B28EA2B-F6C4-4506-A46A-69A6B0D9C7FD}" presName="parentText" presStyleLbl="node1" presStyleIdx="0" presStyleCnt="4">
        <dgm:presLayoutVars>
          <dgm:chMax val="0"/>
          <dgm:bulletEnabled val="1"/>
        </dgm:presLayoutVars>
      </dgm:prSet>
      <dgm:spPr/>
      <dgm:t>
        <a:bodyPr/>
        <a:lstStyle/>
        <a:p>
          <a:endParaRPr lang="en-US"/>
        </a:p>
      </dgm:t>
    </dgm:pt>
    <dgm:pt modelId="{B27FDFB4-A2A7-432A-920C-D5022FAA1DD8}" type="pres">
      <dgm:prSet presAssocID="{4B28EA2B-F6C4-4506-A46A-69A6B0D9C7FD}" presName="childText" presStyleLbl="revTx" presStyleIdx="0" presStyleCnt="4">
        <dgm:presLayoutVars>
          <dgm:bulletEnabled val="1"/>
        </dgm:presLayoutVars>
      </dgm:prSet>
      <dgm:spPr/>
      <dgm:t>
        <a:bodyPr/>
        <a:lstStyle/>
        <a:p>
          <a:endParaRPr lang="en-US"/>
        </a:p>
      </dgm:t>
    </dgm:pt>
    <dgm:pt modelId="{0508CF3C-EC06-4C2E-9EFD-6A0EF964F377}" type="pres">
      <dgm:prSet presAssocID="{CB8A94BD-51B1-40FC-97EF-C4C6F653B11A}" presName="parentText" presStyleLbl="node1" presStyleIdx="1" presStyleCnt="4">
        <dgm:presLayoutVars>
          <dgm:chMax val="0"/>
          <dgm:bulletEnabled val="1"/>
        </dgm:presLayoutVars>
      </dgm:prSet>
      <dgm:spPr/>
      <dgm:t>
        <a:bodyPr/>
        <a:lstStyle/>
        <a:p>
          <a:endParaRPr lang="en-US"/>
        </a:p>
      </dgm:t>
    </dgm:pt>
    <dgm:pt modelId="{6F306014-E083-44AC-AF88-E211F746EDAD}" type="pres">
      <dgm:prSet presAssocID="{CB8A94BD-51B1-40FC-97EF-C4C6F653B11A}" presName="childText" presStyleLbl="revTx" presStyleIdx="1" presStyleCnt="4">
        <dgm:presLayoutVars>
          <dgm:bulletEnabled val="1"/>
        </dgm:presLayoutVars>
      </dgm:prSet>
      <dgm:spPr/>
      <dgm:t>
        <a:bodyPr/>
        <a:lstStyle/>
        <a:p>
          <a:endParaRPr lang="en-US"/>
        </a:p>
      </dgm:t>
    </dgm:pt>
    <dgm:pt modelId="{4E49F6EF-FAD9-4A08-AFEF-E7265217ABFC}" type="pres">
      <dgm:prSet presAssocID="{A7B7BD4C-3DB3-4674-B6BF-4F234516AE53}" presName="parentText" presStyleLbl="node1" presStyleIdx="2" presStyleCnt="4">
        <dgm:presLayoutVars>
          <dgm:chMax val="0"/>
          <dgm:bulletEnabled val="1"/>
        </dgm:presLayoutVars>
      </dgm:prSet>
      <dgm:spPr/>
      <dgm:t>
        <a:bodyPr/>
        <a:lstStyle/>
        <a:p>
          <a:endParaRPr lang="en-US"/>
        </a:p>
      </dgm:t>
    </dgm:pt>
    <dgm:pt modelId="{A599EB76-EB19-4C02-85FA-8459276356E4}" type="pres">
      <dgm:prSet presAssocID="{A7B7BD4C-3DB3-4674-B6BF-4F234516AE53}" presName="childText" presStyleLbl="revTx" presStyleIdx="2" presStyleCnt="4">
        <dgm:presLayoutVars>
          <dgm:bulletEnabled val="1"/>
        </dgm:presLayoutVars>
      </dgm:prSet>
      <dgm:spPr/>
      <dgm:t>
        <a:bodyPr/>
        <a:lstStyle/>
        <a:p>
          <a:endParaRPr lang="en-US"/>
        </a:p>
      </dgm:t>
    </dgm:pt>
    <dgm:pt modelId="{4DBCC2F1-87EB-4792-8EB1-A2BC2F65E7C2}" type="pres">
      <dgm:prSet presAssocID="{018C2DEC-D7CA-46FE-B979-793B50C4CEE5}" presName="parentText" presStyleLbl="node1" presStyleIdx="3" presStyleCnt="4">
        <dgm:presLayoutVars>
          <dgm:chMax val="0"/>
          <dgm:bulletEnabled val="1"/>
        </dgm:presLayoutVars>
      </dgm:prSet>
      <dgm:spPr/>
      <dgm:t>
        <a:bodyPr/>
        <a:lstStyle/>
        <a:p>
          <a:endParaRPr lang="en-US"/>
        </a:p>
      </dgm:t>
    </dgm:pt>
    <dgm:pt modelId="{B5A8257C-15EA-4100-86FA-1D82E72189AA}" type="pres">
      <dgm:prSet presAssocID="{018C2DEC-D7CA-46FE-B979-793B50C4CEE5}" presName="childText" presStyleLbl="revTx" presStyleIdx="3" presStyleCnt="4">
        <dgm:presLayoutVars>
          <dgm:bulletEnabled val="1"/>
        </dgm:presLayoutVars>
      </dgm:prSet>
      <dgm:spPr/>
      <dgm:t>
        <a:bodyPr/>
        <a:lstStyle/>
        <a:p>
          <a:endParaRPr lang="en-US"/>
        </a:p>
      </dgm:t>
    </dgm:pt>
  </dgm:ptLst>
  <dgm:cxnLst>
    <dgm:cxn modelId="{1F2775C7-CFEC-4467-93E9-F312F1B98CF3}" type="presOf" srcId="{2E1FC07E-9D7C-4755-A639-66BAEE1C2A4C}" destId="{B27FDFB4-A2A7-432A-920C-D5022FAA1DD8}" srcOrd="0" destOrd="0" presId="urn:microsoft.com/office/officeart/2005/8/layout/vList2"/>
    <dgm:cxn modelId="{EAD8268D-7EC8-4C1E-BF9E-4FB72C7B5611}" srcId="{A7B7BD4C-3DB3-4674-B6BF-4F234516AE53}" destId="{BBFE9840-F949-4171-9876-54664D8F6EA0}" srcOrd="0" destOrd="0" parTransId="{BC2621B6-BEEC-4A7F-A84D-038084716652}" sibTransId="{7C8094AE-7B7F-4F95-A3F8-84362BC34358}"/>
    <dgm:cxn modelId="{C7DA042C-5A11-43DD-B40F-0D99AD16E3C9}" type="presOf" srcId="{BBFE9840-F949-4171-9876-54664D8F6EA0}" destId="{A599EB76-EB19-4C02-85FA-8459276356E4}" srcOrd="0" destOrd="0" presId="urn:microsoft.com/office/officeart/2005/8/layout/vList2"/>
    <dgm:cxn modelId="{C0C96421-976F-4690-AD33-A1CD97265ECF}" type="presOf" srcId="{AE82EF5C-BE14-462B-B125-2408BF4FB93B}" destId="{180D32DB-1609-40E4-A1CC-30035B608DAE}" srcOrd="0" destOrd="0" presId="urn:microsoft.com/office/officeart/2005/8/layout/vList2"/>
    <dgm:cxn modelId="{A39DE395-62B8-442A-B50E-4754A1A0809B}" type="presOf" srcId="{73ED3755-7448-4C28-9DAA-986043FDC7CC}" destId="{6F306014-E083-44AC-AF88-E211F746EDAD}" srcOrd="0" destOrd="0" presId="urn:microsoft.com/office/officeart/2005/8/layout/vList2"/>
    <dgm:cxn modelId="{4E74C2D5-F25E-4DAD-8F45-7DE810DBD0EC}" srcId="{AE82EF5C-BE14-462B-B125-2408BF4FB93B}" destId="{018C2DEC-D7CA-46FE-B979-793B50C4CEE5}" srcOrd="3" destOrd="0" parTransId="{3D05C9D5-8571-453D-ABF4-94D5F7F1C15F}" sibTransId="{0D0B0E73-A0A1-4AE1-A53C-566432652FBF}"/>
    <dgm:cxn modelId="{BC7A0AE6-EDA4-4ADE-83EA-9CA314E0A8C4}" srcId="{CB8A94BD-51B1-40FC-97EF-C4C6F653B11A}" destId="{73ED3755-7448-4C28-9DAA-986043FDC7CC}" srcOrd="0" destOrd="0" parTransId="{BF54A6EF-F7BE-4C37-B100-96D0AD7B4BD6}" sibTransId="{A6F00412-2E99-4E6A-9ADE-F12A6BFEE1C3}"/>
    <dgm:cxn modelId="{297F8467-CAF8-4E8A-B0C5-2C05D5F92CA1}" srcId="{AE82EF5C-BE14-462B-B125-2408BF4FB93B}" destId="{CB8A94BD-51B1-40FC-97EF-C4C6F653B11A}" srcOrd="1" destOrd="0" parTransId="{248A3545-6795-45FC-B74F-C54141E927FD}" sibTransId="{3ABCE598-84E9-4B70-BBA2-DCAFDB0EEC90}"/>
    <dgm:cxn modelId="{9E0CC47E-0EB2-4D5D-B659-857F48AB775E}" srcId="{AE82EF5C-BE14-462B-B125-2408BF4FB93B}" destId="{A7B7BD4C-3DB3-4674-B6BF-4F234516AE53}" srcOrd="2" destOrd="0" parTransId="{9460679C-D4A7-4F5D-8743-814328320120}" sibTransId="{761F82A9-94E9-43F2-9E0D-15AF6C16EDC3}"/>
    <dgm:cxn modelId="{528BDE63-5029-47DA-B1C9-D7E50183F273}" type="presOf" srcId="{EFE8A223-820D-4F6F-87CA-8A4F66335EE0}" destId="{B5A8257C-15EA-4100-86FA-1D82E72189AA}" srcOrd="0" destOrd="0" presId="urn:microsoft.com/office/officeart/2005/8/layout/vList2"/>
    <dgm:cxn modelId="{FBF8729B-5A21-489A-8CE9-CC530B1434BA}" type="presOf" srcId="{CB8A94BD-51B1-40FC-97EF-C4C6F653B11A}" destId="{0508CF3C-EC06-4C2E-9EFD-6A0EF964F377}" srcOrd="0" destOrd="0" presId="urn:microsoft.com/office/officeart/2005/8/layout/vList2"/>
    <dgm:cxn modelId="{14B68C2F-5B57-4683-A04C-BEC58BF876C1}" type="presOf" srcId="{018C2DEC-D7CA-46FE-B979-793B50C4CEE5}" destId="{4DBCC2F1-87EB-4792-8EB1-A2BC2F65E7C2}" srcOrd="0" destOrd="0" presId="urn:microsoft.com/office/officeart/2005/8/layout/vList2"/>
    <dgm:cxn modelId="{1A37E88F-F3B6-4EAF-870A-FD1D99333B2B}" srcId="{AE82EF5C-BE14-462B-B125-2408BF4FB93B}" destId="{4B28EA2B-F6C4-4506-A46A-69A6B0D9C7FD}" srcOrd="0" destOrd="0" parTransId="{C3BB52F7-7EEB-44BE-B51A-5856DACED6B3}" sibTransId="{4C7416A0-5143-4AA1-B2FA-1194632303BB}"/>
    <dgm:cxn modelId="{4318C285-58ED-4512-B9D4-FADB2B952557}" type="presOf" srcId="{4B28EA2B-F6C4-4506-A46A-69A6B0D9C7FD}" destId="{449E0D59-2CF0-4432-91D5-482AD3D53DB8}" srcOrd="0" destOrd="0" presId="urn:microsoft.com/office/officeart/2005/8/layout/vList2"/>
    <dgm:cxn modelId="{0144F27F-B083-453B-853F-6BC9DC6B1CFB}" srcId="{018C2DEC-D7CA-46FE-B979-793B50C4CEE5}" destId="{EFE8A223-820D-4F6F-87CA-8A4F66335EE0}" srcOrd="0" destOrd="0" parTransId="{FB3A5FC7-E9E2-49DD-96CE-7C5D4346B4A6}" sibTransId="{355D2365-0ED9-43A4-BAAB-C75D9682AB40}"/>
    <dgm:cxn modelId="{45AC3761-3301-49FC-86D1-7CAECD1B4B29}" type="presOf" srcId="{A7B7BD4C-3DB3-4674-B6BF-4F234516AE53}" destId="{4E49F6EF-FAD9-4A08-AFEF-E7265217ABFC}" srcOrd="0" destOrd="0" presId="urn:microsoft.com/office/officeart/2005/8/layout/vList2"/>
    <dgm:cxn modelId="{26492859-B66C-489C-93FB-867F27B99D12}" srcId="{4B28EA2B-F6C4-4506-A46A-69A6B0D9C7FD}" destId="{2E1FC07E-9D7C-4755-A639-66BAEE1C2A4C}" srcOrd="0" destOrd="0" parTransId="{64FF12DD-9146-4B5F-81BE-4F21F607F80A}" sibTransId="{420C7CAF-7517-4FC8-A39C-C4C1E8ED80DE}"/>
    <dgm:cxn modelId="{B6F9A5C6-1B70-4E2E-AE4C-29EE6EB3D871}" type="presParOf" srcId="{180D32DB-1609-40E4-A1CC-30035B608DAE}" destId="{449E0D59-2CF0-4432-91D5-482AD3D53DB8}" srcOrd="0" destOrd="0" presId="urn:microsoft.com/office/officeart/2005/8/layout/vList2"/>
    <dgm:cxn modelId="{5DD79646-9AE5-475B-B272-0549E81DB6A8}" type="presParOf" srcId="{180D32DB-1609-40E4-A1CC-30035B608DAE}" destId="{B27FDFB4-A2A7-432A-920C-D5022FAA1DD8}" srcOrd="1" destOrd="0" presId="urn:microsoft.com/office/officeart/2005/8/layout/vList2"/>
    <dgm:cxn modelId="{2F957C4A-3190-4B79-B46A-C2576DB7612B}" type="presParOf" srcId="{180D32DB-1609-40E4-A1CC-30035B608DAE}" destId="{0508CF3C-EC06-4C2E-9EFD-6A0EF964F377}" srcOrd="2" destOrd="0" presId="urn:microsoft.com/office/officeart/2005/8/layout/vList2"/>
    <dgm:cxn modelId="{BD6A3BCB-AA95-4EBE-9EEA-ECEFD82B0497}" type="presParOf" srcId="{180D32DB-1609-40E4-A1CC-30035B608DAE}" destId="{6F306014-E083-44AC-AF88-E211F746EDAD}" srcOrd="3" destOrd="0" presId="urn:microsoft.com/office/officeart/2005/8/layout/vList2"/>
    <dgm:cxn modelId="{F0307C4F-B11E-47B4-9D39-B94302516186}" type="presParOf" srcId="{180D32DB-1609-40E4-A1CC-30035B608DAE}" destId="{4E49F6EF-FAD9-4A08-AFEF-E7265217ABFC}" srcOrd="4" destOrd="0" presId="urn:microsoft.com/office/officeart/2005/8/layout/vList2"/>
    <dgm:cxn modelId="{9041C312-7D8C-45E4-A5E2-15FC03B171EF}" type="presParOf" srcId="{180D32DB-1609-40E4-A1CC-30035B608DAE}" destId="{A599EB76-EB19-4C02-85FA-8459276356E4}" srcOrd="5" destOrd="0" presId="urn:microsoft.com/office/officeart/2005/8/layout/vList2"/>
    <dgm:cxn modelId="{40A391E4-1010-4F73-993A-758987490616}" type="presParOf" srcId="{180D32DB-1609-40E4-A1CC-30035B608DAE}" destId="{4DBCC2F1-87EB-4792-8EB1-A2BC2F65E7C2}" srcOrd="6" destOrd="0" presId="urn:microsoft.com/office/officeart/2005/8/layout/vList2"/>
    <dgm:cxn modelId="{75248A7B-27C6-4953-A256-531E4D5E7E2C}" type="presParOf" srcId="{180D32DB-1609-40E4-A1CC-30035B608DAE}" destId="{B5A8257C-15EA-4100-86FA-1D82E72189AA}" srcOrd="7"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77EB65-7773-4AE4-A4AD-FDBFD823D46F}" type="datetimeFigureOut">
              <a:rPr lang="en-US" smtClean="0"/>
              <a:t>5/4/2015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198908-2088-48AB-8E5E-AF12DB1244BC}" type="slidenum">
              <a:rPr lang="en-US" smtClean="0"/>
              <a:t>‹#›</a:t>
            </a:fld>
            <a:endParaRPr lang="en-US"/>
          </a:p>
        </p:txBody>
      </p:sp>
    </p:spTree>
    <p:extLst>
      <p:ext uri="{BB962C8B-B14F-4D97-AF65-F5344CB8AC3E}">
        <p14:creationId xmlns:p14="http://schemas.microsoft.com/office/powerpoint/2010/main" val="4257834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2</a:t>
            </a:fld>
            <a:endParaRPr lang="en-US"/>
          </a:p>
        </p:txBody>
      </p:sp>
    </p:spTree>
    <p:extLst>
      <p:ext uri="{BB962C8B-B14F-4D97-AF65-F5344CB8AC3E}">
        <p14:creationId xmlns:p14="http://schemas.microsoft.com/office/powerpoint/2010/main" val="1150774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B21FBF6-6BDF-4412-9024-3793459D8532}" type="slidenum">
              <a:rPr lang="en-US" smtClean="0"/>
              <a:t>14</a:t>
            </a:fld>
            <a:endParaRPr lang="en-US"/>
          </a:p>
        </p:txBody>
      </p:sp>
    </p:spTree>
    <p:extLst>
      <p:ext uri="{BB962C8B-B14F-4D97-AF65-F5344CB8AC3E}">
        <p14:creationId xmlns:p14="http://schemas.microsoft.com/office/powerpoint/2010/main" val="4279246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B21FBF6-6BDF-4412-9024-3793459D8532}" type="slidenum">
              <a:rPr lang="en-US" smtClean="0"/>
              <a:t>15</a:t>
            </a:fld>
            <a:endParaRPr lang="en-US"/>
          </a:p>
        </p:txBody>
      </p:sp>
    </p:spTree>
    <p:extLst>
      <p:ext uri="{BB962C8B-B14F-4D97-AF65-F5344CB8AC3E}">
        <p14:creationId xmlns:p14="http://schemas.microsoft.com/office/powerpoint/2010/main" val="4053507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16</a:t>
            </a:fld>
            <a:endParaRPr lang="en-US"/>
          </a:p>
        </p:txBody>
      </p:sp>
    </p:spTree>
    <p:extLst>
      <p:ext uri="{BB962C8B-B14F-4D97-AF65-F5344CB8AC3E}">
        <p14:creationId xmlns:p14="http://schemas.microsoft.com/office/powerpoint/2010/main" val="1551044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18</a:t>
            </a:fld>
            <a:endParaRPr lang="en-US"/>
          </a:p>
        </p:txBody>
      </p:sp>
    </p:spTree>
    <p:extLst>
      <p:ext uri="{BB962C8B-B14F-4D97-AF65-F5344CB8AC3E}">
        <p14:creationId xmlns:p14="http://schemas.microsoft.com/office/powerpoint/2010/main" val="1605848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4</a:t>
            </a:fld>
            <a:endParaRPr lang="en-US"/>
          </a:p>
        </p:txBody>
      </p:sp>
    </p:spTree>
    <p:extLst>
      <p:ext uri="{BB962C8B-B14F-4D97-AF65-F5344CB8AC3E}">
        <p14:creationId xmlns:p14="http://schemas.microsoft.com/office/powerpoint/2010/main" val="1248324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B21FBF6-6BDF-4412-9024-3793459D8532}" type="slidenum">
              <a:rPr lang="en-US" smtClean="0"/>
              <a:t>5</a:t>
            </a:fld>
            <a:endParaRPr lang="en-US"/>
          </a:p>
        </p:txBody>
      </p:sp>
    </p:spTree>
    <p:extLst>
      <p:ext uri="{BB962C8B-B14F-4D97-AF65-F5344CB8AC3E}">
        <p14:creationId xmlns:p14="http://schemas.microsoft.com/office/powerpoint/2010/main" val="839929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B21FBF6-6BDF-4412-9024-3793459D8532}" type="slidenum">
              <a:rPr lang="en-US" smtClean="0"/>
              <a:t>6</a:t>
            </a:fld>
            <a:endParaRPr lang="en-US"/>
          </a:p>
        </p:txBody>
      </p:sp>
    </p:spTree>
    <p:extLst>
      <p:ext uri="{BB962C8B-B14F-4D97-AF65-F5344CB8AC3E}">
        <p14:creationId xmlns:p14="http://schemas.microsoft.com/office/powerpoint/2010/main" val="2878447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B21FBF6-6BDF-4412-9024-3793459D8532}" type="slidenum">
              <a:rPr lang="en-US" smtClean="0"/>
              <a:t>7</a:t>
            </a:fld>
            <a:endParaRPr lang="en-US"/>
          </a:p>
        </p:txBody>
      </p:sp>
    </p:spTree>
    <p:extLst>
      <p:ext uri="{BB962C8B-B14F-4D97-AF65-F5344CB8AC3E}">
        <p14:creationId xmlns:p14="http://schemas.microsoft.com/office/powerpoint/2010/main" val="4003156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8</a:t>
            </a:fld>
            <a:endParaRPr lang="en-US"/>
          </a:p>
        </p:txBody>
      </p:sp>
    </p:spTree>
    <p:extLst>
      <p:ext uri="{BB962C8B-B14F-4D97-AF65-F5344CB8AC3E}">
        <p14:creationId xmlns:p14="http://schemas.microsoft.com/office/powerpoint/2010/main" val="1649471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a:t>
            </a:r>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9</a:t>
            </a:fld>
            <a:endParaRPr lang="en-US"/>
          </a:p>
        </p:txBody>
      </p:sp>
    </p:spTree>
    <p:extLst>
      <p:ext uri="{BB962C8B-B14F-4D97-AF65-F5344CB8AC3E}">
        <p14:creationId xmlns:p14="http://schemas.microsoft.com/office/powerpoint/2010/main" val="4068675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B21FBF6-6BDF-4412-9024-3793459D8532}" type="slidenum">
              <a:rPr lang="en-US" smtClean="0"/>
              <a:t>12</a:t>
            </a:fld>
            <a:endParaRPr lang="en-US"/>
          </a:p>
        </p:txBody>
      </p:sp>
    </p:spTree>
    <p:extLst>
      <p:ext uri="{BB962C8B-B14F-4D97-AF65-F5344CB8AC3E}">
        <p14:creationId xmlns:p14="http://schemas.microsoft.com/office/powerpoint/2010/main" val="4045114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B21FBF6-6BDF-4412-9024-3793459D8532}" type="slidenum">
              <a:rPr lang="en-US" smtClean="0"/>
              <a:t>13</a:t>
            </a:fld>
            <a:endParaRPr lang="en-US"/>
          </a:p>
        </p:txBody>
      </p:sp>
    </p:spTree>
    <p:extLst>
      <p:ext uri="{BB962C8B-B14F-4D97-AF65-F5344CB8AC3E}">
        <p14:creationId xmlns:p14="http://schemas.microsoft.com/office/powerpoint/2010/main" val="1612689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r>
              <a:rPr lang="en-US" dirty="0" smtClean="0"/>
              <a:t>01/2015</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smtClean="0"/>
              <a:t>LCA Module A2</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A514951-337F-4C55-96DD-3945EF272A02}"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96773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12/2014</a:t>
            </a:r>
            <a:endParaRPr lang="en-US"/>
          </a:p>
        </p:txBody>
      </p:sp>
      <p:sp>
        <p:nvSpPr>
          <p:cNvPr id="5" name="Footer Placeholder 4"/>
          <p:cNvSpPr>
            <a:spLocks noGrp="1"/>
          </p:cNvSpPr>
          <p:nvPr>
            <p:ph type="ftr" sz="quarter" idx="11"/>
          </p:nvPr>
        </p:nvSpPr>
        <p:spPr/>
        <p:txBody>
          <a:bodyPr/>
          <a:lstStyle/>
          <a:p>
            <a:r>
              <a:rPr lang="en-US" smtClean="0"/>
              <a:t>LCA Module A1</a:t>
            </a:r>
            <a:endParaRPr lang="en-US"/>
          </a:p>
        </p:txBody>
      </p:sp>
      <p:sp>
        <p:nvSpPr>
          <p:cNvPr id="6" name="Slide Number Placeholder 5"/>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2823033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12/2014</a:t>
            </a:r>
            <a:endParaRPr lang="en-US"/>
          </a:p>
        </p:txBody>
      </p:sp>
      <p:sp>
        <p:nvSpPr>
          <p:cNvPr id="5" name="Footer Placeholder 4"/>
          <p:cNvSpPr>
            <a:spLocks noGrp="1"/>
          </p:cNvSpPr>
          <p:nvPr>
            <p:ph type="ftr" sz="quarter" idx="11"/>
          </p:nvPr>
        </p:nvSpPr>
        <p:spPr/>
        <p:txBody>
          <a:bodyPr/>
          <a:lstStyle/>
          <a:p>
            <a:r>
              <a:rPr lang="en-US" smtClean="0"/>
              <a:t>LCA Module A1</a:t>
            </a:r>
            <a:endParaRPr lang="en-US"/>
          </a:p>
        </p:txBody>
      </p:sp>
      <p:sp>
        <p:nvSpPr>
          <p:cNvPr id="6" name="Slide Number Placeholder 5"/>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95705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userDrawn="1"/>
        </p:nvSpPr>
        <p:spPr>
          <a:xfrm>
            <a:off x="1097280" y="1624405"/>
            <a:ext cx="10115203" cy="182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8489" y="275846"/>
            <a:ext cx="10058400" cy="885981"/>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666974" y="1387737"/>
            <a:ext cx="10058400" cy="46534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r>
              <a:rPr lang="en-US" dirty="0" smtClean="0"/>
              <a:t>01/2015</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smtClean="0"/>
              <a:t>LCA Module A2</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A514951-337F-4C55-96DD-3945EF272A02}" type="slidenum">
              <a:rPr lang="en-US" smtClean="0"/>
              <a:pPr/>
              <a:t>‹#›</a:t>
            </a:fld>
            <a:endParaRPr lang="en-US" dirty="0"/>
          </a:p>
        </p:txBody>
      </p:sp>
      <p:sp>
        <p:nvSpPr>
          <p:cNvPr id="7" name="Rectangle 6"/>
          <p:cNvSpPr/>
          <p:nvPr userDrawn="1"/>
        </p:nvSpPr>
        <p:spPr>
          <a:xfrm>
            <a:off x="390655" y="286603"/>
            <a:ext cx="11413863" cy="5877837"/>
          </a:xfrm>
          <a:prstGeom prst="rect">
            <a:avLst/>
          </a:prstGeom>
          <a:noFill/>
          <a:ln w="3175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53756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12/2014</a:t>
            </a:r>
            <a:endParaRPr lang="en-US"/>
          </a:p>
        </p:txBody>
      </p:sp>
      <p:sp>
        <p:nvSpPr>
          <p:cNvPr id="5" name="Footer Placeholder 4"/>
          <p:cNvSpPr>
            <a:spLocks noGrp="1"/>
          </p:cNvSpPr>
          <p:nvPr>
            <p:ph type="ftr" sz="quarter" idx="11"/>
          </p:nvPr>
        </p:nvSpPr>
        <p:spPr/>
        <p:txBody>
          <a:bodyPr/>
          <a:lstStyle/>
          <a:p>
            <a:r>
              <a:rPr lang="en-US" smtClean="0"/>
              <a:t>LCA Module A1</a:t>
            </a:r>
            <a:endParaRPr lang="en-US"/>
          </a:p>
        </p:txBody>
      </p:sp>
      <p:sp>
        <p:nvSpPr>
          <p:cNvPr id="6" name="Slide Number Placeholder 5"/>
          <p:cNvSpPr>
            <a:spLocks noGrp="1"/>
          </p:cNvSpPr>
          <p:nvPr>
            <p:ph type="sldNum" sz="quarter" idx="12"/>
          </p:nvPr>
        </p:nvSpPr>
        <p:spPr/>
        <p:txBody>
          <a:bodyPr/>
          <a:lstStyle/>
          <a:p>
            <a:fld id="{0A514951-337F-4C55-96DD-3945EF272A0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93829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12/2014</a:t>
            </a:r>
            <a:endParaRPr lang="en-US"/>
          </a:p>
        </p:txBody>
      </p:sp>
      <p:sp>
        <p:nvSpPr>
          <p:cNvPr id="6" name="Footer Placeholder 5"/>
          <p:cNvSpPr>
            <a:spLocks noGrp="1"/>
          </p:cNvSpPr>
          <p:nvPr>
            <p:ph type="ftr" sz="quarter" idx="11"/>
          </p:nvPr>
        </p:nvSpPr>
        <p:spPr/>
        <p:txBody>
          <a:bodyPr/>
          <a:lstStyle/>
          <a:p>
            <a:r>
              <a:rPr lang="en-US" smtClean="0"/>
              <a:t>LCA Module A1</a:t>
            </a:r>
            <a:endParaRPr lang="en-US"/>
          </a:p>
        </p:txBody>
      </p:sp>
      <p:sp>
        <p:nvSpPr>
          <p:cNvPr id="7" name="Slide Number Placeholder 6"/>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2703803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12/2014</a:t>
            </a:r>
            <a:endParaRPr lang="en-US"/>
          </a:p>
        </p:txBody>
      </p:sp>
      <p:sp>
        <p:nvSpPr>
          <p:cNvPr id="8" name="Footer Placeholder 7"/>
          <p:cNvSpPr>
            <a:spLocks noGrp="1"/>
          </p:cNvSpPr>
          <p:nvPr>
            <p:ph type="ftr" sz="quarter" idx="11"/>
          </p:nvPr>
        </p:nvSpPr>
        <p:spPr/>
        <p:txBody>
          <a:bodyPr/>
          <a:lstStyle/>
          <a:p>
            <a:r>
              <a:rPr lang="en-US" smtClean="0"/>
              <a:t>LCA Module A1</a:t>
            </a:r>
            <a:endParaRPr lang="en-US"/>
          </a:p>
        </p:txBody>
      </p:sp>
      <p:sp>
        <p:nvSpPr>
          <p:cNvPr id="9" name="Slide Number Placeholder 8"/>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306780786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12/2014</a:t>
            </a:r>
            <a:endParaRPr lang="en-US"/>
          </a:p>
        </p:txBody>
      </p:sp>
      <p:sp>
        <p:nvSpPr>
          <p:cNvPr id="4" name="Footer Placeholder 3"/>
          <p:cNvSpPr>
            <a:spLocks noGrp="1"/>
          </p:cNvSpPr>
          <p:nvPr>
            <p:ph type="ftr" sz="quarter" idx="11"/>
          </p:nvPr>
        </p:nvSpPr>
        <p:spPr/>
        <p:txBody>
          <a:bodyPr/>
          <a:lstStyle/>
          <a:p>
            <a:r>
              <a:rPr lang="en-US" smtClean="0"/>
              <a:t>LCA Module A1</a:t>
            </a:r>
            <a:endParaRPr lang="en-US"/>
          </a:p>
        </p:txBody>
      </p:sp>
      <p:sp>
        <p:nvSpPr>
          <p:cNvPr id="5" name="Slide Number Placeholder 4"/>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381023178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en-US" smtClean="0"/>
              <a:t>12/2014</a:t>
            </a:r>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smtClean="0"/>
              <a:t>LCA Module A1</a:t>
            </a:r>
            <a:endParaRPr lang="en-US"/>
          </a:p>
        </p:txBody>
      </p:sp>
      <p:sp>
        <p:nvSpPr>
          <p:cNvPr id="9" name="Slide Number Placeholder 8"/>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506015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r>
              <a:rPr lang="en-US" smtClean="0"/>
              <a:t>12/2014</a:t>
            </a:r>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smtClean="0"/>
              <a:t>LCA Module A1</a:t>
            </a: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A514951-337F-4C55-96DD-3945EF272A02}" type="slidenum">
              <a:rPr lang="en-US" smtClean="0"/>
              <a:t>‹#›</a:t>
            </a:fld>
            <a:endParaRPr lang="en-US"/>
          </a:p>
        </p:txBody>
      </p:sp>
    </p:spTree>
    <p:extLst>
      <p:ext uri="{BB962C8B-B14F-4D97-AF65-F5344CB8AC3E}">
        <p14:creationId xmlns:p14="http://schemas.microsoft.com/office/powerpoint/2010/main" val="4085365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12/2014</a:t>
            </a:r>
            <a:endParaRPr lang="en-US"/>
          </a:p>
        </p:txBody>
      </p:sp>
      <p:sp>
        <p:nvSpPr>
          <p:cNvPr id="6" name="Footer Placeholder 5"/>
          <p:cNvSpPr>
            <a:spLocks noGrp="1"/>
          </p:cNvSpPr>
          <p:nvPr>
            <p:ph type="ftr" sz="quarter" idx="11"/>
          </p:nvPr>
        </p:nvSpPr>
        <p:spPr/>
        <p:txBody>
          <a:bodyPr/>
          <a:lstStyle/>
          <a:p>
            <a:r>
              <a:rPr lang="en-US" smtClean="0"/>
              <a:t>LCA Module A1</a:t>
            </a:r>
            <a:endParaRPr lang="en-US"/>
          </a:p>
        </p:txBody>
      </p:sp>
      <p:sp>
        <p:nvSpPr>
          <p:cNvPr id="7" name="Slide Number Placeholder 6"/>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812994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r>
              <a:rPr lang="en-US" smtClean="0"/>
              <a:t>12/2014</a:t>
            </a:r>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smtClean="0"/>
              <a:t>LCA Module A1</a:t>
            </a:r>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A514951-337F-4C55-96DD-3945EF272A02}"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61983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1.png"/><Relationship Id="rId4" Type="http://schemas.openxmlformats.org/officeDocument/2006/relationships/notesSlide" Target="../notesSlides/notesSlide8.xml"/><Relationship Id="rId9" Type="http://schemas.microsoft.com/office/2007/relationships/diagramDrawing" Target="../diagrams/drawing4.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1.png"/><Relationship Id="rId4" Type="http://schemas.openxmlformats.org/officeDocument/2006/relationships/notesSlide" Target="../notesSlides/notesSlide9.xml"/><Relationship Id="rId9" Type="http://schemas.microsoft.com/office/2007/relationships/diagramDrawing" Target="../diagrams/drawing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slide" Target="slide2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slide" Target="slide2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000" y="67867"/>
            <a:ext cx="11938000" cy="2171700"/>
          </a:xfrm>
        </p:spPr>
        <p:txBody>
          <a:bodyPr>
            <a:noAutofit/>
          </a:bodyPr>
          <a:lstStyle/>
          <a:p>
            <a:pPr algn="ctr"/>
            <a:r>
              <a:rPr lang="en-US" sz="5800" dirty="0" smtClean="0"/>
              <a:t>Welcome to the Life Cycle Assessment (LCA) Learning Module Series</a:t>
            </a:r>
            <a:endParaRPr lang="en-US" sz="5800" dirty="0"/>
          </a:p>
        </p:txBody>
      </p:sp>
      <p:sp>
        <p:nvSpPr>
          <p:cNvPr id="3" name="Subtitle 2"/>
          <p:cNvSpPr>
            <a:spLocks noGrp="1"/>
          </p:cNvSpPr>
          <p:nvPr>
            <p:ph type="subTitle" idx="1"/>
          </p:nvPr>
        </p:nvSpPr>
        <p:spPr>
          <a:xfrm>
            <a:off x="0" y="5329238"/>
            <a:ext cx="12192000" cy="1173162"/>
          </a:xfrm>
        </p:spPr>
        <p:txBody>
          <a:bodyPr>
            <a:normAutofit/>
          </a:bodyPr>
          <a:lstStyle/>
          <a:p>
            <a:pPr algn="ctr"/>
            <a:r>
              <a:rPr lang="en-US" dirty="0" smtClean="0"/>
              <a:t>Acknowledgements:</a:t>
            </a:r>
          </a:p>
          <a:p>
            <a:pPr algn="ctr"/>
            <a:r>
              <a:rPr lang="en-US" dirty="0" err="1" smtClean="0"/>
              <a:t>CEST</a:t>
            </a:r>
            <a:r>
              <a:rPr lang="en-US" cap="none" dirty="0" err="1" smtClean="0"/>
              <a:t>i</a:t>
            </a:r>
            <a:r>
              <a:rPr lang="en-US" dirty="0" err="1" smtClean="0"/>
              <a:t>CC</a:t>
            </a:r>
            <a:r>
              <a:rPr lang="en-US" dirty="0" smtClean="0"/>
              <a:t>	Washington State University     Fulbright</a:t>
            </a:r>
          </a:p>
        </p:txBody>
      </p:sp>
      <p:sp>
        <p:nvSpPr>
          <p:cNvPr id="4" name="Subtitle 2"/>
          <p:cNvSpPr txBox="1">
            <a:spLocks/>
          </p:cNvSpPr>
          <p:nvPr/>
        </p:nvSpPr>
        <p:spPr>
          <a:xfrm>
            <a:off x="1663700" y="2700338"/>
            <a:ext cx="9144000" cy="5508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smtClean="0"/>
              <a:t>Liv Haselbach	Quinn Langfitt</a:t>
            </a:r>
          </a:p>
          <a:p>
            <a:endParaRPr lang="en-US" sz="3200" dirty="0" smtClean="0"/>
          </a:p>
        </p:txBody>
      </p:sp>
      <p:sp>
        <p:nvSpPr>
          <p:cNvPr id="5" name="Subtitle 2"/>
          <p:cNvSpPr txBox="1">
            <a:spLocks/>
          </p:cNvSpPr>
          <p:nvPr/>
        </p:nvSpPr>
        <p:spPr>
          <a:xfrm>
            <a:off x="0" y="3993357"/>
            <a:ext cx="12192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For current modules email </a:t>
            </a:r>
            <a:r>
              <a:rPr lang="en-US" dirty="0"/>
              <a:t>h</a:t>
            </a:r>
            <a:r>
              <a:rPr lang="en-US" dirty="0" smtClean="0"/>
              <a:t>aselbach@wsu.edu or visit cem.uaf.edu/</a:t>
            </a:r>
            <a:r>
              <a:rPr lang="en-US" dirty="0" err="1" smtClean="0"/>
              <a:t>CESTiCC</a:t>
            </a:r>
            <a:r>
              <a:rPr lang="en-US" dirty="0" smtClean="0"/>
              <a:t>   </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42066356"/>
      </p:ext>
    </p:extLst>
  </p:cSld>
  <p:clrMapOvr>
    <a:masterClrMapping/>
  </p:clrMapOvr>
  <mc:AlternateContent xmlns:mc="http://schemas.openxmlformats.org/markup-compatibility/2006" xmlns:p14="http://schemas.microsoft.com/office/powerpoint/2010/main">
    <mc:Choice Requires="p14">
      <p:transition spd="slow" p14:dur="2000" advTm="15032"/>
    </mc:Choice>
    <mc:Fallback xmlns="">
      <p:transition spd="slow" advTm="15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89" y="275846"/>
            <a:ext cx="10523994" cy="885981"/>
          </a:xfrm>
        </p:spPr>
        <p:txBody>
          <a:bodyPr>
            <a:normAutofit/>
          </a:bodyPr>
          <a:lstStyle/>
          <a:p>
            <a:r>
              <a:rPr lang="en-US" dirty="0" smtClean="0"/>
              <a:t>Variability of Effects by Various Substances</a:t>
            </a:r>
            <a:endParaRPr lang="en-US" dirty="0"/>
          </a:p>
        </p:txBody>
      </p:sp>
      <p:sp>
        <p:nvSpPr>
          <p:cNvPr id="3" name="Content Placeholder 2"/>
          <p:cNvSpPr>
            <a:spLocks noGrp="1"/>
          </p:cNvSpPr>
          <p:nvPr>
            <p:ph idx="1"/>
          </p:nvPr>
        </p:nvSpPr>
        <p:spPr>
          <a:xfrm>
            <a:off x="666974" y="1387737"/>
            <a:ext cx="7562626" cy="4653480"/>
          </a:xfrm>
        </p:spPr>
        <p:txBody>
          <a:bodyPr/>
          <a:lstStyle/>
          <a:p>
            <a:r>
              <a:rPr lang="en-US" dirty="0" smtClean="0"/>
              <a:t>Different substances force different amounts of impacts per unit mass</a:t>
            </a:r>
          </a:p>
          <a:p>
            <a:pPr lvl="1"/>
            <a:r>
              <a:rPr lang="en-US" dirty="0" smtClean="0"/>
              <a:t>1 kg NO</a:t>
            </a:r>
            <a:r>
              <a:rPr lang="en-US" baseline="-25000" dirty="0" smtClean="0"/>
              <a:t>x</a:t>
            </a:r>
            <a:r>
              <a:rPr lang="en-US" dirty="0" smtClean="0"/>
              <a:t> forces only 0.7 times the acidification potential as 1 kg SO</a:t>
            </a:r>
            <a:r>
              <a:rPr lang="en-US" baseline="-25000" dirty="0"/>
              <a:t>2</a:t>
            </a:r>
            <a:endParaRPr lang="en-US" dirty="0" smtClean="0"/>
          </a:p>
          <a:p>
            <a:r>
              <a:rPr lang="en-US" dirty="0" smtClean="0"/>
              <a:t>Some emissions have different residence times in the atmosphere over which they force impacts</a:t>
            </a:r>
          </a:p>
          <a:p>
            <a:pPr lvl="1"/>
            <a:r>
              <a:rPr lang="en-US" dirty="0" smtClean="0"/>
              <a:t>Mostly applied to global warming potential</a:t>
            </a:r>
          </a:p>
        </p:txBody>
      </p:sp>
      <p:sp>
        <p:nvSpPr>
          <p:cNvPr id="4" name="Date Placeholder 3"/>
          <p:cNvSpPr>
            <a:spLocks noGrp="1"/>
          </p:cNvSpPr>
          <p:nvPr>
            <p:ph type="dt" sz="half" idx="10"/>
          </p:nvPr>
        </p:nvSpPr>
        <p:spPr/>
        <p:txBody>
          <a:bodyPr/>
          <a:lstStyle/>
          <a:p>
            <a:r>
              <a:rPr lang="en-US" dirty="0" smtClean="0"/>
              <a:t>04/2015</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10</a:t>
            </a:fld>
            <a:endParaRPr lang="en-US" dirty="0"/>
          </a:p>
        </p:txBody>
      </p:sp>
      <p:graphicFrame>
        <p:nvGraphicFramePr>
          <p:cNvPr id="7" name="Diagram 6"/>
          <p:cNvGraphicFramePr/>
          <p:nvPr>
            <p:extLst>
              <p:ext uri="{D42A27DB-BD31-4B8C-83A1-F6EECF244321}">
                <p14:modId xmlns:p14="http://schemas.microsoft.com/office/powerpoint/2010/main" val="500215189"/>
              </p:ext>
            </p:extLst>
          </p:nvPr>
        </p:nvGraphicFramePr>
        <p:xfrm>
          <a:off x="-354195" y="2374399"/>
          <a:ext cx="5443250" cy="36288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8" name="Diagram 7"/>
          <p:cNvGraphicFramePr/>
          <p:nvPr>
            <p:extLst>
              <p:ext uri="{D42A27DB-BD31-4B8C-83A1-F6EECF244321}">
                <p14:modId xmlns:p14="http://schemas.microsoft.com/office/powerpoint/2010/main" val="119716916"/>
              </p:ext>
            </p:extLst>
          </p:nvPr>
        </p:nvGraphicFramePr>
        <p:xfrm>
          <a:off x="3569551" y="2392179"/>
          <a:ext cx="5443250" cy="362883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9" name="TextBox 8"/>
          <p:cNvSpPr txBox="1"/>
          <p:nvPr/>
        </p:nvSpPr>
        <p:spPr>
          <a:xfrm>
            <a:off x="1603118" y="3595362"/>
            <a:ext cx="1460593" cy="430887"/>
          </a:xfrm>
          <a:prstGeom prst="rect">
            <a:avLst/>
          </a:prstGeom>
          <a:noFill/>
        </p:spPr>
        <p:txBody>
          <a:bodyPr wrap="none" rtlCol="0">
            <a:spAutoFit/>
          </a:bodyPr>
          <a:lstStyle/>
          <a:p>
            <a:r>
              <a:rPr lang="en-US" sz="2200" b="1" u="sng" dirty="0" smtClean="0"/>
              <a:t>Mass Scale</a:t>
            </a:r>
            <a:endParaRPr lang="en-US" sz="2200" b="1" u="sng" dirty="0"/>
          </a:p>
        </p:txBody>
      </p:sp>
      <p:sp>
        <p:nvSpPr>
          <p:cNvPr id="10" name="TextBox 9"/>
          <p:cNvSpPr txBox="1"/>
          <p:nvPr/>
        </p:nvSpPr>
        <p:spPr>
          <a:xfrm>
            <a:off x="5611901" y="3595361"/>
            <a:ext cx="1678216" cy="430887"/>
          </a:xfrm>
          <a:prstGeom prst="rect">
            <a:avLst/>
          </a:prstGeom>
          <a:noFill/>
        </p:spPr>
        <p:txBody>
          <a:bodyPr wrap="none" rtlCol="0">
            <a:spAutoFit/>
          </a:bodyPr>
          <a:lstStyle/>
          <a:p>
            <a:r>
              <a:rPr lang="en-US" sz="2200" b="1" u="sng" dirty="0" smtClean="0"/>
              <a:t>“GWP” Scale</a:t>
            </a:r>
            <a:endParaRPr lang="en-US" sz="2200" b="1" u="sng" dirty="0"/>
          </a:p>
        </p:txBody>
      </p:sp>
      <p:graphicFrame>
        <p:nvGraphicFramePr>
          <p:cNvPr id="12" name="Table 11"/>
          <p:cNvGraphicFramePr>
            <a:graphicFrameLocks noGrp="1"/>
          </p:cNvGraphicFramePr>
          <p:nvPr>
            <p:extLst>
              <p:ext uri="{D42A27DB-BD31-4B8C-83A1-F6EECF244321}">
                <p14:modId xmlns:p14="http://schemas.microsoft.com/office/powerpoint/2010/main" val="1972825542"/>
              </p:ext>
            </p:extLst>
          </p:nvPr>
        </p:nvGraphicFramePr>
        <p:xfrm>
          <a:off x="8229600" y="1797041"/>
          <a:ext cx="3456608" cy="3596640"/>
        </p:xfrm>
        <a:graphic>
          <a:graphicData uri="http://schemas.openxmlformats.org/drawingml/2006/table">
            <a:tbl>
              <a:tblPr firstRow="1" bandRow="1">
                <a:tableStyleId>{5C22544A-7EE6-4342-B048-85BDC9FD1C3A}</a:tableStyleId>
              </a:tblPr>
              <a:tblGrid>
                <a:gridCol w="2343421"/>
                <a:gridCol w="1113187"/>
              </a:tblGrid>
              <a:tr h="370840">
                <a:tc>
                  <a:txBody>
                    <a:bodyPr/>
                    <a:lstStyle/>
                    <a:p>
                      <a:r>
                        <a:rPr lang="en-US" dirty="0" smtClean="0"/>
                        <a:t>1 kg of substance</a:t>
                      </a:r>
                      <a:endParaRPr lang="en-US" dirty="0"/>
                    </a:p>
                  </a:txBody>
                  <a:tcPr/>
                </a:tc>
                <a:tc>
                  <a:txBody>
                    <a:bodyPr/>
                    <a:lstStyle/>
                    <a:p>
                      <a:r>
                        <a:rPr lang="en-US" dirty="0" smtClean="0"/>
                        <a:t>GWP* (CO</a:t>
                      </a:r>
                      <a:r>
                        <a:rPr lang="en-US" baseline="-25000" dirty="0" smtClean="0"/>
                        <a:t>2</a:t>
                      </a:r>
                      <a:r>
                        <a:rPr lang="en-US" baseline="0" dirty="0" smtClean="0"/>
                        <a:t>-eq)</a:t>
                      </a:r>
                      <a:endParaRPr lang="en-US" dirty="0"/>
                    </a:p>
                  </a:txBody>
                  <a:tcPr/>
                </a:tc>
              </a:tr>
              <a:tr h="370840">
                <a:tc>
                  <a:txBody>
                    <a:bodyPr/>
                    <a:lstStyle/>
                    <a:p>
                      <a:r>
                        <a:rPr lang="en-US" dirty="0" smtClean="0"/>
                        <a:t>Carbon Dioxide</a:t>
                      </a:r>
                      <a:endParaRPr lang="en-US" dirty="0"/>
                    </a:p>
                  </a:txBody>
                  <a:tcPr/>
                </a:tc>
                <a:tc>
                  <a:txBody>
                    <a:bodyPr/>
                    <a:lstStyle/>
                    <a:p>
                      <a:r>
                        <a:rPr lang="en-US" dirty="0" smtClean="0"/>
                        <a:t>1</a:t>
                      </a:r>
                      <a:endParaRPr lang="en-US" dirty="0"/>
                    </a:p>
                  </a:txBody>
                  <a:tcPr/>
                </a:tc>
              </a:tr>
              <a:tr h="370840">
                <a:tc>
                  <a:txBody>
                    <a:bodyPr/>
                    <a:lstStyle/>
                    <a:p>
                      <a:r>
                        <a:rPr lang="en-US" dirty="0" smtClean="0"/>
                        <a:t>Carbon</a:t>
                      </a:r>
                      <a:r>
                        <a:rPr lang="en-US" baseline="0" dirty="0" smtClean="0"/>
                        <a:t> Tetrachloride</a:t>
                      </a:r>
                      <a:endParaRPr lang="en-US" dirty="0"/>
                    </a:p>
                  </a:txBody>
                  <a:tcPr/>
                </a:tc>
                <a:tc>
                  <a:txBody>
                    <a:bodyPr/>
                    <a:lstStyle/>
                    <a:p>
                      <a:r>
                        <a:rPr lang="en-US" dirty="0" smtClean="0"/>
                        <a:t>1400</a:t>
                      </a:r>
                      <a:endParaRPr lang="en-US" dirty="0"/>
                    </a:p>
                  </a:txBody>
                  <a:tcPr/>
                </a:tc>
              </a:tr>
              <a:tr h="370840">
                <a:tc>
                  <a:txBody>
                    <a:bodyPr/>
                    <a:lstStyle/>
                    <a:p>
                      <a:r>
                        <a:rPr lang="en-US" dirty="0" smtClean="0"/>
                        <a:t>CFC</a:t>
                      </a:r>
                      <a:r>
                        <a:rPr lang="en-US" baseline="0" dirty="0" smtClean="0"/>
                        <a:t> 12</a:t>
                      </a:r>
                      <a:endParaRPr lang="en-US" dirty="0"/>
                    </a:p>
                  </a:txBody>
                  <a:tcPr/>
                </a:tc>
                <a:tc>
                  <a:txBody>
                    <a:bodyPr/>
                    <a:lstStyle/>
                    <a:p>
                      <a:r>
                        <a:rPr lang="en-US" dirty="0" smtClean="0"/>
                        <a:t>10,900</a:t>
                      </a:r>
                      <a:endParaRPr lang="en-US" dirty="0"/>
                    </a:p>
                  </a:txBody>
                  <a:tcPr/>
                </a:tc>
              </a:tr>
              <a:tr h="370840">
                <a:tc>
                  <a:txBody>
                    <a:bodyPr/>
                    <a:lstStyle/>
                    <a:p>
                      <a:r>
                        <a:rPr lang="en-US" dirty="0" smtClean="0"/>
                        <a:t>Chloroform</a:t>
                      </a:r>
                      <a:endParaRPr lang="en-US" dirty="0"/>
                    </a:p>
                  </a:txBody>
                  <a:tcPr/>
                </a:tc>
                <a:tc>
                  <a:txBody>
                    <a:bodyPr/>
                    <a:lstStyle/>
                    <a:p>
                      <a:r>
                        <a:rPr lang="en-US" dirty="0" smtClean="0"/>
                        <a:t>31</a:t>
                      </a:r>
                      <a:endParaRPr lang="en-US" dirty="0"/>
                    </a:p>
                  </a:txBody>
                  <a:tcPr/>
                </a:tc>
              </a:tr>
              <a:tr h="370840">
                <a:tc>
                  <a:txBody>
                    <a:bodyPr/>
                    <a:lstStyle/>
                    <a:p>
                      <a:r>
                        <a:rPr lang="en-US" dirty="0" smtClean="0"/>
                        <a:t>Methane</a:t>
                      </a:r>
                      <a:endParaRPr lang="en-US" dirty="0"/>
                    </a:p>
                  </a:txBody>
                  <a:tcPr/>
                </a:tc>
                <a:tc>
                  <a:txBody>
                    <a:bodyPr/>
                    <a:lstStyle/>
                    <a:p>
                      <a:r>
                        <a:rPr lang="en-US" dirty="0" smtClean="0"/>
                        <a:t>25</a:t>
                      </a:r>
                      <a:endParaRPr lang="en-US" dirty="0"/>
                    </a:p>
                  </a:txBody>
                  <a:tcPr/>
                </a:tc>
              </a:tr>
              <a:tr h="370840">
                <a:tc>
                  <a:txBody>
                    <a:bodyPr/>
                    <a:lstStyle/>
                    <a:p>
                      <a:r>
                        <a:rPr lang="en-US" dirty="0" smtClean="0"/>
                        <a:t>Methyl Bromide</a:t>
                      </a:r>
                      <a:endParaRPr lang="en-US" dirty="0"/>
                    </a:p>
                  </a:txBody>
                  <a:tcPr/>
                </a:tc>
                <a:tc>
                  <a:txBody>
                    <a:bodyPr/>
                    <a:lstStyle/>
                    <a:p>
                      <a:r>
                        <a:rPr lang="en-US" dirty="0" smtClean="0"/>
                        <a:t>5</a:t>
                      </a:r>
                      <a:endParaRPr lang="en-US" dirty="0"/>
                    </a:p>
                  </a:txBody>
                  <a:tcPr/>
                </a:tc>
              </a:tr>
              <a:tr h="185420">
                <a:tc>
                  <a:txBody>
                    <a:bodyPr/>
                    <a:lstStyle/>
                    <a:p>
                      <a:r>
                        <a:rPr lang="en-US" dirty="0" smtClean="0"/>
                        <a:t>Nitrous</a:t>
                      </a:r>
                      <a:r>
                        <a:rPr lang="en-US" baseline="0" dirty="0" smtClean="0"/>
                        <a:t> Oxide</a:t>
                      </a:r>
                      <a:endParaRPr lang="en-US" dirty="0"/>
                    </a:p>
                  </a:txBody>
                  <a:tcPr/>
                </a:tc>
                <a:tc>
                  <a:txBody>
                    <a:bodyPr/>
                    <a:lstStyle/>
                    <a:p>
                      <a:r>
                        <a:rPr lang="en-US" dirty="0" smtClean="0"/>
                        <a:t>298</a:t>
                      </a:r>
                      <a:endParaRPr lang="en-US" dirty="0"/>
                    </a:p>
                  </a:txBody>
                  <a:tcPr/>
                </a:tc>
              </a:tr>
              <a:tr h="185420">
                <a:tc>
                  <a:txBody>
                    <a:bodyPr/>
                    <a:lstStyle/>
                    <a:p>
                      <a:r>
                        <a:rPr lang="en-US" dirty="0" smtClean="0"/>
                        <a:t>1,1,1-Trichloroethane</a:t>
                      </a:r>
                      <a:endParaRPr lang="en-US" dirty="0"/>
                    </a:p>
                  </a:txBody>
                  <a:tcPr/>
                </a:tc>
                <a:tc>
                  <a:txBody>
                    <a:bodyPr/>
                    <a:lstStyle/>
                    <a:p>
                      <a:r>
                        <a:rPr lang="en-US" dirty="0" smtClean="0"/>
                        <a:t>146</a:t>
                      </a:r>
                      <a:endParaRPr lang="en-US" dirty="0"/>
                    </a:p>
                  </a:txBody>
                  <a:tcPr/>
                </a:tc>
              </a:tr>
            </a:tbl>
          </a:graphicData>
        </a:graphic>
      </p:graphicFrame>
      <p:sp>
        <p:nvSpPr>
          <p:cNvPr id="13" name="Footer Placeholder 5"/>
          <p:cNvSpPr>
            <a:spLocks noGrp="1"/>
          </p:cNvSpPr>
          <p:nvPr>
            <p:ph type="ftr" sz="quarter" idx="11"/>
          </p:nvPr>
        </p:nvSpPr>
        <p:spPr>
          <a:xfrm>
            <a:off x="3686185" y="6459785"/>
            <a:ext cx="4822804" cy="365125"/>
          </a:xfrm>
        </p:spPr>
        <p:txBody>
          <a:bodyPr/>
          <a:lstStyle/>
          <a:p>
            <a:r>
              <a:rPr lang="en-US" dirty="0" smtClean="0"/>
              <a:t>LCA Module B1</a:t>
            </a:r>
            <a:endParaRPr lang="en-US" dirty="0"/>
          </a:p>
        </p:txBody>
      </p:sp>
      <p:sp>
        <p:nvSpPr>
          <p:cNvPr id="14" name="Rectangle 13"/>
          <p:cNvSpPr/>
          <p:nvPr/>
        </p:nvSpPr>
        <p:spPr>
          <a:xfrm>
            <a:off x="7703820" y="6137364"/>
            <a:ext cx="4200527" cy="246221"/>
          </a:xfrm>
          <a:prstGeom prst="rect">
            <a:avLst/>
          </a:prstGeom>
        </p:spPr>
        <p:txBody>
          <a:bodyPr wrap="square">
            <a:spAutoFit/>
          </a:bodyPr>
          <a:lstStyle/>
          <a:p>
            <a:r>
              <a:rPr lang="en-US" sz="1000" dirty="0" smtClean="0"/>
              <a:t>*Table of GWP values is a sample of substances using TRACI 2.1 methodology</a:t>
            </a:r>
            <a:endParaRPr lang="en-US" sz="1000" dirty="0"/>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43855" y="6096000"/>
            <a:ext cx="609600" cy="609600"/>
          </a:xfrm>
          <a:prstGeom prst="rect">
            <a:avLst/>
          </a:prstGeom>
        </p:spPr>
      </p:pic>
      <p:sp>
        <p:nvSpPr>
          <p:cNvPr id="5" name="TextBox 4"/>
          <p:cNvSpPr txBox="1"/>
          <p:nvPr/>
        </p:nvSpPr>
        <p:spPr>
          <a:xfrm>
            <a:off x="8386773" y="1491024"/>
            <a:ext cx="3097707" cy="338554"/>
          </a:xfrm>
          <a:prstGeom prst="rect">
            <a:avLst/>
          </a:prstGeom>
          <a:noFill/>
        </p:spPr>
        <p:txBody>
          <a:bodyPr wrap="none" rtlCol="0">
            <a:spAutoFit/>
          </a:bodyPr>
          <a:lstStyle/>
          <a:p>
            <a:r>
              <a:rPr lang="en-US" sz="1600" dirty="0" smtClean="0"/>
              <a:t>100-Year Global Warming Potential</a:t>
            </a:r>
            <a:endParaRPr lang="en-US" sz="1600" dirty="0"/>
          </a:p>
        </p:txBody>
      </p:sp>
    </p:spTree>
    <p:extLst>
      <p:ext uri="{BB962C8B-B14F-4D97-AF65-F5344CB8AC3E}">
        <p14:creationId xmlns:p14="http://schemas.microsoft.com/office/powerpoint/2010/main" val="1186506366"/>
      </p:ext>
    </p:extLst>
  </p:cSld>
  <p:clrMapOvr>
    <a:masterClrMapping/>
  </p:clrMapOvr>
  <mc:AlternateContent xmlns:mc="http://schemas.openxmlformats.org/markup-compatibility/2006" xmlns:p14="http://schemas.microsoft.com/office/powerpoint/2010/main">
    <mc:Choice Requires="p14">
      <p:transition spd="slow" p14:dur="2000" advTm="107601"/>
    </mc:Choice>
    <mc:Fallback xmlns="">
      <p:transition spd="slow" advTm="107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Anthropogenic vs. </a:t>
            </a:r>
            <a:r>
              <a:rPr lang="en-US" dirty="0"/>
              <a:t>N</a:t>
            </a:r>
            <a:r>
              <a:rPr lang="en-US" dirty="0" smtClean="0"/>
              <a:t>atural </a:t>
            </a:r>
            <a:r>
              <a:rPr lang="en-US" dirty="0"/>
              <a:t>S</a:t>
            </a:r>
            <a:r>
              <a:rPr lang="en-US" dirty="0" smtClean="0"/>
              <a:t>ources</a:t>
            </a:r>
            <a:endParaRPr lang="en-US" dirty="0"/>
          </a:p>
        </p:txBody>
      </p:sp>
      <p:sp>
        <p:nvSpPr>
          <p:cNvPr id="3" name="Content Placeholder 2"/>
          <p:cNvSpPr>
            <a:spLocks noGrp="1"/>
          </p:cNvSpPr>
          <p:nvPr>
            <p:ph idx="1"/>
          </p:nvPr>
        </p:nvSpPr>
        <p:spPr>
          <a:xfrm>
            <a:off x="666974" y="1268468"/>
            <a:ext cx="7842015" cy="4653480"/>
          </a:xfrm>
        </p:spPr>
        <p:txBody>
          <a:bodyPr/>
          <a:lstStyle/>
          <a:p>
            <a:r>
              <a:rPr lang="en-US" dirty="0" smtClean="0"/>
              <a:t>Natural sources of environmental impacts exist</a:t>
            </a:r>
          </a:p>
          <a:p>
            <a:pPr lvl="1"/>
            <a:r>
              <a:rPr lang="en-US" dirty="0" smtClean="0"/>
              <a:t>Volcanos emit SO</a:t>
            </a:r>
            <a:r>
              <a:rPr lang="en-US" baseline="-25000" dirty="0" smtClean="0"/>
              <a:t>2</a:t>
            </a:r>
            <a:r>
              <a:rPr lang="en-US" dirty="0" smtClean="0"/>
              <a:t> (contributes to acidification)</a:t>
            </a:r>
          </a:p>
          <a:p>
            <a:pPr lvl="1"/>
            <a:r>
              <a:rPr lang="en-US" dirty="0" smtClean="0"/>
              <a:t>Respiration of organisms emits CO</a:t>
            </a:r>
            <a:r>
              <a:rPr lang="en-US" baseline="-25000" dirty="0" smtClean="0"/>
              <a:t>2 </a:t>
            </a:r>
            <a:endParaRPr lang="en-US" dirty="0" smtClean="0"/>
          </a:p>
          <a:p>
            <a:pPr lvl="1"/>
            <a:r>
              <a:rPr lang="en-US" dirty="0" smtClean="0"/>
              <a:t>Forests emit volatile organic compounds (can contribute to smog formation)</a:t>
            </a:r>
          </a:p>
          <a:p>
            <a:r>
              <a:rPr lang="en-US" dirty="0" smtClean="0"/>
              <a:t>Life cycle assessment is not meant to quantify natural sources, but rather to guide process and product production that add additional emissions</a:t>
            </a:r>
            <a:endParaRPr lang="en-US" dirty="0"/>
          </a:p>
          <a:p>
            <a:pPr lvl="1"/>
            <a:r>
              <a:rPr lang="en-US" dirty="0" smtClean="0"/>
              <a:t>Therefore, only anthropogenic emissions are included in LCA</a:t>
            </a:r>
          </a:p>
        </p:txBody>
      </p:sp>
      <p:sp>
        <p:nvSpPr>
          <p:cNvPr id="4" name="Date Placeholder 3"/>
          <p:cNvSpPr>
            <a:spLocks noGrp="1"/>
          </p:cNvSpPr>
          <p:nvPr>
            <p:ph type="dt" sz="half" idx="10"/>
          </p:nvPr>
        </p:nvSpPr>
        <p:spPr/>
        <p:txBody>
          <a:bodyPr/>
          <a:lstStyle/>
          <a:p>
            <a:r>
              <a:rPr lang="en-US" dirty="0" smtClean="0"/>
              <a:t>03/2015</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11</a:t>
            </a:fld>
            <a:endParaRPr lang="en-US" dirty="0"/>
          </a:p>
        </p:txBody>
      </p:sp>
      <p:pic>
        <p:nvPicPr>
          <p:cNvPr id="1026" name="Picture 2" descr="chemcartoon.jpg (640×29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9404" y="3853695"/>
            <a:ext cx="4628183" cy="2147766"/>
          </a:xfrm>
          <a:prstGeom prst="rect">
            <a:avLst/>
          </a:prstGeom>
          <a:noFill/>
          <a:extLst>
            <a:ext uri="{909E8E84-426E-40DD-AFC4-6F175D3DCCD1}">
              <a14:hiddenFill xmlns:a14="http://schemas.microsoft.com/office/drawing/2010/main">
                <a:solidFill>
                  <a:srgbClr val="FFFFFF"/>
                </a:solidFill>
              </a14:hiddenFill>
            </a:ext>
          </a:extLst>
        </p:spPr>
      </p:pic>
      <p:sp>
        <p:nvSpPr>
          <p:cNvPr id="7" name="&quot;No&quot; Symbol 6"/>
          <p:cNvSpPr/>
          <p:nvPr/>
        </p:nvSpPr>
        <p:spPr>
          <a:xfrm>
            <a:off x="2981740" y="4528401"/>
            <a:ext cx="1486973" cy="1393547"/>
          </a:xfrm>
          <a:prstGeom prst="noSmoking">
            <a:avLst>
              <a:gd name="adj" fmla="val 530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7774147" y="4455733"/>
            <a:ext cx="3100785" cy="769441"/>
          </a:xfrm>
          <a:prstGeom prst="rect">
            <a:avLst/>
          </a:prstGeom>
          <a:noFill/>
          <a:ln>
            <a:solidFill>
              <a:schemeClr val="tx1"/>
            </a:solidFill>
          </a:ln>
        </p:spPr>
        <p:txBody>
          <a:bodyPr wrap="none" rtlCol="0">
            <a:spAutoFit/>
          </a:bodyPr>
          <a:lstStyle/>
          <a:p>
            <a:pPr algn="ctr"/>
            <a:r>
              <a:rPr lang="en-US" sz="2200" b="1" u="sng" dirty="0" smtClean="0"/>
              <a:t>Anthropogenic</a:t>
            </a:r>
          </a:p>
          <a:p>
            <a:pPr algn="ctr"/>
            <a:r>
              <a:rPr lang="en-US" sz="2200" i="1" dirty="0" smtClean="0"/>
              <a:t>Caused by human activity</a:t>
            </a:r>
            <a:endParaRPr lang="en-US" sz="2200" i="1" dirty="0"/>
          </a:p>
        </p:txBody>
      </p:sp>
      <p:sp>
        <p:nvSpPr>
          <p:cNvPr id="10" name="Rectangle 9"/>
          <p:cNvSpPr/>
          <p:nvPr/>
        </p:nvSpPr>
        <p:spPr>
          <a:xfrm>
            <a:off x="10277475" y="6137364"/>
            <a:ext cx="1657351" cy="246221"/>
          </a:xfrm>
          <a:prstGeom prst="rect">
            <a:avLst/>
          </a:prstGeom>
        </p:spPr>
        <p:txBody>
          <a:bodyPr wrap="square">
            <a:spAutoFit/>
          </a:bodyPr>
          <a:lstStyle/>
          <a:p>
            <a:r>
              <a:rPr lang="en-US" sz="1000" dirty="0" smtClean="0"/>
              <a:t>Image source: esrl.noaa.gov</a:t>
            </a:r>
            <a:endParaRPr lang="en-US" sz="1000" dirty="0"/>
          </a:p>
        </p:txBody>
      </p:sp>
      <p:sp>
        <p:nvSpPr>
          <p:cNvPr id="12" name="Footer Placeholder 5"/>
          <p:cNvSpPr>
            <a:spLocks noGrp="1"/>
          </p:cNvSpPr>
          <p:nvPr>
            <p:ph type="ftr" sz="quarter" idx="11"/>
          </p:nvPr>
        </p:nvSpPr>
        <p:spPr>
          <a:xfrm>
            <a:off x="3686185" y="6459785"/>
            <a:ext cx="4822804" cy="365125"/>
          </a:xfrm>
        </p:spPr>
        <p:txBody>
          <a:bodyPr/>
          <a:lstStyle/>
          <a:p>
            <a:r>
              <a:rPr lang="en-US" dirty="0" smtClean="0"/>
              <a:t>LCA Module B1</a:t>
            </a:r>
            <a:endParaRPr lang="en-US"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66116737"/>
      </p:ext>
    </p:extLst>
  </p:cSld>
  <p:clrMapOvr>
    <a:masterClrMapping/>
  </p:clrMapOvr>
  <mc:AlternateContent xmlns:mc="http://schemas.openxmlformats.org/markup-compatibility/2006" xmlns:p14="http://schemas.microsoft.com/office/powerpoint/2010/main">
    <mc:Choice Requires="p14">
      <p:transition spd="slow" p14:dur="2000" advTm="35228"/>
    </mc:Choice>
    <mc:Fallback xmlns="">
      <p:transition spd="slow" advTm="35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dirty="0" smtClean="0"/>
              <a:t>04/2015</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12</a:t>
            </a:fld>
            <a:endParaRPr lang="en-US"/>
          </a:p>
        </p:txBody>
      </p:sp>
      <p:sp>
        <p:nvSpPr>
          <p:cNvPr id="11" name="Title 10"/>
          <p:cNvSpPr>
            <a:spLocks noGrp="1"/>
          </p:cNvSpPr>
          <p:nvPr>
            <p:ph type="title"/>
          </p:nvPr>
        </p:nvSpPr>
        <p:spPr/>
        <p:txBody>
          <a:bodyPr/>
          <a:lstStyle/>
          <a:p>
            <a:r>
              <a:rPr lang="en-US" dirty="0" smtClean="0"/>
              <a:t>Geographic Breadth of Impacts</a:t>
            </a:r>
            <a:endParaRPr lang="en-US" dirty="0"/>
          </a:p>
        </p:txBody>
      </p:sp>
      <p:graphicFrame>
        <p:nvGraphicFramePr>
          <p:cNvPr id="4" name="Diagram 3"/>
          <p:cNvGraphicFramePr/>
          <p:nvPr>
            <p:extLst>
              <p:ext uri="{D42A27DB-BD31-4B8C-83A1-F6EECF244321}">
                <p14:modId xmlns:p14="http://schemas.microsoft.com/office/powerpoint/2010/main" val="4027095207"/>
              </p:ext>
            </p:extLst>
          </p:nvPr>
        </p:nvGraphicFramePr>
        <p:xfrm>
          <a:off x="2032000" y="1161827"/>
          <a:ext cx="8128000" cy="49765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Rectangle 8"/>
          <p:cNvSpPr/>
          <p:nvPr/>
        </p:nvSpPr>
        <p:spPr>
          <a:xfrm>
            <a:off x="7762876" y="6137364"/>
            <a:ext cx="4924426" cy="246221"/>
          </a:xfrm>
          <a:prstGeom prst="rect">
            <a:avLst/>
          </a:prstGeom>
        </p:spPr>
        <p:txBody>
          <a:bodyPr wrap="square">
            <a:spAutoFit/>
          </a:bodyPr>
          <a:lstStyle/>
          <a:p>
            <a:r>
              <a:rPr lang="en-US" sz="1000" dirty="0" smtClean="0"/>
              <a:t>Images: Global</a:t>
            </a:r>
            <a:r>
              <a:rPr lang="en-US" sz="1000" dirty="0"/>
              <a:t>: wikimedia.org     U.S.: </a:t>
            </a:r>
            <a:r>
              <a:rPr lang="en-US" sz="1000" dirty="0" smtClean="0"/>
              <a:t>alg.umbc.edu     Pin: cdn2.hubspot.net</a:t>
            </a:r>
            <a:endParaRPr lang="en-US" sz="1000" dirty="0"/>
          </a:p>
        </p:txBody>
      </p:sp>
      <p:sp>
        <p:nvSpPr>
          <p:cNvPr id="10" name="Footer Placeholder 5"/>
          <p:cNvSpPr>
            <a:spLocks noGrp="1"/>
          </p:cNvSpPr>
          <p:nvPr>
            <p:ph type="ftr" sz="quarter" idx="11"/>
          </p:nvPr>
        </p:nvSpPr>
        <p:spPr>
          <a:xfrm>
            <a:off x="3686185" y="6459785"/>
            <a:ext cx="4822804" cy="365125"/>
          </a:xfrm>
        </p:spPr>
        <p:txBody>
          <a:bodyPr/>
          <a:lstStyle/>
          <a:p>
            <a:r>
              <a:rPr lang="en-US" dirty="0" smtClean="0"/>
              <a:t>LCA Module B1</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02447434"/>
      </p:ext>
    </p:extLst>
  </p:cSld>
  <p:clrMapOvr>
    <a:masterClrMapping/>
  </p:clrMapOvr>
  <mc:AlternateContent xmlns:mc="http://schemas.openxmlformats.org/markup-compatibility/2006" xmlns:p14="http://schemas.microsoft.com/office/powerpoint/2010/main">
    <mc:Choice Requires="p14">
      <p:transition spd="slow" p14:dur="2000" advTm="38292"/>
    </mc:Choice>
    <mc:Fallback xmlns="">
      <p:transition spd="slow" advTm="38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60606"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Category Indicator</a:t>
            </a:r>
            <a:endParaRPr lang="en-US" dirty="0"/>
          </a:p>
        </p:txBody>
      </p:sp>
      <p:sp>
        <p:nvSpPr>
          <p:cNvPr id="3" name="Content Placeholder 2"/>
          <p:cNvSpPr>
            <a:spLocks noGrp="1"/>
          </p:cNvSpPr>
          <p:nvPr>
            <p:ph idx="1"/>
          </p:nvPr>
        </p:nvSpPr>
        <p:spPr>
          <a:xfrm>
            <a:off x="765314" y="1375298"/>
            <a:ext cx="9904749" cy="537723"/>
          </a:xfrm>
        </p:spPr>
        <p:txBody>
          <a:bodyPr>
            <a:normAutofit/>
          </a:bodyPr>
          <a:lstStyle/>
          <a:p>
            <a:pPr algn="ctr"/>
            <a:r>
              <a:rPr lang="en-US" sz="2600" b="1" i="1" dirty="0" smtClean="0"/>
              <a:t>“Quantifiable representation of an impact category”*</a:t>
            </a:r>
            <a:endParaRPr lang="en-US" dirty="0" smtClean="0"/>
          </a:p>
          <a:p>
            <a:endParaRPr lang="en-US" b="1" dirty="0" smtClean="0"/>
          </a:p>
          <a:p>
            <a:pPr marL="0" indent="0">
              <a:buNone/>
            </a:pPr>
            <a:endParaRPr lang="en-US" dirty="0"/>
          </a:p>
        </p:txBody>
      </p:sp>
      <p:sp>
        <p:nvSpPr>
          <p:cNvPr id="6" name="Date Placeholder 5"/>
          <p:cNvSpPr>
            <a:spLocks noGrp="1"/>
          </p:cNvSpPr>
          <p:nvPr>
            <p:ph type="dt" sz="half" idx="10"/>
          </p:nvPr>
        </p:nvSpPr>
        <p:spPr/>
        <p:txBody>
          <a:bodyPr/>
          <a:lstStyle/>
          <a:p>
            <a:r>
              <a:rPr lang="en-US" dirty="0" smtClean="0"/>
              <a:t>04/2015</a:t>
            </a:r>
            <a:endParaRPr lang="en-US" dirty="0"/>
          </a:p>
        </p:txBody>
      </p:sp>
      <p:sp>
        <p:nvSpPr>
          <p:cNvPr id="8" name="Footer Placeholder 7"/>
          <p:cNvSpPr>
            <a:spLocks noGrp="1"/>
          </p:cNvSpPr>
          <p:nvPr>
            <p:ph type="ftr" sz="quarter" idx="11"/>
          </p:nvPr>
        </p:nvSpPr>
        <p:spPr/>
        <p:txBody>
          <a:bodyPr/>
          <a:lstStyle/>
          <a:p>
            <a:r>
              <a:rPr lang="en-US" dirty="0" smtClean="0"/>
              <a:t>LCA Module B1</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13</a:t>
            </a:fld>
            <a:endParaRPr lang="en-US"/>
          </a:p>
        </p:txBody>
      </p:sp>
      <p:sp>
        <p:nvSpPr>
          <p:cNvPr id="9" name="Rectangle 8"/>
          <p:cNvSpPr/>
          <p:nvPr/>
        </p:nvSpPr>
        <p:spPr>
          <a:xfrm>
            <a:off x="10746889" y="6137364"/>
            <a:ext cx="1445112" cy="246221"/>
          </a:xfrm>
          <a:prstGeom prst="rect">
            <a:avLst/>
          </a:prstGeom>
        </p:spPr>
        <p:txBody>
          <a:bodyPr wrap="square">
            <a:spAutoFit/>
          </a:bodyPr>
          <a:lstStyle/>
          <a:p>
            <a:r>
              <a:rPr lang="en-US" sz="1000" baseline="30000" dirty="0" smtClean="0"/>
              <a:t>*</a:t>
            </a:r>
            <a:r>
              <a:rPr lang="en-US" sz="1000" dirty="0" smtClean="0"/>
              <a:t>ISO 14040:2006</a:t>
            </a:r>
            <a:endParaRPr lang="en-US" sz="1000" baseline="30000" dirty="0"/>
          </a:p>
        </p:txBody>
      </p:sp>
      <p:graphicFrame>
        <p:nvGraphicFramePr>
          <p:cNvPr id="10" name="Diagram 9"/>
          <p:cNvGraphicFramePr/>
          <p:nvPr>
            <p:extLst>
              <p:ext uri="{D42A27DB-BD31-4B8C-83A1-F6EECF244321}">
                <p14:modId xmlns:p14="http://schemas.microsoft.com/office/powerpoint/2010/main" val="4028519373"/>
              </p:ext>
            </p:extLst>
          </p:nvPr>
        </p:nvGraphicFramePr>
        <p:xfrm>
          <a:off x="1772458" y="1913021"/>
          <a:ext cx="8128000" cy="36670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07424816"/>
      </p:ext>
    </p:extLst>
  </p:cSld>
  <p:clrMapOvr>
    <a:masterClrMapping/>
  </p:clrMapOvr>
  <mc:AlternateContent xmlns:mc="http://schemas.openxmlformats.org/markup-compatibility/2006" xmlns:p14="http://schemas.microsoft.com/office/powerpoint/2010/main">
    <mc:Choice Requires="p14">
      <p:transition spd="slow" p14:dur="2000" advTm="45667"/>
    </mc:Choice>
    <mc:Fallback xmlns="">
      <p:transition spd="slow" advTm="45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Types of Impact Category Indicators</a:t>
            </a:r>
            <a:endParaRPr lang="en-US" dirty="0"/>
          </a:p>
        </p:txBody>
      </p:sp>
      <p:sp>
        <p:nvSpPr>
          <p:cNvPr id="6" name="Date Placeholder 5"/>
          <p:cNvSpPr>
            <a:spLocks noGrp="1"/>
          </p:cNvSpPr>
          <p:nvPr>
            <p:ph type="dt" sz="half" idx="10"/>
          </p:nvPr>
        </p:nvSpPr>
        <p:spPr/>
        <p:txBody>
          <a:bodyPr/>
          <a:lstStyle/>
          <a:p>
            <a:r>
              <a:rPr lang="en-US" dirty="0" smtClean="0"/>
              <a:t>04/2015</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pPr/>
              <a:t>14</a:t>
            </a:fld>
            <a:endParaRPr lang="en-US"/>
          </a:p>
        </p:txBody>
      </p:sp>
      <p:sp>
        <p:nvSpPr>
          <p:cNvPr id="22" name="Rectangle 21"/>
          <p:cNvSpPr/>
          <p:nvPr/>
        </p:nvSpPr>
        <p:spPr>
          <a:xfrm>
            <a:off x="5167086" y="6137364"/>
            <a:ext cx="6816245" cy="246221"/>
          </a:xfrm>
          <a:prstGeom prst="rect">
            <a:avLst/>
          </a:prstGeom>
        </p:spPr>
        <p:txBody>
          <a:bodyPr wrap="square">
            <a:spAutoFit/>
          </a:bodyPr>
          <a:lstStyle/>
          <a:p>
            <a:r>
              <a:rPr lang="en-US" sz="1000" dirty="0" smtClean="0"/>
              <a:t>Adapted from: Bare</a:t>
            </a:r>
            <a:r>
              <a:rPr lang="en-US" sz="1000" dirty="0"/>
              <a:t>, J</a:t>
            </a:r>
            <a:r>
              <a:rPr lang="en-US" sz="1000" dirty="0" smtClean="0"/>
              <a:t>., Norris, G., Pennington, D., and </a:t>
            </a:r>
            <a:r>
              <a:rPr lang="en-US" sz="1000" dirty="0" err="1" smtClean="0"/>
              <a:t>McKone</a:t>
            </a:r>
            <a:r>
              <a:rPr lang="en-US" sz="1000" dirty="0" smtClean="0"/>
              <a:t>, T.  </a:t>
            </a:r>
            <a:r>
              <a:rPr lang="en-US" sz="1000" dirty="0"/>
              <a:t>(2002). </a:t>
            </a:r>
            <a:r>
              <a:rPr lang="en-US" sz="1000" dirty="0" smtClean="0"/>
              <a:t>“Traci.”</a:t>
            </a:r>
            <a:r>
              <a:rPr lang="en-US" sz="1000" dirty="0"/>
              <a:t> </a:t>
            </a:r>
            <a:r>
              <a:rPr lang="en-US" sz="1000" i="1" dirty="0"/>
              <a:t>Journal of Industrial Ecology</a:t>
            </a:r>
            <a:r>
              <a:rPr lang="en-US" sz="1000" dirty="0"/>
              <a:t>, </a:t>
            </a:r>
            <a:r>
              <a:rPr lang="en-US" sz="1000" i="1" dirty="0"/>
              <a:t>6</a:t>
            </a:r>
            <a:r>
              <a:rPr lang="en-US" sz="1000" dirty="0"/>
              <a:t>(3‐4), 49-78.</a:t>
            </a:r>
            <a:endParaRPr lang="en-US" sz="1000" baseline="30000" dirty="0"/>
          </a:p>
        </p:txBody>
      </p:sp>
      <p:sp>
        <p:nvSpPr>
          <p:cNvPr id="10" name="Footer Placeholder 5"/>
          <p:cNvSpPr>
            <a:spLocks noGrp="1"/>
          </p:cNvSpPr>
          <p:nvPr>
            <p:ph type="ftr" sz="quarter" idx="11"/>
          </p:nvPr>
        </p:nvSpPr>
        <p:spPr>
          <a:xfrm>
            <a:off x="3686185" y="6459785"/>
            <a:ext cx="4822804" cy="365125"/>
          </a:xfrm>
        </p:spPr>
        <p:txBody>
          <a:bodyPr/>
          <a:lstStyle/>
          <a:p>
            <a:r>
              <a:rPr lang="en-US" dirty="0" smtClean="0"/>
              <a:t>LCA Module B1</a:t>
            </a:r>
            <a:endParaRPr lang="en-US" dirty="0"/>
          </a:p>
        </p:txBody>
      </p:sp>
      <p:sp>
        <p:nvSpPr>
          <p:cNvPr id="4" name="TextBox 3"/>
          <p:cNvSpPr txBox="1"/>
          <p:nvPr/>
        </p:nvSpPr>
        <p:spPr>
          <a:xfrm>
            <a:off x="486127" y="2613992"/>
            <a:ext cx="1208127" cy="1200329"/>
          </a:xfrm>
          <a:prstGeom prst="rect">
            <a:avLst/>
          </a:prstGeom>
          <a:noFill/>
          <a:ln>
            <a:solidFill>
              <a:schemeClr val="tx1"/>
            </a:solidFill>
          </a:ln>
        </p:spPr>
        <p:txBody>
          <a:bodyPr wrap="square" rtlCol="0">
            <a:spAutoFit/>
          </a:bodyPr>
          <a:lstStyle/>
          <a:p>
            <a:pPr algn="ctr"/>
            <a:r>
              <a:rPr lang="en-US" dirty="0" smtClean="0"/>
              <a:t>Emissions of ozone depleting substances</a:t>
            </a:r>
            <a:endParaRPr lang="en-US" dirty="0"/>
          </a:p>
        </p:txBody>
      </p:sp>
      <p:cxnSp>
        <p:nvCxnSpPr>
          <p:cNvPr id="8" name="Straight Arrow Connector 7"/>
          <p:cNvCxnSpPr/>
          <p:nvPr/>
        </p:nvCxnSpPr>
        <p:spPr>
          <a:xfrm>
            <a:off x="1755214" y="3205603"/>
            <a:ext cx="4275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241954" y="2605439"/>
            <a:ext cx="2012411" cy="1200329"/>
          </a:xfrm>
          <a:prstGeom prst="rect">
            <a:avLst/>
          </a:prstGeom>
          <a:noFill/>
          <a:ln>
            <a:solidFill>
              <a:schemeClr val="tx1"/>
            </a:solidFill>
          </a:ln>
        </p:spPr>
        <p:txBody>
          <a:bodyPr wrap="square" rtlCol="0">
            <a:spAutoFit/>
          </a:bodyPr>
          <a:lstStyle/>
          <a:p>
            <a:pPr algn="ctr"/>
            <a:r>
              <a:rPr lang="en-US" dirty="0" smtClean="0"/>
              <a:t>Substances are transported to stratosphere where Cl</a:t>
            </a:r>
            <a:r>
              <a:rPr lang="en-US" baseline="30000" dirty="0" smtClean="0"/>
              <a:t>-</a:t>
            </a:r>
            <a:r>
              <a:rPr lang="en-US" dirty="0" smtClean="0"/>
              <a:t> </a:t>
            </a:r>
            <a:r>
              <a:rPr lang="en-US" dirty="0"/>
              <a:t>and Br</a:t>
            </a:r>
            <a:r>
              <a:rPr lang="en-US" baseline="30000" dirty="0"/>
              <a:t>-</a:t>
            </a:r>
            <a:r>
              <a:rPr lang="en-US" dirty="0"/>
              <a:t> </a:t>
            </a:r>
            <a:r>
              <a:rPr lang="en-US" dirty="0" smtClean="0"/>
              <a:t>detach</a:t>
            </a:r>
            <a:endParaRPr lang="en-US" dirty="0"/>
          </a:p>
        </p:txBody>
      </p:sp>
      <p:sp>
        <p:nvSpPr>
          <p:cNvPr id="14" name="TextBox 13"/>
          <p:cNvSpPr txBox="1"/>
          <p:nvPr/>
        </p:nvSpPr>
        <p:spPr>
          <a:xfrm>
            <a:off x="4809641" y="2674856"/>
            <a:ext cx="1932957" cy="1200329"/>
          </a:xfrm>
          <a:prstGeom prst="rect">
            <a:avLst/>
          </a:prstGeom>
          <a:noFill/>
          <a:ln>
            <a:solidFill>
              <a:schemeClr val="tx1"/>
            </a:solidFill>
          </a:ln>
        </p:spPr>
        <p:txBody>
          <a:bodyPr wrap="square" rtlCol="0">
            <a:spAutoFit/>
          </a:bodyPr>
          <a:lstStyle/>
          <a:p>
            <a:pPr algn="ctr"/>
            <a:r>
              <a:rPr lang="en-US" dirty="0" smtClean="0"/>
              <a:t>Ozone depleted based on substance’s reactivity/lifetime</a:t>
            </a:r>
            <a:endParaRPr lang="en-US" dirty="0"/>
          </a:p>
        </p:txBody>
      </p:sp>
      <p:cxnSp>
        <p:nvCxnSpPr>
          <p:cNvPr id="17" name="Straight Arrow Connector 16"/>
          <p:cNvCxnSpPr/>
          <p:nvPr/>
        </p:nvCxnSpPr>
        <p:spPr>
          <a:xfrm>
            <a:off x="4291584" y="3241915"/>
            <a:ext cx="44543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797802" y="3262129"/>
            <a:ext cx="5715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449551" y="2660123"/>
            <a:ext cx="1564019" cy="1200329"/>
          </a:xfrm>
          <a:prstGeom prst="rect">
            <a:avLst/>
          </a:prstGeom>
          <a:noFill/>
          <a:ln>
            <a:solidFill>
              <a:schemeClr val="tx1"/>
            </a:solidFill>
          </a:ln>
        </p:spPr>
        <p:txBody>
          <a:bodyPr wrap="square" rtlCol="0">
            <a:spAutoFit/>
          </a:bodyPr>
          <a:lstStyle/>
          <a:p>
            <a:pPr algn="ctr"/>
            <a:r>
              <a:rPr lang="en-US" dirty="0" smtClean="0"/>
              <a:t>Reduced ozone allows increased UVB penetration</a:t>
            </a:r>
            <a:endParaRPr lang="en-US" dirty="0"/>
          </a:p>
        </p:txBody>
      </p:sp>
      <p:sp>
        <p:nvSpPr>
          <p:cNvPr id="20" name="TextBox 19"/>
          <p:cNvSpPr txBox="1"/>
          <p:nvPr/>
        </p:nvSpPr>
        <p:spPr>
          <a:xfrm>
            <a:off x="9724928" y="2660123"/>
            <a:ext cx="1910478" cy="1200329"/>
          </a:xfrm>
          <a:prstGeom prst="rect">
            <a:avLst/>
          </a:prstGeom>
          <a:noFill/>
          <a:ln>
            <a:solidFill>
              <a:schemeClr val="tx1"/>
            </a:solidFill>
          </a:ln>
        </p:spPr>
        <p:txBody>
          <a:bodyPr wrap="square" rtlCol="0">
            <a:spAutoFit/>
          </a:bodyPr>
          <a:lstStyle/>
          <a:p>
            <a:pPr algn="ctr"/>
            <a:r>
              <a:rPr lang="en-US" dirty="0" smtClean="0"/>
              <a:t>Effects on human health,</a:t>
            </a:r>
            <a:r>
              <a:rPr lang="en-US" dirty="0"/>
              <a:t> </a:t>
            </a:r>
            <a:r>
              <a:rPr lang="en-US" dirty="0" smtClean="0"/>
              <a:t>plants, </a:t>
            </a:r>
            <a:r>
              <a:rPr lang="en-US" dirty="0"/>
              <a:t>organisms</a:t>
            </a:r>
            <a:r>
              <a:rPr lang="en-US" dirty="0" smtClean="0"/>
              <a:t> buildings, etc.</a:t>
            </a:r>
            <a:endParaRPr lang="en-US" dirty="0"/>
          </a:p>
        </p:txBody>
      </p:sp>
      <p:cxnSp>
        <p:nvCxnSpPr>
          <p:cNvPr id="23" name="Straight Arrow Connector 22"/>
          <p:cNvCxnSpPr/>
          <p:nvPr/>
        </p:nvCxnSpPr>
        <p:spPr>
          <a:xfrm>
            <a:off x="9108740" y="3262129"/>
            <a:ext cx="5715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515455" y="1503182"/>
            <a:ext cx="2504432" cy="4592818"/>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0"/>
          <p:cNvSpPr txBox="1">
            <a:spLocks/>
          </p:cNvSpPr>
          <p:nvPr/>
        </p:nvSpPr>
        <p:spPr>
          <a:xfrm>
            <a:off x="4822505" y="600281"/>
            <a:ext cx="1933174" cy="220569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endParaRPr lang="en-US" sz="2600" b="1" u="sng" dirty="0" smtClean="0"/>
          </a:p>
          <a:p>
            <a:pPr marL="0" indent="0" algn="ctr"/>
            <a:r>
              <a:rPr lang="en-US" sz="2200" b="1" u="sng" dirty="0" smtClean="0"/>
              <a:t>Midpoint</a:t>
            </a:r>
          </a:p>
          <a:p>
            <a:pPr marL="0" lvl="1" indent="0" algn="ctr">
              <a:buFont typeface="Calibri" pitchFamily="34" charset="0"/>
              <a:buNone/>
            </a:pPr>
            <a:r>
              <a:rPr lang="en-US" sz="2200" dirty="0" smtClean="0"/>
              <a:t>Direct effects</a:t>
            </a:r>
          </a:p>
          <a:p>
            <a:pPr marL="0" lvl="1" indent="0" algn="ctr">
              <a:buFont typeface="Calibri" pitchFamily="34" charset="0"/>
              <a:buNone/>
            </a:pPr>
            <a:r>
              <a:rPr lang="en-US" sz="2200" dirty="0"/>
              <a:t>O</a:t>
            </a:r>
            <a:r>
              <a:rPr lang="en-US" sz="2200" dirty="0" smtClean="0"/>
              <a:t>bjective</a:t>
            </a:r>
          </a:p>
        </p:txBody>
      </p:sp>
      <p:sp>
        <p:nvSpPr>
          <p:cNvPr id="25" name="Content Placeholder 20"/>
          <p:cNvSpPr txBox="1">
            <a:spLocks/>
          </p:cNvSpPr>
          <p:nvPr/>
        </p:nvSpPr>
        <p:spPr>
          <a:xfrm>
            <a:off x="9602838" y="613876"/>
            <a:ext cx="1933174" cy="220569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endParaRPr lang="en-US" sz="2600" b="1" u="sng" dirty="0" smtClean="0"/>
          </a:p>
          <a:p>
            <a:pPr marL="0" indent="0" algn="ctr"/>
            <a:r>
              <a:rPr lang="en-US" sz="2200" b="1" u="sng" dirty="0" smtClean="0"/>
              <a:t>Endpoint</a:t>
            </a:r>
          </a:p>
          <a:p>
            <a:pPr marL="0" lvl="1" indent="0" algn="ctr">
              <a:buFont typeface="Calibri" pitchFamily="34" charset="0"/>
              <a:buNone/>
            </a:pPr>
            <a:r>
              <a:rPr lang="en-US" sz="2200" dirty="0" smtClean="0"/>
              <a:t>Final effects</a:t>
            </a:r>
          </a:p>
          <a:p>
            <a:pPr marL="0" lvl="1" indent="0" algn="ctr">
              <a:buFont typeface="Calibri" pitchFamily="34" charset="0"/>
              <a:buNone/>
            </a:pPr>
            <a:r>
              <a:rPr lang="en-US" sz="2200" dirty="0" smtClean="0"/>
              <a:t>Interpretable</a:t>
            </a:r>
          </a:p>
        </p:txBody>
      </p:sp>
      <p:sp>
        <p:nvSpPr>
          <p:cNvPr id="26" name="TextBox 25"/>
          <p:cNvSpPr txBox="1"/>
          <p:nvPr/>
        </p:nvSpPr>
        <p:spPr>
          <a:xfrm>
            <a:off x="9591308" y="4177492"/>
            <a:ext cx="2044773" cy="2369880"/>
          </a:xfrm>
          <a:prstGeom prst="rect">
            <a:avLst/>
          </a:prstGeom>
          <a:noFill/>
        </p:spPr>
        <p:txBody>
          <a:bodyPr wrap="square" rtlCol="0">
            <a:spAutoFit/>
          </a:bodyPr>
          <a:lstStyle/>
          <a:p>
            <a:r>
              <a:rPr lang="en-US" sz="1400" dirty="0" smtClean="0"/>
              <a:t>Examples of Endpoints:</a:t>
            </a:r>
          </a:p>
          <a:p>
            <a:pPr marL="109538" indent="-109538">
              <a:buFont typeface="Arial" panose="020B0604020202020204" pitchFamily="34" charset="0"/>
              <a:buChar char="•"/>
            </a:pPr>
            <a:r>
              <a:rPr lang="en-US" sz="1400" dirty="0" smtClean="0"/>
              <a:t>Skin cancer</a:t>
            </a:r>
          </a:p>
          <a:p>
            <a:pPr marL="109538" indent="-109538">
              <a:buFont typeface="Arial" panose="020B0604020202020204" pitchFamily="34" charset="0"/>
              <a:buChar char="•"/>
            </a:pPr>
            <a:r>
              <a:rPr lang="en-US" sz="1400" dirty="0" smtClean="0"/>
              <a:t>Cataracts</a:t>
            </a:r>
          </a:p>
          <a:p>
            <a:pPr marL="109538" indent="-109538">
              <a:buFont typeface="Arial" panose="020B0604020202020204" pitchFamily="34" charset="0"/>
              <a:buChar char="•"/>
            </a:pPr>
            <a:r>
              <a:rPr lang="en-US" sz="1400" dirty="0" smtClean="0"/>
              <a:t>Damage to:</a:t>
            </a:r>
          </a:p>
          <a:p>
            <a:pPr marL="280988" indent="-114300">
              <a:buFont typeface="Wingdings" panose="05000000000000000000" pitchFamily="2" charset="2"/>
              <a:buChar char="§"/>
            </a:pPr>
            <a:r>
              <a:rPr lang="en-US" sz="1400" dirty="0" smtClean="0"/>
              <a:t>Crops</a:t>
            </a:r>
          </a:p>
          <a:p>
            <a:pPr marL="280988" indent="-114300">
              <a:buFont typeface="Wingdings" panose="05000000000000000000" pitchFamily="2" charset="2"/>
              <a:buChar char="§"/>
            </a:pPr>
            <a:r>
              <a:rPr lang="en-US" sz="1400" dirty="0" smtClean="0"/>
              <a:t>Materials</a:t>
            </a:r>
          </a:p>
          <a:p>
            <a:pPr marL="280988" indent="-114300">
              <a:buFont typeface="Wingdings" panose="05000000000000000000" pitchFamily="2" charset="2"/>
              <a:buChar char="§"/>
            </a:pPr>
            <a:r>
              <a:rPr lang="en-US" sz="1400" dirty="0" smtClean="0"/>
              <a:t>Marine Life</a:t>
            </a:r>
          </a:p>
          <a:p>
            <a:pPr marL="280988" indent="-114300">
              <a:buFont typeface="Wingdings" panose="05000000000000000000" pitchFamily="2" charset="2"/>
              <a:buChar char="§"/>
            </a:pPr>
            <a:r>
              <a:rPr lang="en-US" sz="1400" dirty="0" smtClean="0"/>
              <a:t>Immune system</a:t>
            </a:r>
          </a:p>
          <a:p>
            <a:pPr marL="114300" indent="-114300">
              <a:buFont typeface="Arial" panose="020B0604020202020204" pitchFamily="34" charset="0"/>
              <a:buChar char="•"/>
            </a:pPr>
            <a:endParaRPr lang="en-US" dirty="0" smtClean="0"/>
          </a:p>
          <a:p>
            <a:pPr algn="ctr"/>
            <a:endParaRPr lang="en-US" dirty="0"/>
          </a:p>
        </p:txBody>
      </p:sp>
      <p:sp>
        <p:nvSpPr>
          <p:cNvPr id="15" name="Rectangle 14"/>
          <p:cNvSpPr/>
          <p:nvPr/>
        </p:nvSpPr>
        <p:spPr>
          <a:xfrm>
            <a:off x="9404051" y="1533044"/>
            <a:ext cx="2330749" cy="4562956"/>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822505" y="4177492"/>
            <a:ext cx="1975893" cy="1723549"/>
          </a:xfrm>
          <a:prstGeom prst="rect">
            <a:avLst/>
          </a:prstGeom>
          <a:noFill/>
        </p:spPr>
        <p:txBody>
          <a:bodyPr wrap="square" rtlCol="0">
            <a:spAutoFit/>
          </a:bodyPr>
          <a:lstStyle/>
          <a:p>
            <a:r>
              <a:rPr lang="en-US" sz="1400" dirty="0" smtClean="0"/>
              <a:t>Example of Midpoint:</a:t>
            </a:r>
          </a:p>
          <a:p>
            <a:pPr marL="109538" indent="-109538">
              <a:buFont typeface="Arial" panose="020B0604020202020204" pitchFamily="34" charset="0"/>
              <a:buChar char="•"/>
            </a:pPr>
            <a:r>
              <a:rPr lang="en-US" sz="1400" dirty="0" smtClean="0"/>
              <a:t>Releases of all substances equal in ozone depletion to x kg CFC-11</a:t>
            </a:r>
          </a:p>
          <a:p>
            <a:pPr marL="114300" indent="-114300">
              <a:buFont typeface="Arial" panose="020B0604020202020204" pitchFamily="34" charset="0"/>
              <a:buChar char="•"/>
            </a:pPr>
            <a:endParaRPr lang="en-US" dirty="0" smtClean="0"/>
          </a:p>
          <a:p>
            <a:pPr algn="ctr"/>
            <a:endParaRPr lang="en-US" dirty="0"/>
          </a:p>
        </p:txBody>
      </p:sp>
      <p:sp>
        <p:nvSpPr>
          <p:cNvPr id="31" name="TextBox 30"/>
          <p:cNvSpPr txBox="1"/>
          <p:nvPr/>
        </p:nvSpPr>
        <p:spPr>
          <a:xfrm>
            <a:off x="448420" y="1838228"/>
            <a:ext cx="3813416" cy="430887"/>
          </a:xfrm>
          <a:prstGeom prst="rect">
            <a:avLst/>
          </a:prstGeom>
          <a:noFill/>
        </p:spPr>
        <p:txBody>
          <a:bodyPr wrap="none" rtlCol="0">
            <a:spAutoFit/>
          </a:bodyPr>
          <a:lstStyle/>
          <a:p>
            <a:r>
              <a:rPr lang="en-US" sz="2200" b="1" u="sng" dirty="0" smtClean="0"/>
              <a:t>Ozone Depletion Flow Diagram</a:t>
            </a:r>
            <a:endParaRPr lang="en-US" sz="2200" b="1" u="sng" dirty="0"/>
          </a:p>
        </p:txBody>
      </p:sp>
      <p:pic>
        <p:nvPicPr>
          <p:cNvPr id="27" name="Audio 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05663280"/>
      </p:ext>
    </p:extLst>
  </p:cSld>
  <p:clrMapOvr>
    <a:masterClrMapping/>
  </p:clrMapOvr>
  <mc:AlternateContent xmlns:mc="http://schemas.openxmlformats.org/markup-compatibility/2006" xmlns:p14="http://schemas.microsoft.com/office/powerpoint/2010/main">
    <mc:Choice Requires="p14">
      <p:transition spd="slow" p14:dur="2000" advTm="67002"/>
    </mc:Choice>
    <mc:Fallback xmlns="">
      <p:transition spd="slow" advTm="67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66667"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dirty="0" smtClean="0"/>
              <a:t>04/2015</a:t>
            </a:r>
            <a:endParaRPr lang="en-US" dirty="0"/>
          </a:p>
        </p:txBody>
      </p:sp>
      <p:sp>
        <p:nvSpPr>
          <p:cNvPr id="8" name="Footer Placeholder 7"/>
          <p:cNvSpPr>
            <a:spLocks noGrp="1"/>
          </p:cNvSpPr>
          <p:nvPr>
            <p:ph type="ftr" sz="quarter" idx="11"/>
          </p:nvPr>
        </p:nvSpPr>
        <p:spPr/>
        <p:txBody>
          <a:bodyPr/>
          <a:lstStyle/>
          <a:p>
            <a:r>
              <a:rPr lang="en-US" dirty="0" smtClean="0"/>
              <a:t>LCA Module B1</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15</a:t>
            </a:fld>
            <a:endParaRPr lang="en-US"/>
          </a:p>
        </p:txBody>
      </p:sp>
      <p:sp>
        <p:nvSpPr>
          <p:cNvPr id="9" name="Rectangle 8"/>
          <p:cNvSpPr/>
          <p:nvPr/>
        </p:nvSpPr>
        <p:spPr>
          <a:xfrm>
            <a:off x="10746889" y="6137364"/>
            <a:ext cx="1445112" cy="246221"/>
          </a:xfrm>
          <a:prstGeom prst="rect">
            <a:avLst/>
          </a:prstGeom>
        </p:spPr>
        <p:txBody>
          <a:bodyPr wrap="square">
            <a:spAutoFit/>
          </a:bodyPr>
          <a:lstStyle/>
          <a:p>
            <a:r>
              <a:rPr lang="en-US" sz="1000" baseline="30000" dirty="0" smtClean="0"/>
              <a:t>*</a:t>
            </a:r>
            <a:r>
              <a:rPr lang="en-US" sz="1000" dirty="0" smtClean="0"/>
              <a:t>ISO 14040:2006</a:t>
            </a:r>
            <a:endParaRPr lang="en-US" sz="1000" baseline="30000" dirty="0"/>
          </a:p>
        </p:txBody>
      </p:sp>
      <p:sp>
        <p:nvSpPr>
          <p:cNvPr id="11" name="Title 10"/>
          <p:cNvSpPr>
            <a:spLocks noGrp="1"/>
          </p:cNvSpPr>
          <p:nvPr>
            <p:ph type="title"/>
          </p:nvPr>
        </p:nvSpPr>
        <p:spPr/>
        <p:txBody>
          <a:bodyPr/>
          <a:lstStyle/>
          <a:p>
            <a:r>
              <a:rPr lang="en-US" dirty="0" smtClean="0"/>
              <a:t>Impacts are “Potential”</a:t>
            </a:r>
            <a:endParaRPr lang="en-US" dirty="0"/>
          </a:p>
        </p:txBody>
      </p:sp>
      <p:sp>
        <p:nvSpPr>
          <p:cNvPr id="13" name="Content Placeholder 12"/>
          <p:cNvSpPr>
            <a:spLocks noGrp="1"/>
          </p:cNvSpPr>
          <p:nvPr>
            <p:ph idx="1"/>
          </p:nvPr>
        </p:nvSpPr>
        <p:spPr>
          <a:xfrm>
            <a:off x="808804" y="1236801"/>
            <a:ext cx="10735495" cy="4653480"/>
          </a:xfrm>
        </p:spPr>
        <p:txBody>
          <a:bodyPr>
            <a:normAutofit lnSpcReduction="10000"/>
          </a:bodyPr>
          <a:lstStyle/>
          <a:p>
            <a:pPr marL="228600" lvl="2" indent="0">
              <a:spcBef>
                <a:spcPts val="1000"/>
              </a:spcBef>
              <a:buNone/>
            </a:pPr>
            <a:r>
              <a:rPr lang="en-US" sz="2200" dirty="0" smtClean="0"/>
              <a:t>Various limitations lead to the necessity to call environmental impacts identified in LCA “potentials”:</a:t>
            </a:r>
          </a:p>
          <a:p>
            <a:pPr marL="411480" lvl="2">
              <a:spcBef>
                <a:spcPts val="1000"/>
              </a:spcBef>
            </a:pPr>
            <a:r>
              <a:rPr lang="en-US" sz="2200" dirty="0" smtClean="0"/>
              <a:t>Underlying simplifications</a:t>
            </a:r>
          </a:p>
          <a:p>
            <a:pPr marL="411480" lvl="2">
              <a:spcBef>
                <a:spcPts val="1000"/>
              </a:spcBef>
            </a:pPr>
            <a:r>
              <a:rPr lang="en-US" sz="2200" dirty="0" smtClean="0"/>
              <a:t>Underlying assumptions</a:t>
            </a:r>
          </a:p>
          <a:p>
            <a:pPr marL="411480" lvl="2">
              <a:spcBef>
                <a:spcPts val="1000"/>
              </a:spcBef>
            </a:pPr>
            <a:r>
              <a:rPr lang="en-US" sz="2200" dirty="0" smtClean="0"/>
              <a:t>Lack of resolution: </a:t>
            </a:r>
          </a:p>
          <a:p>
            <a:pPr marL="594360" lvl="3">
              <a:spcBef>
                <a:spcPts val="1000"/>
              </a:spcBef>
            </a:pPr>
            <a:r>
              <a:rPr lang="en-US" sz="1800" dirty="0" smtClean="0"/>
              <a:t>Pollutant release of a certain quantity into a small stream may be worse than a large river</a:t>
            </a:r>
          </a:p>
          <a:p>
            <a:pPr marL="594360" lvl="3">
              <a:spcBef>
                <a:spcPts val="1000"/>
              </a:spcBef>
            </a:pPr>
            <a:r>
              <a:rPr lang="en-US" sz="1800" dirty="0" smtClean="0"/>
              <a:t>Large release of substance in a short time period would have different impacts than over a long time period</a:t>
            </a:r>
          </a:p>
          <a:p>
            <a:pPr marL="594360" lvl="3">
              <a:spcBef>
                <a:spcPts val="1000"/>
              </a:spcBef>
              <a:spcAft>
                <a:spcPts val="0"/>
              </a:spcAft>
            </a:pPr>
            <a:r>
              <a:rPr lang="en-US" sz="1800" dirty="0" smtClean="0"/>
              <a:t>Release of nitrogen into a phosphorus-limited environment will not contribute significantly to eutrophication</a:t>
            </a:r>
          </a:p>
          <a:p>
            <a:pPr marL="914400" lvl="4" indent="-184150">
              <a:spcBef>
                <a:spcPts val="400"/>
              </a:spcBef>
              <a:buFont typeface="Arial" panose="020B0604020202020204" pitchFamily="34" charset="0"/>
              <a:buChar char="•"/>
            </a:pPr>
            <a:r>
              <a:rPr lang="en-US" sz="1800" dirty="0" smtClean="0"/>
              <a:t>Phosphorus-limited means there is already an abundance of nitrogen present, but little phosphorus</a:t>
            </a:r>
          </a:p>
          <a:p>
            <a:pPr marL="411480" lvl="2">
              <a:spcBef>
                <a:spcPts val="1000"/>
              </a:spcBef>
            </a:pPr>
            <a:r>
              <a:rPr lang="en-US" sz="2200" dirty="0" smtClean="0"/>
              <a:t>Linear models for characterization</a:t>
            </a:r>
          </a:p>
          <a:p>
            <a:pPr marL="411480" lvl="2">
              <a:spcBef>
                <a:spcPts val="1000"/>
              </a:spcBef>
            </a:pPr>
            <a:r>
              <a:rPr lang="en-US" sz="2200" dirty="0" smtClean="0"/>
              <a:t>Imperfect characterization factors for other reasons</a:t>
            </a:r>
          </a:p>
          <a:p>
            <a:endParaRPr lang="en-US" sz="2200" dirty="0"/>
          </a:p>
        </p:txBody>
      </p:sp>
      <p:sp>
        <p:nvSpPr>
          <p:cNvPr id="10" name="Left Brace 9"/>
          <p:cNvSpPr/>
          <p:nvPr/>
        </p:nvSpPr>
        <p:spPr>
          <a:xfrm>
            <a:off x="4116474" y="2074202"/>
            <a:ext cx="697432" cy="83099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p:cNvSpPr txBox="1"/>
          <p:nvPr/>
        </p:nvSpPr>
        <p:spPr>
          <a:xfrm>
            <a:off x="4465190" y="2059688"/>
            <a:ext cx="2798404" cy="830997"/>
          </a:xfrm>
          <a:prstGeom prst="rect">
            <a:avLst/>
          </a:prstGeom>
          <a:noFill/>
        </p:spPr>
        <p:txBody>
          <a:bodyPr wrap="square" rtlCol="0">
            <a:spAutoFit/>
          </a:bodyPr>
          <a:lstStyle/>
          <a:p>
            <a:r>
              <a:rPr lang="en-US" sz="1600" dirty="0" smtClean="0"/>
              <a:t>*assumptions and simplifications need to be reviewed after study </a:t>
            </a:r>
            <a:endParaRPr lang="en-US" sz="16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14929347"/>
      </p:ext>
    </p:extLst>
  </p:cSld>
  <p:clrMapOvr>
    <a:masterClrMapping/>
  </p:clrMapOvr>
  <mc:AlternateContent xmlns:mc="http://schemas.openxmlformats.org/markup-compatibility/2006" xmlns:p14="http://schemas.microsoft.com/office/powerpoint/2010/main">
    <mc:Choice Requires="p14">
      <p:transition spd="slow" p14:dur="2000" advTm="95220"/>
    </mc:Choice>
    <mc:Fallback xmlns="">
      <p:transition spd="slow" advTm="95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completing Module B1!</a:t>
            </a:r>
            <a:endParaRPr lang="en-US" dirty="0"/>
          </a:p>
        </p:txBody>
      </p:sp>
      <p:sp>
        <p:nvSpPr>
          <p:cNvPr id="3" name="Content Placeholder 2"/>
          <p:cNvSpPr>
            <a:spLocks noGrp="1"/>
          </p:cNvSpPr>
          <p:nvPr>
            <p:ph idx="1"/>
          </p:nvPr>
        </p:nvSpPr>
        <p:spPr>
          <a:xfrm>
            <a:off x="637761" y="1476086"/>
            <a:ext cx="10916478" cy="4683414"/>
          </a:xfrm>
        </p:spPr>
        <p:txBody>
          <a:bodyPr>
            <a:normAutofit/>
          </a:bodyPr>
          <a:lstStyle/>
          <a:p>
            <a:pPr marL="0" indent="0">
              <a:buNone/>
            </a:pPr>
            <a:r>
              <a:rPr lang="en-US" dirty="0" smtClean="0"/>
              <a:t>Group </a:t>
            </a:r>
            <a:r>
              <a:rPr lang="en-US" dirty="0"/>
              <a:t>A</a:t>
            </a:r>
            <a:r>
              <a:rPr lang="en-US" dirty="0" smtClean="0"/>
              <a:t>: ISO Compliant LCA Overview Modules</a:t>
            </a:r>
          </a:p>
          <a:p>
            <a:pPr marL="0" indent="0">
              <a:spcAft>
                <a:spcPts val="1200"/>
              </a:spcAft>
              <a:buNone/>
            </a:pPr>
            <a:r>
              <a:rPr lang="en-US" dirty="0"/>
              <a:t>Group </a:t>
            </a:r>
            <a:r>
              <a:rPr lang="en-US" dirty="0">
                <a:latin typeface="Calibri" panose="020F0502020204030204" pitchFamily="34" charset="0"/>
              </a:rPr>
              <a:t>α</a:t>
            </a:r>
            <a:r>
              <a:rPr lang="en-US" dirty="0" smtClean="0"/>
              <a:t>: </a:t>
            </a:r>
            <a:r>
              <a:rPr lang="en-US" dirty="0"/>
              <a:t>ISO Compliant LCA </a:t>
            </a:r>
            <a:r>
              <a:rPr lang="en-US" dirty="0" smtClean="0"/>
              <a:t>Detailed Modules</a:t>
            </a:r>
            <a:endParaRPr lang="en-US" dirty="0"/>
          </a:p>
          <a:p>
            <a:pPr marL="0" indent="0">
              <a:buNone/>
            </a:pPr>
            <a:r>
              <a:rPr lang="en-US" dirty="0"/>
              <a:t>Group B</a:t>
            </a:r>
            <a:r>
              <a:rPr lang="en-US" dirty="0" smtClean="0"/>
              <a:t>: Environmental Impact Categories </a:t>
            </a:r>
            <a:r>
              <a:rPr lang="en-US" dirty="0"/>
              <a:t>Overview Modules</a:t>
            </a:r>
          </a:p>
          <a:p>
            <a:pPr marL="0" indent="0">
              <a:spcAft>
                <a:spcPts val="1200"/>
              </a:spcAft>
              <a:buNone/>
            </a:pPr>
            <a:r>
              <a:rPr lang="en-US" dirty="0"/>
              <a:t>Group </a:t>
            </a:r>
            <a:r>
              <a:rPr lang="en-US" dirty="0">
                <a:latin typeface="Calibri" panose="020F0502020204030204" pitchFamily="34" charset="0"/>
              </a:rPr>
              <a:t>β</a:t>
            </a:r>
            <a:r>
              <a:rPr lang="en-US" dirty="0" smtClean="0"/>
              <a:t>: Environmental Impact Categories Detailed Modules</a:t>
            </a:r>
            <a:endParaRPr lang="en-US" dirty="0"/>
          </a:p>
          <a:p>
            <a:pPr marL="0" indent="0">
              <a:buNone/>
            </a:pPr>
            <a:r>
              <a:rPr lang="en-US" dirty="0" smtClean="0"/>
              <a:t>Group </a:t>
            </a:r>
            <a:r>
              <a:rPr lang="en-US" dirty="0"/>
              <a:t>G</a:t>
            </a:r>
            <a:r>
              <a:rPr lang="en-US" dirty="0" smtClean="0"/>
              <a:t>: General LCA Tools </a:t>
            </a:r>
            <a:r>
              <a:rPr lang="en-US" dirty="0"/>
              <a:t>Overview Modules</a:t>
            </a:r>
          </a:p>
          <a:p>
            <a:pPr marL="0" indent="0">
              <a:spcAft>
                <a:spcPts val="1200"/>
              </a:spcAft>
              <a:buNone/>
            </a:pPr>
            <a:r>
              <a:rPr lang="en-US" dirty="0"/>
              <a:t>Group </a:t>
            </a:r>
            <a:r>
              <a:rPr lang="en-US" dirty="0">
                <a:latin typeface="Calibri" panose="020F0502020204030204" pitchFamily="34" charset="0"/>
              </a:rPr>
              <a:t>γ</a:t>
            </a:r>
            <a:r>
              <a:rPr lang="en-US" dirty="0" smtClean="0"/>
              <a:t>: General LCA Tools </a:t>
            </a:r>
            <a:r>
              <a:rPr lang="en-US" dirty="0"/>
              <a:t>Detailed </a:t>
            </a:r>
            <a:r>
              <a:rPr lang="en-US" dirty="0" smtClean="0"/>
              <a:t>Modules</a:t>
            </a:r>
          </a:p>
          <a:p>
            <a:pPr marL="0" indent="0">
              <a:buNone/>
            </a:pPr>
            <a:r>
              <a:rPr lang="en-US" dirty="0"/>
              <a:t>Group T</a:t>
            </a:r>
            <a:r>
              <a:rPr lang="en-US" dirty="0" smtClean="0"/>
              <a:t>: Transportation-Related LCA Overview </a:t>
            </a:r>
            <a:r>
              <a:rPr lang="en-US" dirty="0"/>
              <a:t>Modules</a:t>
            </a:r>
          </a:p>
          <a:p>
            <a:pPr marL="0" indent="0">
              <a:buNone/>
            </a:pPr>
            <a:r>
              <a:rPr lang="en-US" dirty="0"/>
              <a:t>Group </a:t>
            </a:r>
            <a:r>
              <a:rPr lang="en-US" dirty="0">
                <a:latin typeface="Calibri" panose="020F0502020204030204" pitchFamily="34" charset="0"/>
              </a:rPr>
              <a:t>τ</a:t>
            </a:r>
            <a:r>
              <a:rPr lang="en-US" dirty="0" smtClean="0"/>
              <a:t>: </a:t>
            </a:r>
            <a:r>
              <a:rPr lang="en-US" dirty="0"/>
              <a:t>Transportation-Related LCA </a:t>
            </a:r>
            <a:r>
              <a:rPr lang="en-US" dirty="0" smtClean="0"/>
              <a:t>Detailed Modules</a:t>
            </a:r>
            <a:endParaRPr lang="en-US" dirty="0"/>
          </a:p>
          <a:p>
            <a:pPr marL="0" indent="0">
              <a:buNone/>
            </a:pPr>
            <a:endParaRPr lang="en-US" dirty="0"/>
          </a:p>
          <a:p>
            <a:pPr marL="0" indent="0">
              <a:buNone/>
            </a:pPr>
            <a:endParaRPr lang="en-US" dirty="0"/>
          </a:p>
        </p:txBody>
      </p:sp>
      <p:sp>
        <p:nvSpPr>
          <p:cNvPr id="6" name="Date Placeholder 5"/>
          <p:cNvSpPr>
            <a:spLocks noGrp="1"/>
          </p:cNvSpPr>
          <p:nvPr>
            <p:ph type="dt" sz="half" idx="10"/>
          </p:nvPr>
        </p:nvSpPr>
        <p:spPr/>
        <p:txBody>
          <a:bodyPr/>
          <a:lstStyle/>
          <a:p>
            <a:r>
              <a:rPr lang="en-US" dirty="0" smtClean="0"/>
              <a:t>04/2015</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16</a:t>
            </a:fld>
            <a:endParaRPr lang="en-US"/>
          </a:p>
        </p:txBody>
      </p:sp>
      <p:sp>
        <p:nvSpPr>
          <p:cNvPr id="9" name="Footer Placeholder 5"/>
          <p:cNvSpPr>
            <a:spLocks noGrp="1"/>
          </p:cNvSpPr>
          <p:nvPr>
            <p:ph type="ftr" sz="quarter" idx="11"/>
          </p:nvPr>
        </p:nvSpPr>
        <p:spPr>
          <a:xfrm>
            <a:off x="3686185" y="6459785"/>
            <a:ext cx="4822804" cy="365125"/>
          </a:xfrm>
        </p:spPr>
        <p:txBody>
          <a:bodyPr/>
          <a:lstStyle/>
          <a:p>
            <a:r>
              <a:rPr lang="en-US" dirty="0" smtClean="0"/>
              <a:t>LCA Module B1</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00362979"/>
      </p:ext>
    </p:extLst>
  </p:cSld>
  <p:clrMapOvr>
    <a:masterClrMapping/>
  </p:clrMapOvr>
  <mc:AlternateContent xmlns:mc="http://schemas.openxmlformats.org/markup-compatibility/2006" xmlns:p14="http://schemas.microsoft.com/office/powerpoint/2010/main">
    <mc:Choice Requires="p14">
      <p:transition spd="slow" p14:dur="2000" advTm="10637"/>
    </mc:Choice>
    <mc:Fallback xmlns="">
      <p:transition spd="slow" advTm="10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6591" y="1122363"/>
            <a:ext cx="11211339" cy="2387600"/>
          </a:xfrm>
        </p:spPr>
        <p:txBody>
          <a:bodyPr/>
          <a:lstStyle/>
          <a:p>
            <a:r>
              <a:rPr lang="en-US" dirty="0" smtClean="0"/>
              <a:t>Self-Assessment Quiz</a:t>
            </a:r>
            <a:endParaRPr lang="en-US" dirty="0"/>
          </a:p>
        </p:txBody>
      </p:sp>
      <p:sp>
        <p:nvSpPr>
          <p:cNvPr id="3" name="Subtitle 2"/>
          <p:cNvSpPr>
            <a:spLocks noGrp="1"/>
          </p:cNvSpPr>
          <p:nvPr>
            <p:ph type="subTitle" idx="1"/>
          </p:nvPr>
        </p:nvSpPr>
        <p:spPr>
          <a:xfrm>
            <a:off x="1100050" y="4455621"/>
            <a:ext cx="10863350" cy="1143000"/>
          </a:xfrm>
        </p:spPr>
        <p:txBody>
          <a:bodyPr/>
          <a:lstStyle/>
          <a:p>
            <a:r>
              <a:rPr lang="en-US" cap="none" dirty="0" smtClean="0">
                <a:latin typeface="Calibri" panose="020F0502020204030204" pitchFamily="34" charset="0"/>
              </a:rPr>
              <a:t>MODULE B</a:t>
            </a:r>
            <a:r>
              <a:rPr lang="en-US" cap="none" dirty="0">
                <a:latin typeface="Calibri" panose="020F0502020204030204" pitchFamily="34" charset="0"/>
              </a:rPr>
              <a:t>1</a:t>
            </a:r>
            <a:r>
              <a:rPr lang="en-US" cap="none" dirty="0" smtClean="0">
                <a:latin typeface="Calibri" panose="020F0502020204030204" pitchFamily="34" charset="0"/>
              </a:rPr>
              <a:t>: </a:t>
            </a:r>
            <a:r>
              <a:rPr lang="en-US" dirty="0"/>
              <a:t>Introduction to </a:t>
            </a:r>
            <a:r>
              <a:rPr lang="en-US" dirty="0" smtClean="0"/>
              <a:t>impact categories</a:t>
            </a:r>
            <a:endParaRPr lang="en-US" dirty="0"/>
          </a:p>
        </p:txBody>
      </p:sp>
    </p:spTree>
    <p:extLst>
      <p:ext uri="{BB962C8B-B14F-4D97-AF65-F5344CB8AC3E}">
        <p14:creationId xmlns:p14="http://schemas.microsoft.com/office/powerpoint/2010/main" val="1211443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ction Button: Custom 10">
            <a:hlinkClick r:id="" action="ppaction://noaction" highlightClick="1"/>
          </p:cNvPr>
          <p:cNvSpPr/>
          <p:nvPr/>
        </p:nvSpPr>
        <p:spPr>
          <a:xfrm>
            <a:off x="0" y="0"/>
            <a:ext cx="12192000" cy="6858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69843" y="365125"/>
            <a:ext cx="11337235" cy="1325563"/>
          </a:xfrm>
        </p:spPr>
        <p:txBody>
          <a:bodyPr>
            <a:normAutofit fontScale="90000"/>
          </a:bodyPr>
          <a:lstStyle/>
          <a:p>
            <a:r>
              <a:rPr lang="en-US" dirty="0" smtClean="0"/>
              <a:t>Which of these is </a:t>
            </a:r>
            <a:r>
              <a:rPr lang="en-US" b="1" i="1" dirty="0" smtClean="0"/>
              <a:t>not</a:t>
            </a:r>
            <a:r>
              <a:rPr lang="en-US" dirty="0" smtClean="0"/>
              <a:t> an overall class of environmental impact categories in LCA?</a:t>
            </a:r>
            <a:endParaRPr lang="en-US" dirty="0"/>
          </a:p>
        </p:txBody>
      </p:sp>
      <p:sp>
        <p:nvSpPr>
          <p:cNvPr id="3" name="Content Placeholder 2"/>
          <p:cNvSpPr>
            <a:spLocks noGrp="1"/>
          </p:cNvSpPr>
          <p:nvPr>
            <p:ph idx="1"/>
          </p:nvPr>
        </p:nvSpPr>
        <p:spPr>
          <a:xfrm>
            <a:off x="1367365" y="2259330"/>
            <a:ext cx="9897533" cy="1028700"/>
          </a:xfrm>
        </p:spPr>
        <p:txBody>
          <a:bodyPr>
            <a:normAutofit/>
          </a:bodyPr>
          <a:lstStyle/>
          <a:p>
            <a:pPr marL="0" indent="0">
              <a:buNone/>
            </a:pPr>
            <a:r>
              <a:rPr lang="en-US" sz="2200" dirty="0" smtClean="0"/>
              <a:t>Human Health Impacts</a:t>
            </a:r>
            <a:endParaRPr lang="en-US" sz="2200" dirty="0"/>
          </a:p>
        </p:txBody>
      </p:sp>
      <p:sp>
        <p:nvSpPr>
          <p:cNvPr id="4" name="Rectangle 3">
            <a:hlinkClick r:id="" action="ppaction://customshow?id=0&amp;return=true"/>
          </p:cNvPr>
          <p:cNvSpPr/>
          <p:nvPr/>
        </p:nvSpPr>
        <p:spPr>
          <a:xfrm>
            <a:off x="658743" y="2227274"/>
            <a:ext cx="457200" cy="457200"/>
          </a:xfrm>
          <a:prstGeom prst="rect">
            <a:avLst/>
          </a:prstGeom>
          <a:solidFill>
            <a:srgbClr val="C1DF87"/>
          </a:solidFill>
          <a:ln w="28575">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 action="ppaction://customshow?id=0&amp;return=true"/>
          </p:cNvPr>
          <p:cNvSpPr/>
          <p:nvPr/>
        </p:nvSpPr>
        <p:spPr>
          <a:xfrm>
            <a:off x="658743" y="5166080"/>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hlinkClick r:id="" action="ppaction://customshow?id=0&amp;return=true"/>
          </p:cNvPr>
          <p:cNvSpPr/>
          <p:nvPr/>
        </p:nvSpPr>
        <p:spPr>
          <a:xfrm>
            <a:off x="658743" y="3176963"/>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629478" y="1786440"/>
            <a:ext cx="10813222" cy="0"/>
          </a:xfrm>
          <a:prstGeom prst="line">
            <a:avLst/>
          </a:prstGeom>
          <a:ln>
            <a:solidFill>
              <a:srgbClr val="739A28"/>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txBox="1">
            <a:spLocks/>
          </p:cNvSpPr>
          <p:nvPr/>
        </p:nvSpPr>
        <p:spPr>
          <a:xfrm>
            <a:off x="1367365" y="5188306"/>
            <a:ext cx="9897533" cy="86994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200" dirty="0" smtClean="0"/>
              <a:t>Ecosystem </a:t>
            </a:r>
            <a:r>
              <a:rPr lang="en-US" sz="2200" dirty="0"/>
              <a:t>Impacts</a:t>
            </a:r>
          </a:p>
        </p:txBody>
      </p:sp>
      <p:sp>
        <p:nvSpPr>
          <p:cNvPr id="14" name="Content Placeholder 2"/>
          <p:cNvSpPr txBox="1">
            <a:spLocks/>
          </p:cNvSpPr>
          <p:nvPr/>
        </p:nvSpPr>
        <p:spPr>
          <a:xfrm>
            <a:off x="1367365" y="3230867"/>
            <a:ext cx="9897533" cy="60039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 lvl="1" indent="0">
              <a:spcBef>
                <a:spcPts val="1000"/>
              </a:spcBef>
              <a:buNone/>
            </a:pPr>
            <a:r>
              <a:rPr lang="en-US" sz="2200" dirty="0"/>
              <a:t>Natural Resource </a:t>
            </a:r>
            <a:r>
              <a:rPr lang="en-US" sz="2200" dirty="0" smtClean="0"/>
              <a:t>Impacts</a:t>
            </a:r>
            <a:endParaRPr lang="en-US" sz="2200" dirty="0"/>
          </a:p>
          <a:p>
            <a:pPr marL="0" indent="0">
              <a:lnSpc>
                <a:spcPct val="100000"/>
              </a:lnSpc>
              <a:buFont typeface="Calibri" panose="020F0502020204030204" pitchFamily="34" charset="0"/>
              <a:buNone/>
            </a:pPr>
            <a:endParaRPr lang="en-US" dirty="0" smtClean="0"/>
          </a:p>
        </p:txBody>
      </p:sp>
      <p:sp>
        <p:nvSpPr>
          <p:cNvPr id="13" name="Rectangle 12">
            <a:hlinkClick r:id="rId3" action="ppaction://hlinksldjump"/>
          </p:cNvPr>
          <p:cNvSpPr/>
          <p:nvPr/>
        </p:nvSpPr>
        <p:spPr>
          <a:xfrm>
            <a:off x="658743" y="4162882"/>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txBox="1">
            <a:spLocks/>
          </p:cNvSpPr>
          <p:nvPr/>
        </p:nvSpPr>
        <p:spPr>
          <a:xfrm>
            <a:off x="1367365" y="4216786"/>
            <a:ext cx="9897533" cy="60039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 lvl="1" indent="0">
              <a:spcBef>
                <a:spcPts val="1000"/>
              </a:spcBef>
              <a:buNone/>
            </a:pPr>
            <a:r>
              <a:rPr lang="en-US" sz="2200" dirty="0" smtClean="0"/>
              <a:t>Built Environment Impacts</a:t>
            </a:r>
            <a:endParaRPr lang="en-US" sz="2200" dirty="0"/>
          </a:p>
          <a:p>
            <a:pPr marL="0" indent="0">
              <a:lnSpc>
                <a:spcPct val="100000"/>
              </a:lnSpc>
              <a:buFont typeface="Calibri" panose="020F0502020204030204" pitchFamily="34" charset="0"/>
              <a:buNone/>
            </a:pPr>
            <a:endParaRPr lang="en-US" dirty="0" smtClean="0"/>
          </a:p>
        </p:txBody>
      </p:sp>
    </p:spTree>
    <p:extLst>
      <p:ext uri="{BB962C8B-B14F-4D97-AF65-F5344CB8AC3E}">
        <p14:creationId xmlns:p14="http://schemas.microsoft.com/office/powerpoint/2010/main" val="1502503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Correct!</a:t>
            </a:r>
            <a:endParaRPr lang="en-US" dirty="0"/>
          </a:p>
        </p:txBody>
      </p:sp>
      <p:sp>
        <p:nvSpPr>
          <p:cNvPr id="4" name="Subtitle 3"/>
          <p:cNvSpPr>
            <a:spLocks noGrp="1"/>
          </p:cNvSpPr>
          <p:nvPr>
            <p:ph type="subTitle" idx="1"/>
          </p:nvPr>
        </p:nvSpPr>
        <p:spPr>
          <a:xfrm>
            <a:off x="1517740" y="4421754"/>
            <a:ext cx="10058400" cy="1756308"/>
          </a:xfrm>
        </p:spPr>
        <p:txBody>
          <a:bodyPr>
            <a:normAutofit/>
          </a:bodyPr>
          <a:lstStyle/>
          <a:p>
            <a:r>
              <a:rPr lang="en-US" sz="2800" cap="none" dirty="0" smtClean="0"/>
              <a:t>While some the endpoints of the impact categories do include the built environment, it is not a focus in LCA or of any impact category and is not an overall class, at least in our interpretation.</a:t>
            </a:r>
            <a:endParaRPr lang="en-US" sz="2800" cap="none" dirty="0"/>
          </a:p>
        </p:txBody>
      </p:sp>
    </p:spTree>
    <p:extLst>
      <p:ext uri="{BB962C8B-B14F-4D97-AF65-F5344CB8AC3E}">
        <p14:creationId xmlns:p14="http://schemas.microsoft.com/office/powerpoint/2010/main" val="2973535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LCA Module Series Groups</a:t>
            </a:r>
            <a:endParaRPr lang="en-US" dirty="0"/>
          </a:p>
        </p:txBody>
      </p:sp>
      <p:sp>
        <p:nvSpPr>
          <p:cNvPr id="3" name="Content Placeholder 2"/>
          <p:cNvSpPr>
            <a:spLocks noGrp="1"/>
          </p:cNvSpPr>
          <p:nvPr>
            <p:ph idx="1"/>
          </p:nvPr>
        </p:nvSpPr>
        <p:spPr>
          <a:xfrm>
            <a:off x="637761" y="1476086"/>
            <a:ext cx="10916478" cy="4683414"/>
          </a:xfrm>
        </p:spPr>
        <p:txBody>
          <a:bodyPr>
            <a:normAutofit/>
          </a:bodyPr>
          <a:lstStyle/>
          <a:p>
            <a:pPr marL="0" indent="0">
              <a:buNone/>
            </a:pPr>
            <a:r>
              <a:rPr lang="en-US" dirty="0" smtClean="0"/>
              <a:t>Group </a:t>
            </a:r>
            <a:r>
              <a:rPr lang="en-US" dirty="0"/>
              <a:t>A</a:t>
            </a:r>
            <a:r>
              <a:rPr lang="en-US" dirty="0" smtClean="0"/>
              <a:t>: ISO Compliant LCA Overview Modules</a:t>
            </a:r>
          </a:p>
          <a:p>
            <a:pPr marL="0" indent="0">
              <a:spcAft>
                <a:spcPts val="1200"/>
              </a:spcAft>
              <a:buNone/>
            </a:pPr>
            <a:r>
              <a:rPr lang="en-US" dirty="0"/>
              <a:t>Group </a:t>
            </a:r>
            <a:r>
              <a:rPr lang="en-US" dirty="0">
                <a:latin typeface="Calibri" panose="020F0502020204030204" pitchFamily="34" charset="0"/>
              </a:rPr>
              <a:t>α</a:t>
            </a:r>
            <a:r>
              <a:rPr lang="en-US" dirty="0" smtClean="0"/>
              <a:t>: </a:t>
            </a:r>
            <a:r>
              <a:rPr lang="en-US" dirty="0"/>
              <a:t>ISO Compliant LCA </a:t>
            </a:r>
            <a:r>
              <a:rPr lang="en-US" dirty="0" smtClean="0"/>
              <a:t>Detailed Modules</a:t>
            </a:r>
            <a:endParaRPr lang="en-US" dirty="0"/>
          </a:p>
          <a:p>
            <a:pPr marL="0" indent="0">
              <a:buNone/>
            </a:pPr>
            <a:r>
              <a:rPr lang="en-US" dirty="0"/>
              <a:t>Group B</a:t>
            </a:r>
            <a:r>
              <a:rPr lang="en-US" dirty="0" smtClean="0"/>
              <a:t>: Environmental Impact Categories </a:t>
            </a:r>
            <a:r>
              <a:rPr lang="en-US" dirty="0"/>
              <a:t>Overview Modules</a:t>
            </a:r>
          </a:p>
          <a:p>
            <a:pPr marL="0" indent="0">
              <a:spcAft>
                <a:spcPts val="1200"/>
              </a:spcAft>
              <a:buNone/>
            </a:pPr>
            <a:r>
              <a:rPr lang="en-US" dirty="0"/>
              <a:t>Group </a:t>
            </a:r>
            <a:r>
              <a:rPr lang="en-US" dirty="0">
                <a:latin typeface="Calibri" panose="020F0502020204030204" pitchFamily="34" charset="0"/>
              </a:rPr>
              <a:t>β</a:t>
            </a:r>
            <a:r>
              <a:rPr lang="en-US" dirty="0" smtClean="0"/>
              <a:t>: Environmental Impact Categories Detailed Modules</a:t>
            </a:r>
            <a:endParaRPr lang="en-US" dirty="0"/>
          </a:p>
          <a:p>
            <a:pPr marL="0" indent="0">
              <a:buNone/>
            </a:pPr>
            <a:r>
              <a:rPr lang="en-US" dirty="0" smtClean="0"/>
              <a:t>Group </a:t>
            </a:r>
            <a:r>
              <a:rPr lang="en-US" dirty="0"/>
              <a:t>G</a:t>
            </a:r>
            <a:r>
              <a:rPr lang="en-US" dirty="0" smtClean="0"/>
              <a:t>: General LCA Tools </a:t>
            </a:r>
            <a:r>
              <a:rPr lang="en-US" dirty="0"/>
              <a:t>Overview Modules</a:t>
            </a:r>
          </a:p>
          <a:p>
            <a:pPr marL="0" indent="0">
              <a:spcAft>
                <a:spcPts val="1200"/>
              </a:spcAft>
              <a:buNone/>
            </a:pPr>
            <a:r>
              <a:rPr lang="en-US" dirty="0"/>
              <a:t>Group </a:t>
            </a:r>
            <a:r>
              <a:rPr lang="en-US" dirty="0">
                <a:latin typeface="Calibri" panose="020F0502020204030204" pitchFamily="34" charset="0"/>
              </a:rPr>
              <a:t>γ</a:t>
            </a:r>
            <a:r>
              <a:rPr lang="en-US" dirty="0" smtClean="0"/>
              <a:t>: General LCA Tools </a:t>
            </a:r>
            <a:r>
              <a:rPr lang="en-US" dirty="0"/>
              <a:t>Detailed </a:t>
            </a:r>
            <a:r>
              <a:rPr lang="en-US" dirty="0" smtClean="0"/>
              <a:t>Modules</a:t>
            </a:r>
          </a:p>
          <a:p>
            <a:pPr marL="0" indent="0">
              <a:buNone/>
            </a:pPr>
            <a:r>
              <a:rPr lang="en-US" dirty="0"/>
              <a:t>Group T</a:t>
            </a:r>
            <a:r>
              <a:rPr lang="en-US" dirty="0" smtClean="0"/>
              <a:t>: Transportation-Related LCA Overview </a:t>
            </a:r>
            <a:r>
              <a:rPr lang="en-US" dirty="0"/>
              <a:t>Modules</a:t>
            </a:r>
          </a:p>
          <a:p>
            <a:pPr marL="0" indent="0">
              <a:buNone/>
            </a:pPr>
            <a:r>
              <a:rPr lang="en-US" dirty="0"/>
              <a:t>Group </a:t>
            </a:r>
            <a:r>
              <a:rPr lang="en-US" dirty="0">
                <a:latin typeface="Calibri" panose="020F0502020204030204" pitchFamily="34" charset="0"/>
              </a:rPr>
              <a:t>τ</a:t>
            </a:r>
            <a:r>
              <a:rPr lang="en-US" dirty="0" smtClean="0"/>
              <a:t>: </a:t>
            </a:r>
            <a:r>
              <a:rPr lang="en-US" dirty="0"/>
              <a:t>Transportation-Related LCA </a:t>
            </a:r>
            <a:r>
              <a:rPr lang="en-US" dirty="0" smtClean="0"/>
              <a:t>Detailed Modules</a:t>
            </a:r>
            <a:endParaRPr lang="en-US" dirty="0"/>
          </a:p>
          <a:p>
            <a:pPr marL="0" indent="0">
              <a:buNone/>
            </a:pPr>
            <a:endParaRPr lang="en-US" dirty="0"/>
          </a:p>
          <a:p>
            <a:pPr marL="0" indent="0">
              <a:buNone/>
            </a:pPr>
            <a:endParaRPr lang="en-US" dirty="0"/>
          </a:p>
        </p:txBody>
      </p:sp>
      <p:sp>
        <p:nvSpPr>
          <p:cNvPr id="6" name="Date Placeholder 5"/>
          <p:cNvSpPr>
            <a:spLocks noGrp="1"/>
          </p:cNvSpPr>
          <p:nvPr>
            <p:ph type="dt" sz="half" idx="10"/>
          </p:nvPr>
        </p:nvSpPr>
        <p:spPr/>
        <p:txBody>
          <a:bodyPr/>
          <a:lstStyle/>
          <a:p>
            <a:r>
              <a:rPr lang="en-US" dirty="0" smtClean="0"/>
              <a:t>04/2015</a:t>
            </a:r>
            <a:endParaRPr lang="en-US" dirty="0"/>
          </a:p>
        </p:txBody>
      </p:sp>
      <p:sp>
        <p:nvSpPr>
          <p:cNvPr id="8" name="Footer Placeholder 7"/>
          <p:cNvSpPr>
            <a:spLocks noGrp="1"/>
          </p:cNvSpPr>
          <p:nvPr>
            <p:ph type="ftr" sz="quarter" idx="11"/>
          </p:nvPr>
        </p:nvSpPr>
        <p:spPr/>
        <p:txBody>
          <a:bodyPr/>
          <a:lstStyle/>
          <a:p>
            <a:r>
              <a:rPr lang="en-US" dirty="0" smtClean="0"/>
              <a:t>LCA Module B1</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2</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40556683"/>
      </p:ext>
    </p:extLst>
  </p:cSld>
  <p:clrMapOvr>
    <a:masterClrMapping/>
  </p:clrMapOvr>
  <mc:AlternateContent xmlns:mc="http://schemas.openxmlformats.org/markup-compatibility/2006" xmlns:p14="http://schemas.microsoft.com/office/powerpoint/2010/main">
    <mc:Choice Requires="p14">
      <p:transition spd="slow" p14:dur="2000" advTm="21535"/>
    </mc:Choice>
    <mc:Fallback xmlns="">
      <p:transition spd="slow" advTm="21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ction Button: Custom 8">
            <a:hlinkClick r:id="" action="ppaction://noaction" highlightClick="1"/>
          </p:cNvPr>
          <p:cNvSpPr/>
          <p:nvPr/>
        </p:nvSpPr>
        <p:spPr>
          <a:xfrm>
            <a:off x="0" y="0"/>
            <a:ext cx="12192000" cy="6858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1943" y="381001"/>
            <a:ext cx="10058400" cy="1221016"/>
          </a:xfrm>
        </p:spPr>
        <p:txBody>
          <a:bodyPr>
            <a:normAutofit fontScale="90000"/>
          </a:bodyPr>
          <a:lstStyle/>
          <a:p>
            <a:r>
              <a:rPr lang="en-US" dirty="0" smtClean="0"/>
              <a:t>Which impact category has a global geographic breadth?  </a:t>
            </a:r>
            <a:endParaRPr lang="en-US" dirty="0"/>
          </a:p>
        </p:txBody>
      </p:sp>
      <p:sp>
        <p:nvSpPr>
          <p:cNvPr id="3" name="Content Placeholder 2"/>
          <p:cNvSpPr>
            <a:spLocks noGrp="1"/>
          </p:cNvSpPr>
          <p:nvPr>
            <p:ph idx="1"/>
          </p:nvPr>
        </p:nvSpPr>
        <p:spPr>
          <a:xfrm>
            <a:off x="1278467" y="2069705"/>
            <a:ext cx="9897533" cy="491066"/>
          </a:xfrm>
        </p:spPr>
        <p:txBody>
          <a:bodyPr>
            <a:normAutofit/>
          </a:bodyPr>
          <a:lstStyle/>
          <a:p>
            <a:pPr marL="0" indent="0">
              <a:buNone/>
            </a:pPr>
            <a:r>
              <a:rPr lang="en-US" sz="2400" dirty="0" smtClean="0"/>
              <a:t>Human Toxicity Potential</a:t>
            </a:r>
            <a:endParaRPr lang="en-US" sz="2400" dirty="0"/>
          </a:p>
          <a:p>
            <a:pPr marL="0" indent="0">
              <a:buNone/>
            </a:pPr>
            <a:endParaRPr lang="en-US" dirty="0"/>
          </a:p>
        </p:txBody>
      </p:sp>
      <p:sp>
        <p:nvSpPr>
          <p:cNvPr id="4" name="Rectangle 3">
            <a:hlinkClick r:id="rId2" action="ppaction://hlinksldjump"/>
          </p:cNvPr>
          <p:cNvSpPr/>
          <p:nvPr/>
        </p:nvSpPr>
        <p:spPr>
          <a:xfrm>
            <a:off x="633343" y="2069705"/>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 action="ppaction://customshow?id=0&amp;return=true"/>
          </p:cNvPr>
          <p:cNvSpPr/>
          <p:nvPr/>
        </p:nvSpPr>
        <p:spPr>
          <a:xfrm>
            <a:off x="633343" y="5117943"/>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 action="ppaction://customshow?id=0&amp;return=true"/>
          </p:cNvPr>
          <p:cNvSpPr/>
          <p:nvPr/>
        </p:nvSpPr>
        <p:spPr>
          <a:xfrm>
            <a:off x="633343" y="3593824"/>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p:nvPr/>
        </p:nvCxnSpPr>
        <p:spPr>
          <a:xfrm>
            <a:off x="569843" y="1602016"/>
            <a:ext cx="10974457" cy="0"/>
          </a:xfrm>
          <a:prstGeom prst="line">
            <a:avLst/>
          </a:prstGeom>
          <a:ln>
            <a:solidFill>
              <a:srgbClr val="739A28"/>
            </a:solidFill>
          </a:ln>
        </p:spPr>
        <p:style>
          <a:lnRef idx="1">
            <a:schemeClr val="accent1"/>
          </a:lnRef>
          <a:fillRef idx="0">
            <a:schemeClr val="accent1"/>
          </a:fillRef>
          <a:effectRef idx="0">
            <a:schemeClr val="accent1"/>
          </a:effectRef>
          <a:fontRef idx="minor">
            <a:schemeClr val="tx1"/>
          </a:fontRef>
        </p:style>
      </p:cxnSp>
      <p:sp>
        <p:nvSpPr>
          <p:cNvPr id="11" name="Content Placeholder 2"/>
          <p:cNvSpPr txBox="1">
            <a:spLocks/>
          </p:cNvSpPr>
          <p:nvPr/>
        </p:nvSpPr>
        <p:spPr>
          <a:xfrm>
            <a:off x="1278467" y="3615545"/>
            <a:ext cx="9897533" cy="51482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400" dirty="0" smtClean="0"/>
              <a:t>Photochemical Smog Potential</a:t>
            </a:r>
            <a:endParaRPr lang="en-US" sz="2400" dirty="0"/>
          </a:p>
          <a:p>
            <a:pPr marL="0" indent="0">
              <a:buFont typeface="Calibri" panose="020F0502020204030204" pitchFamily="34" charset="0"/>
              <a:buNone/>
            </a:pPr>
            <a:endParaRPr lang="en-US" dirty="0"/>
          </a:p>
        </p:txBody>
      </p:sp>
      <p:sp>
        <p:nvSpPr>
          <p:cNvPr id="12" name="Content Placeholder 2"/>
          <p:cNvSpPr txBox="1">
            <a:spLocks/>
          </p:cNvSpPr>
          <p:nvPr/>
        </p:nvSpPr>
        <p:spPr>
          <a:xfrm>
            <a:off x="1278467" y="5185143"/>
            <a:ext cx="9897533" cy="48438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400" dirty="0" smtClean="0"/>
              <a:t>Eutrophication Potential</a:t>
            </a:r>
            <a:endParaRPr lang="en-US" sz="2400" dirty="0"/>
          </a:p>
          <a:p>
            <a:pPr marL="0" indent="0">
              <a:buFont typeface="Calibri" panose="020F0502020204030204" pitchFamily="34" charset="0"/>
              <a:buNone/>
            </a:pPr>
            <a:endParaRPr lang="en-US" dirty="0"/>
          </a:p>
        </p:txBody>
      </p:sp>
    </p:spTree>
    <p:extLst>
      <p:ext uri="{BB962C8B-B14F-4D97-AF65-F5344CB8AC3E}">
        <p14:creationId xmlns:p14="http://schemas.microsoft.com/office/powerpoint/2010/main" val="2302115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Correct!</a:t>
            </a:r>
            <a:endParaRPr lang="en-US" dirty="0"/>
          </a:p>
        </p:txBody>
      </p:sp>
      <p:sp>
        <p:nvSpPr>
          <p:cNvPr id="4" name="Subtitle 3"/>
          <p:cNvSpPr>
            <a:spLocks noGrp="1"/>
          </p:cNvSpPr>
          <p:nvPr>
            <p:ph type="subTitle" idx="1"/>
          </p:nvPr>
        </p:nvSpPr>
        <p:spPr>
          <a:xfrm>
            <a:off x="1554480" y="4418613"/>
            <a:ext cx="9144000" cy="2033814"/>
          </a:xfrm>
        </p:spPr>
        <p:txBody>
          <a:bodyPr>
            <a:normAutofit/>
          </a:bodyPr>
          <a:lstStyle/>
          <a:p>
            <a:r>
              <a:rPr lang="en-US" sz="2800" cap="none" dirty="0" smtClean="0"/>
              <a:t>Human toxicity (human health) can have global, regional, or local effects depending on transport of the substances which cause those impacts.</a:t>
            </a:r>
            <a:endParaRPr lang="en-US" sz="2800" cap="none" dirty="0"/>
          </a:p>
        </p:txBody>
      </p:sp>
    </p:spTree>
    <p:extLst>
      <p:ext uri="{BB962C8B-B14F-4D97-AF65-F5344CB8AC3E}">
        <p14:creationId xmlns:p14="http://schemas.microsoft.com/office/powerpoint/2010/main" val="1558038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ction Button: Custom 8">
            <a:hlinkClick r:id="" action="ppaction://noaction" highlightClick="1"/>
          </p:cNvPr>
          <p:cNvSpPr/>
          <p:nvPr/>
        </p:nvSpPr>
        <p:spPr>
          <a:xfrm>
            <a:off x="0" y="0"/>
            <a:ext cx="12192000" cy="6858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69842" y="392171"/>
            <a:ext cx="11177658" cy="1183498"/>
          </a:xfrm>
        </p:spPr>
        <p:txBody>
          <a:bodyPr>
            <a:normAutofit fontScale="90000"/>
          </a:bodyPr>
          <a:lstStyle/>
          <a:p>
            <a:r>
              <a:rPr lang="en-US" dirty="0" smtClean="0"/>
              <a:t>Which of these is a common category indicator for acidification potential?  </a:t>
            </a:r>
            <a:endParaRPr lang="en-US" dirty="0"/>
          </a:p>
        </p:txBody>
      </p:sp>
      <p:sp>
        <p:nvSpPr>
          <p:cNvPr id="3" name="Content Placeholder 2"/>
          <p:cNvSpPr>
            <a:spLocks noGrp="1"/>
          </p:cNvSpPr>
          <p:nvPr>
            <p:ph idx="1"/>
          </p:nvPr>
        </p:nvSpPr>
        <p:spPr>
          <a:xfrm>
            <a:off x="1324203" y="5127454"/>
            <a:ext cx="9897533" cy="613403"/>
          </a:xfrm>
        </p:spPr>
        <p:txBody>
          <a:bodyPr>
            <a:normAutofit/>
          </a:bodyPr>
          <a:lstStyle/>
          <a:p>
            <a:pPr lvl="0"/>
            <a:r>
              <a:rPr lang="en-US" sz="2400" dirty="0" smtClean="0"/>
              <a:t>kg SO</a:t>
            </a:r>
            <a:r>
              <a:rPr lang="en-US" sz="2400" baseline="-25000" dirty="0" smtClean="0"/>
              <a:t>2</a:t>
            </a:r>
            <a:r>
              <a:rPr lang="en-US" sz="2400" dirty="0" smtClean="0"/>
              <a:t>-equivalent</a:t>
            </a:r>
            <a:endParaRPr lang="en-US" sz="2400" dirty="0"/>
          </a:p>
        </p:txBody>
      </p:sp>
      <p:sp>
        <p:nvSpPr>
          <p:cNvPr id="4" name="Rectangle 3">
            <a:hlinkClick r:id="" action="ppaction://customshow?id=0&amp;return=true"/>
          </p:cNvPr>
          <p:cNvSpPr/>
          <p:nvPr/>
        </p:nvSpPr>
        <p:spPr>
          <a:xfrm>
            <a:off x="684143" y="2033255"/>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 action="ppaction://customshow?id=0&amp;return=true"/>
          </p:cNvPr>
          <p:cNvSpPr/>
          <p:nvPr/>
        </p:nvSpPr>
        <p:spPr>
          <a:xfrm>
            <a:off x="684143" y="4083079"/>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 action="ppaction://customshow?id=0&amp;return=true"/>
          </p:cNvPr>
          <p:cNvSpPr/>
          <p:nvPr/>
        </p:nvSpPr>
        <p:spPr>
          <a:xfrm>
            <a:off x="684143" y="3050579"/>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p:nvPr/>
        </p:nvCxnSpPr>
        <p:spPr>
          <a:xfrm>
            <a:off x="524933" y="1665516"/>
            <a:ext cx="11070167" cy="0"/>
          </a:xfrm>
          <a:prstGeom prst="line">
            <a:avLst/>
          </a:prstGeom>
          <a:ln>
            <a:solidFill>
              <a:srgbClr val="739A28"/>
            </a:solidFill>
          </a:ln>
        </p:spPr>
        <p:style>
          <a:lnRef idx="1">
            <a:schemeClr val="accent1"/>
          </a:lnRef>
          <a:fillRef idx="0">
            <a:schemeClr val="accent1"/>
          </a:fillRef>
          <a:effectRef idx="0">
            <a:schemeClr val="accent1"/>
          </a:effectRef>
          <a:fontRef idx="minor">
            <a:schemeClr val="tx1"/>
          </a:fontRef>
        </p:style>
      </p:cxnSp>
      <p:sp>
        <p:nvSpPr>
          <p:cNvPr id="11" name="Rectangle 10">
            <a:hlinkClick r:id="rId2" action="ppaction://hlinksldjump"/>
          </p:cNvPr>
          <p:cNvSpPr/>
          <p:nvPr/>
        </p:nvSpPr>
        <p:spPr>
          <a:xfrm>
            <a:off x="684143" y="5127454"/>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p:cNvSpPr txBox="1">
            <a:spLocks/>
          </p:cNvSpPr>
          <p:nvPr/>
        </p:nvSpPr>
        <p:spPr>
          <a:xfrm>
            <a:off x="1324204" y="4160709"/>
            <a:ext cx="9897533" cy="35193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r>
              <a:rPr lang="en-US" sz="2400" dirty="0" smtClean="0"/>
              <a:t>kg CFC-11-eqivalent</a:t>
            </a:r>
            <a:endParaRPr lang="en-US" sz="2400" dirty="0"/>
          </a:p>
        </p:txBody>
      </p:sp>
      <p:sp>
        <p:nvSpPr>
          <p:cNvPr id="13" name="Content Placeholder 2"/>
          <p:cNvSpPr txBox="1">
            <a:spLocks/>
          </p:cNvSpPr>
          <p:nvPr/>
        </p:nvSpPr>
        <p:spPr>
          <a:xfrm>
            <a:off x="1324204" y="3091690"/>
            <a:ext cx="9897533" cy="45328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r>
              <a:rPr lang="en-US" sz="2400" dirty="0" smtClean="0"/>
              <a:t>kg CO</a:t>
            </a:r>
            <a:r>
              <a:rPr lang="en-US" sz="2400" baseline="-25000" dirty="0" smtClean="0"/>
              <a:t>2</a:t>
            </a:r>
            <a:r>
              <a:rPr lang="en-US" sz="2400" dirty="0" smtClean="0"/>
              <a:t>-eqivalent</a:t>
            </a:r>
            <a:endParaRPr lang="en-US" sz="2400" dirty="0"/>
          </a:p>
        </p:txBody>
      </p:sp>
      <p:sp>
        <p:nvSpPr>
          <p:cNvPr id="14" name="Content Placeholder 2"/>
          <p:cNvSpPr txBox="1">
            <a:spLocks/>
          </p:cNvSpPr>
          <p:nvPr/>
        </p:nvSpPr>
        <p:spPr>
          <a:xfrm>
            <a:off x="1324203" y="2029217"/>
            <a:ext cx="9897533" cy="46123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lvl="0" indent="0">
              <a:buNone/>
            </a:pPr>
            <a:r>
              <a:rPr lang="en-US" sz="2400" dirty="0" smtClean="0"/>
              <a:t>kg C</a:t>
            </a:r>
            <a:r>
              <a:rPr lang="en-US" sz="2400" baseline="-25000" dirty="0" smtClean="0"/>
              <a:t>2</a:t>
            </a:r>
            <a:r>
              <a:rPr lang="en-US" sz="2400" dirty="0" smtClean="0"/>
              <a:t>H</a:t>
            </a:r>
            <a:r>
              <a:rPr lang="en-US" sz="2400" baseline="-25000" dirty="0" smtClean="0"/>
              <a:t>4</a:t>
            </a:r>
            <a:r>
              <a:rPr lang="en-US" sz="2400" dirty="0"/>
              <a:t>-</a:t>
            </a:r>
            <a:r>
              <a:rPr lang="en-US" sz="2400" dirty="0" smtClean="0"/>
              <a:t>equivalent</a:t>
            </a:r>
            <a:endParaRPr lang="en-US" sz="2400" dirty="0"/>
          </a:p>
        </p:txBody>
      </p:sp>
    </p:spTree>
    <p:extLst>
      <p:ext uri="{BB962C8B-B14F-4D97-AF65-F5344CB8AC3E}">
        <p14:creationId xmlns:p14="http://schemas.microsoft.com/office/powerpoint/2010/main" val="2957452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Correct!</a:t>
            </a:r>
            <a:endParaRPr lang="en-US" dirty="0"/>
          </a:p>
        </p:txBody>
      </p:sp>
      <p:sp>
        <p:nvSpPr>
          <p:cNvPr id="4" name="Subtitle 3"/>
          <p:cNvSpPr>
            <a:spLocks noGrp="1"/>
          </p:cNvSpPr>
          <p:nvPr>
            <p:ph type="subTitle" idx="1"/>
          </p:nvPr>
        </p:nvSpPr>
        <p:spPr>
          <a:xfrm>
            <a:off x="1554480" y="4499504"/>
            <a:ext cx="9144000" cy="2864076"/>
          </a:xfrm>
        </p:spPr>
        <p:txBody>
          <a:bodyPr>
            <a:normAutofit/>
          </a:bodyPr>
          <a:lstStyle/>
          <a:p>
            <a:pPr lvl="0"/>
            <a:r>
              <a:rPr lang="en-US" sz="2800" cap="none" dirty="0"/>
              <a:t>k</a:t>
            </a:r>
            <a:r>
              <a:rPr lang="en-US" sz="2800" cap="none" dirty="0" smtClean="0"/>
              <a:t>g SO</a:t>
            </a:r>
            <a:r>
              <a:rPr lang="en-US" sz="2800" cap="none" baseline="-25000" dirty="0" smtClean="0"/>
              <a:t>2</a:t>
            </a:r>
            <a:r>
              <a:rPr lang="en-US" sz="2800" cap="none" dirty="0" smtClean="0"/>
              <a:t>-eq is commonly used for acidification potential</a:t>
            </a:r>
            <a:endParaRPr lang="en-US" sz="2800" cap="none" dirty="0"/>
          </a:p>
        </p:txBody>
      </p:sp>
    </p:spTree>
    <p:extLst>
      <p:ext uri="{BB962C8B-B14F-4D97-AF65-F5344CB8AC3E}">
        <p14:creationId xmlns:p14="http://schemas.microsoft.com/office/powerpoint/2010/main" val="593917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ction Button: Custom 8">
            <a:hlinkClick r:id="" action="ppaction://noaction" highlightClick="1"/>
          </p:cNvPr>
          <p:cNvSpPr/>
          <p:nvPr/>
        </p:nvSpPr>
        <p:spPr>
          <a:xfrm>
            <a:off x="0" y="0"/>
            <a:ext cx="12192000" cy="6858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1942" y="945775"/>
            <a:ext cx="10682357" cy="1221016"/>
          </a:xfrm>
        </p:spPr>
        <p:txBody>
          <a:bodyPr>
            <a:normAutofit fontScale="90000"/>
          </a:bodyPr>
          <a:lstStyle/>
          <a:p>
            <a:r>
              <a:rPr lang="en-US" dirty="0" smtClean="0"/>
              <a:t>Which would be more likely to have acute impacts on human health (may not be captured in LCA)? </a:t>
            </a:r>
            <a:endParaRPr lang="en-US" dirty="0"/>
          </a:p>
        </p:txBody>
      </p:sp>
      <p:sp>
        <p:nvSpPr>
          <p:cNvPr id="3" name="Content Placeholder 2"/>
          <p:cNvSpPr>
            <a:spLocks noGrp="1"/>
          </p:cNvSpPr>
          <p:nvPr>
            <p:ph idx="1"/>
          </p:nvPr>
        </p:nvSpPr>
        <p:spPr>
          <a:xfrm>
            <a:off x="1278467" y="2661373"/>
            <a:ext cx="9897533" cy="491066"/>
          </a:xfrm>
        </p:spPr>
        <p:txBody>
          <a:bodyPr>
            <a:normAutofit/>
          </a:bodyPr>
          <a:lstStyle/>
          <a:p>
            <a:pPr marL="0" indent="0">
              <a:buNone/>
            </a:pPr>
            <a:r>
              <a:rPr lang="en-US" sz="2400" dirty="0"/>
              <a:t>10 tons of particulate material released in a one week period </a:t>
            </a:r>
          </a:p>
          <a:p>
            <a:pPr marL="0" indent="0">
              <a:buNone/>
            </a:pPr>
            <a:endParaRPr lang="en-US" dirty="0"/>
          </a:p>
        </p:txBody>
      </p:sp>
      <p:sp>
        <p:nvSpPr>
          <p:cNvPr id="4" name="Rectangle 3">
            <a:hlinkClick r:id="rId2" action="ppaction://hlinksldjump"/>
          </p:cNvPr>
          <p:cNvSpPr/>
          <p:nvPr/>
        </p:nvSpPr>
        <p:spPr>
          <a:xfrm>
            <a:off x="633343" y="2661373"/>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3" action="ppaction://hlinksldjump"/>
          </p:cNvPr>
          <p:cNvSpPr/>
          <p:nvPr/>
        </p:nvSpPr>
        <p:spPr>
          <a:xfrm>
            <a:off x="633343" y="5117943"/>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 action="ppaction://customshow?id=0&amp;return=true"/>
          </p:cNvPr>
          <p:cNvSpPr/>
          <p:nvPr/>
        </p:nvSpPr>
        <p:spPr>
          <a:xfrm>
            <a:off x="633343" y="3835870"/>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p:nvPr/>
        </p:nvCxnSpPr>
        <p:spPr>
          <a:xfrm>
            <a:off x="569843" y="2166790"/>
            <a:ext cx="10974457" cy="0"/>
          </a:xfrm>
          <a:prstGeom prst="line">
            <a:avLst/>
          </a:prstGeom>
          <a:ln>
            <a:solidFill>
              <a:srgbClr val="739A28"/>
            </a:solidFill>
          </a:ln>
        </p:spPr>
        <p:style>
          <a:lnRef idx="1">
            <a:schemeClr val="accent1"/>
          </a:lnRef>
          <a:fillRef idx="0">
            <a:schemeClr val="accent1"/>
          </a:fillRef>
          <a:effectRef idx="0">
            <a:schemeClr val="accent1"/>
          </a:effectRef>
          <a:fontRef idx="minor">
            <a:schemeClr val="tx1"/>
          </a:fontRef>
        </p:style>
      </p:cxnSp>
      <p:sp>
        <p:nvSpPr>
          <p:cNvPr id="11" name="Content Placeholder 2"/>
          <p:cNvSpPr txBox="1">
            <a:spLocks/>
          </p:cNvSpPr>
          <p:nvPr/>
        </p:nvSpPr>
        <p:spPr>
          <a:xfrm>
            <a:off x="1278467" y="3857591"/>
            <a:ext cx="9897533" cy="51482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400" dirty="0"/>
              <a:t>10 tons of particulate material released in a one </a:t>
            </a:r>
            <a:r>
              <a:rPr lang="en-US" sz="2400" dirty="0" smtClean="0"/>
              <a:t>year </a:t>
            </a:r>
            <a:r>
              <a:rPr lang="en-US" sz="2400" dirty="0"/>
              <a:t>period </a:t>
            </a:r>
          </a:p>
          <a:p>
            <a:pPr marL="0" indent="0">
              <a:buFont typeface="Calibri" panose="020F0502020204030204" pitchFamily="34" charset="0"/>
              <a:buNone/>
            </a:pPr>
            <a:endParaRPr lang="en-US" dirty="0"/>
          </a:p>
        </p:txBody>
      </p:sp>
      <p:sp>
        <p:nvSpPr>
          <p:cNvPr id="12" name="Content Placeholder 2"/>
          <p:cNvSpPr txBox="1">
            <a:spLocks/>
          </p:cNvSpPr>
          <p:nvPr/>
        </p:nvSpPr>
        <p:spPr>
          <a:xfrm>
            <a:off x="1278467" y="5105631"/>
            <a:ext cx="9897533" cy="48438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400" dirty="0"/>
              <a:t>They are equivalent </a:t>
            </a:r>
          </a:p>
          <a:p>
            <a:pPr marL="0" indent="0">
              <a:buFont typeface="Calibri" panose="020F0502020204030204" pitchFamily="34" charset="0"/>
              <a:buNone/>
            </a:pPr>
            <a:endParaRPr lang="en-US" dirty="0"/>
          </a:p>
        </p:txBody>
      </p:sp>
    </p:spTree>
    <p:extLst>
      <p:ext uri="{BB962C8B-B14F-4D97-AF65-F5344CB8AC3E}">
        <p14:creationId xmlns:p14="http://schemas.microsoft.com/office/powerpoint/2010/main" val="2910199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Correct!</a:t>
            </a:r>
            <a:endParaRPr lang="en-US" dirty="0"/>
          </a:p>
        </p:txBody>
      </p:sp>
      <p:sp>
        <p:nvSpPr>
          <p:cNvPr id="4" name="Subtitle 3"/>
          <p:cNvSpPr>
            <a:spLocks noGrp="1"/>
          </p:cNvSpPr>
          <p:nvPr>
            <p:ph type="subTitle" idx="1"/>
          </p:nvPr>
        </p:nvSpPr>
        <p:spPr>
          <a:xfrm>
            <a:off x="1534602" y="4384746"/>
            <a:ext cx="9144000" cy="2033814"/>
          </a:xfrm>
        </p:spPr>
        <p:txBody>
          <a:bodyPr>
            <a:normAutofit/>
          </a:bodyPr>
          <a:lstStyle/>
          <a:p>
            <a:r>
              <a:rPr lang="en-US" sz="2800" cap="none" dirty="0" smtClean="0"/>
              <a:t>Releasing 10 tons of particulate matter in a one week span is more likely to have significant acute impacts on human health than releasing 10 tons over a year because the first scenario might lead to higher concentrations.</a:t>
            </a:r>
            <a:endParaRPr lang="en-US" sz="2800" cap="none" dirty="0"/>
          </a:p>
        </p:txBody>
      </p:sp>
    </p:spTree>
    <p:extLst>
      <p:ext uri="{BB962C8B-B14F-4D97-AF65-F5344CB8AC3E}">
        <p14:creationId xmlns:p14="http://schemas.microsoft.com/office/powerpoint/2010/main" val="3450324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ction Button: Custom 8">
            <a:hlinkClick r:id="" action="ppaction://noaction" highlightClick="1"/>
          </p:cNvPr>
          <p:cNvSpPr/>
          <p:nvPr/>
        </p:nvSpPr>
        <p:spPr>
          <a:xfrm>
            <a:off x="0" y="0"/>
            <a:ext cx="12192000" cy="6858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1942" y="381001"/>
            <a:ext cx="10682357" cy="1221016"/>
          </a:xfrm>
        </p:spPr>
        <p:txBody>
          <a:bodyPr>
            <a:normAutofit fontScale="90000"/>
          </a:bodyPr>
          <a:lstStyle/>
          <a:p>
            <a:r>
              <a:rPr lang="en-US" dirty="0" smtClean="0"/>
              <a:t>Which of these would be considered a midpoint for global warming potential? </a:t>
            </a:r>
            <a:endParaRPr lang="en-US" dirty="0"/>
          </a:p>
        </p:txBody>
      </p:sp>
      <p:sp>
        <p:nvSpPr>
          <p:cNvPr id="3" name="Content Placeholder 2"/>
          <p:cNvSpPr>
            <a:spLocks noGrp="1"/>
          </p:cNvSpPr>
          <p:nvPr>
            <p:ph idx="1"/>
          </p:nvPr>
        </p:nvSpPr>
        <p:spPr>
          <a:xfrm>
            <a:off x="1278467" y="2069705"/>
            <a:ext cx="9897533" cy="491066"/>
          </a:xfrm>
        </p:spPr>
        <p:txBody>
          <a:bodyPr>
            <a:normAutofit/>
          </a:bodyPr>
          <a:lstStyle/>
          <a:p>
            <a:pPr marL="0" indent="0">
              <a:buNone/>
            </a:pPr>
            <a:r>
              <a:rPr lang="en-US" sz="2400" dirty="0" smtClean="0"/>
              <a:t>Changes in wind and ocean currents</a:t>
            </a:r>
            <a:endParaRPr lang="en-US" sz="2400" dirty="0"/>
          </a:p>
          <a:p>
            <a:pPr marL="0" indent="0">
              <a:buNone/>
            </a:pPr>
            <a:endParaRPr lang="en-US" dirty="0"/>
          </a:p>
        </p:txBody>
      </p:sp>
      <p:sp>
        <p:nvSpPr>
          <p:cNvPr id="4" name="Rectangle 3">
            <a:hlinkClick r:id="" action="ppaction://customshow?id=0&amp;return=true"/>
          </p:cNvPr>
          <p:cNvSpPr/>
          <p:nvPr/>
        </p:nvSpPr>
        <p:spPr>
          <a:xfrm>
            <a:off x="633343" y="2069705"/>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 action="ppaction://customshow?id=0&amp;return=true"/>
          </p:cNvPr>
          <p:cNvSpPr/>
          <p:nvPr/>
        </p:nvSpPr>
        <p:spPr>
          <a:xfrm>
            <a:off x="633343" y="5117943"/>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rId2" action="ppaction://hlinksldjump"/>
          </p:cNvPr>
          <p:cNvSpPr/>
          <p:nvPr/>
        </p:nvSpPr>
        <p:spPr>
          <a:xfrm>
            <a:off x="633343" y="3593824"/>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p:nvPr/>
        </p:nvCxnSpPr>
        <p:spPr>
          <a:xfrm>
            <a:off x="569843" y="1602016"/>
            <a:ext cx="10974457" cy="0"/>
          </a:xfrm>
          <a:prstGeom prst="line">
            <a:avLst/>
          </a:prstGeom>
          <a:ln>
            <a:solidFill>
              <a:srgbClr val="739A28"/>
            </a:solidFill>
          </a:ln>
        </p:spPr>
        <p:style>
          <a:lnRef idx="1">
            <a:schemeClr val="accent1"/>
          </a:lnRef>
          <a:fillRef idx="0">
            <a:schemeClr val="accent1"/>
          </a:fillRef>
          <a:effectRef idx="0">
            <a:schemeClr val="accent1"/>
          </a:effectRef>
          <a:fontRef idx="minor">
            <a:schemeClr val="tx1"/>
          </a:fontRef>
        </p:style>
      </p:cxnSp>
      <p:sp>
        <p:nvSpPr>
          <p:cNvPr id="11" name="Content Placeholder 2"/>
          <p:cNvSpPr txBox="1">
            <a:spLocks/>
          </p:cNvSpPr>
          <p:nvPr/>
        </p:nvSpPr>
        <p:spPr>
          <a:xfrm>
            <a:off x="1278467" y="3615545"/>
            <a:ext cx="9897533" cy="51482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400" dirty="0" smtClean="0"/>
              <a:t>Increased radiative forcing</a:t>
            </a:r>
            <a:endParaRPr lang="en-US" sz="2400" dirty="0"/>
          </a:p>
          <a:p>
            <a:pPr marL="0" indent="0">
              <a:buFont typeface="Calibri" panose="020F0502020204030204" pitchFamily="34" charset="0"/>
              <a:buNone/>
            </a:pPr>
            <a:endParaRPr lang="en-US" dirty="0"/>
          </a:p>
        </p:txBody>
      </p:sp>
      <p:sp>
        <p:nvSpPr>
          <p:cNvPr id="12" name="Content Placeholder 2"/>
          <p:cNvSpPr txBox="1">
            <a:spLocks/>
          </p:cNvSpPr>
          <p:nvPr/>
        </p:nvSpPr>
        <p:spPr>
          <a:xfrm>
            <a:off x="1278467" y="5105631"/>
            <a:ext cx="9897533" cy="48438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400" dirty="0" smtClean="0"/>
              <a:t>Sea level rise</a:t>
            </a:r>
            <a:endParaRPr lang="en-US" sz="2400" dirty="0"/>
          </a:p>
          <a:p>
            <a:pPr marL="0" indent="0">
              <a:buFont typeface="Calibri" panose="020F0502020204030204" pitchFamily="34" charset="0"/>
              <a:buNone/>
            </a:pPr>
            <a:endParaRPr lang="en-US" dirty="0"/>
          </a:p>
        </p:txBody>
      </p:sp>
    </p:spTree>
    <p:extLst>
      <p:ext uri="{BB962C8B-B14F-4D97-AF65-F5344CB8AC3E}">
        <p14:creationId xmlns:p14="http://schemas.microsoft.com/office/powerpoint/2010/main" val="4226106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Correct!</a:t>
            </a:r>
            <a:endParaRPr lang="en-US" dirty="0"/>
          </a:p>
        </p:txBody>
      </p:sp>
      <p:sp>
        <p:nvSpPr>
          <p:cNvPr id="4" name="Subtitle 3"/>
          <p:cNvSpPr>
            <a:spLocks noGrp="1"/>
          </p:cNvSpPr>
          <p:nvPr>
            <p:ph type="subTitle" idx="1"/>
          </p:nvPr>
        </p:nvSpPr>
        <p:spPr>
          <a:xfrm>
            <a:off x="1534602" y="4384746"/>
            <a:ext cx="9144000" cy="2033814"/>
          </a:xfrm>
        </p:spPr>
        <p:txBody>
          <a:bodyPr>
            <a:normAutofit/>
          </a:bodyPr>
          <a:lstStyle/>
          <a:p>
            <a:r>
              <a:rPr lang="en-US" sz="2800" cap="none" dirty="0" smtClean="0"/>
              <a:t>Increased radiative forcing is the direct result of increases in greenhouse gas concentrations (the midpoint), whereas issues like sea level rise and changes in wind and ocean currents would be considered endpoints. </a:t>
            </a:r>
            <a:endParaRPr lang="en-US" sz="2800" cap="none" dirty="0"/>
          </a:p>
        </p:txBody>
      </p:sp>
    </p:spTree>
    <p:extLst>
      <p:ext uri="{BB962C8B-B14F-4D97-AF65-F5344CB8AC3E}">
        <p14:creationId xmlns:p14="http://schemas.microsoft.com/office/powerpoint/2010/main" val="1818165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Sorry that’s Incorrect</a:t>
            </a:r>
            <a:endParaRPr lang="en-US" dirty="0"/>
          </a:p>
        </p:txBody>
      </p:sp>
      <p:sp>
        <p:nvSpPr>
          <p:cNvPr id="5" name="Subtitle 4"/>
          <p:cNvSpPr>
            <a:spLocks noGrp="1"/>
          </p:cNvSpPr>
          <p:nvPr>
            <p:ph type="subTitle" idx="1"/>
          </p:nvPr>
        </p:nvSpPr>
        <p:spPr/>
        <p:txBody>
          <a:bodyPr>
            <a:normAutofit/>
          </a:bodyPr>
          <a:lstStyle/>
          <a:p>
            <a:r>
              <a:rPr lang="en-US" sz="3800" dirty="0" smtClean="0"/>
              <a:t>Please try again!</a:t>
            </a:r>
            <a:endParaRPr lang="en-US" sz="3800" dirty="0"/>
          </a:p>
        </p:txBody>
      </p:sp>
    </p:spTree>
    <p:extLst>
      <p:ext uri="{BB962C8B-B14F-4D97-AF65-F5344CB8AC3E}">
        <p14:creationId xmlns:p14="http://schemas.microsoft.com/office/powerpoint/2010/main" val="646032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1" y="1122363"/>
            <a:ext cx="10069482" cy="2387600"/>
          </a:xfrm>
        </p:spPr>
        <p:txBody>
          <a:bodyPr>
            <a:normAutofit/>
          </a:bodyPr>
          <a:lstStyle/>
          <a:p>
            <a:r>
              <a:rPr lang="en-US" dirty="0" smtClean="0"/>
              <a:t>Introduction to Impact Categories</a:t>
            </a:r>
            <a:endParaRPr lang="en-US" dirty="0"/>
          </a:p>
        </p:txBody>
      </p:sp>
      <p:sp>
        <p:nvSpPr>
          <p:cNvPr id="3" name="Subtitle 2"/>
          <p:cNvSpPr>
            <a:spLocks noGrp="1"/>
          </p:cNvSpPr>
          <p:nvPr>
            <p:ph type="subTitle" idx="1"/>
          </p:nvPr>
        </p:nvSpPr>
        <p:spPr/>
        <p:txBody>
          <a:bodyPr>
            <a:normAutofit/>
          </a:bodyPr>
          <a:lstStyle/>
          <a:p>
            <a:r>
              <a:rPr lang="en-US" sz="3200" dirty="0" smtClean="0"/>
              <a:t>Module </a:t>
            </a:r>
            <a:r>
              <a:rPr lang="en-US" sz="3200" cap="none" dirty="0">
                <a:latin typeface="Calibri" panose="020F0502020204030204" pitchFamily="34" charset="0"/>
              </a:rPr>
              <a:t>B</a:t>
            </a:r>
            <a:r>
              <a:rPr lang="en-US" sz="3200" dirty="0" smtClean="0"/>
              <a:t>1</a:t>
            </a:r>
            <a:endParaRPr lang="en-US" sz="3200" dirty="0"/>
          </a:p>
        </p:txBody>
      </p:sp>
      <p:sp>
        <p:nvSpPr>
          <p:cNvPr id="4" name="Date Placeholder 3"/>
          <p:cNvSpPr>
            <a:spLocks noGrp="1"/>
          </p:cNvSpPr>
          <p:nvPr>
            <p:ph type="dt" sz="half" idx="10"/>
          </p:nvPr>
        </p:nvSpPr>
        <p:spPr/>
        <p:txBody>
          <a:bodyPr/>
          <a:lstStyle/>
          <a:p>
            <a:r>
              <a:rPr lang="en-US" dirty="0" smtClean="0"/>
              <a:t>04/2015</a:t>
            </a:r>
            <a:endParaRPr lang="en-US" dirty="0"/>
          </a:p>
        </p:txBody>
      </p:sp>
      <p:sp>
        <p:nvSpPr>
          <p:cNvPr id="5" name="Footer Placeholder 4"/>
          <p:cNvSpPr>
            <a:spLocks noGrp="1"/>
          </p:cNvSpPr>
          <p:nvPr>
            <p:ph type="ftr" sz="quarter" idx="11"/>
          </p:nvPr>
        </p:nvSpPr>
        <p:spPr/>
        <p:txBody>
          <a:bodyPr/>
          <a:lstStyle/>
          <a:p>
            <a:r>
              <a:rPr lang="en-US" dirty="0" smtClean="0"/>
              <a:t>LCA Module B1</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t>3</a:t>
            </a:fld>
            <a:endParaRPr lang="en-US"/>
          </a:p>
        </p:txBody>
      </p:sp>
      <p:sp>
        <p:nvSpPr>
          <p:cNvPr id="7" name="TextBox 6"/>
          <p:cNvSpPr txBox="1"/>
          <p:nvPr/>
        </p:nvSpPr>
        <p:spPr>
          <a:xfrm>
            <a:off x="6839712" y="5844537"/>
            <a:ext cx="4730206" cy="369332"/>
          </a:xfrm>
          <a:prstGeom prst="rect">
            <a:avLst/>
          </a:prstGeom>
          <a:noFill/>
        </p:spPr>
        <p:txBody>
          <a:bodyPr wrap="none" rtlCol="0">
            <a:spAutoFit/>
          </a:bodyPr>
          <a:lstStyle/>
          <a:p>
            <a:r>
              <a:rPr lang="en-US" dirty="0" smtClean="0"/>
              <a:t>Additional acknowledgements to Trace </a:t>
            </a:r>
            <a:r>
              <a:rPr lang="en-US" dirty="0" err="1" smtClean="0"/>
              <a:t>Sendele</a:t>
            </a:r>
            <a:r>
              <a:rPr lang="en-US" dirty="0" smtClean="0"/>
              <a:t> </a:t>
            </a:r>
            <a:endParaRPr lang="en-US" dirty="0"/>
          </a:p>
        </p:txBody>
      </p:sp>
      <p:sp>
        <p:nvSpPr>
          <p:cNvPr id="8" name="Rectangle 7"/>
          <p:cNvSpPr/>
          <p:nvPr/>
        </p:nvSpPr>
        <p:spPr>
          <a:xfrm>
            <a:off x="4362139" y="4295221"/>
            <a:ext cx="6974076" cy="7640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It is suggested to review Modules A1 and A2 prior to this module</a:t>
            </a:r>
            <a:endParaRPr lang="en-US" sz="2000" dirty="0">
              <a:solidFill>
                <a:schemeClr val="tx1"/>
              </a:solidFill>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65310617"/>
      </p:ext>
    </p:extLst>
  </p:cSld>
  <p:clrMapOvr>
    <a:masterClrMapping/>
  </p:clrMapOvr>
  <mc:AlternateContent xmlns:mc="http://schemas.openxmlformats.org/markup-compatibility/2006" xmlns:p14="http://schemas.microsoft.com/office/powerpoint/2010/main">
    <mc:Choice Requires="p14">
      <p:transition spd="slow" p14:dur="2000" advTm="14921"/>
    </mc:Choice>
    <mc:Fallback xmlns="">
      <p:transition spd="slow" advTm="14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 Same Side Corner Rectangle 11"/>
          <p:cNvSpPr/>
          <p:nvPr/>
        </p:nvSpPr>
        <p:spPr>
          <a:xfrm flipV="1">
            <a:off x="688489" y="2467428"/>
            <a:ext cx="10864882" cy="1654629"/>
          </a:xfrm>
          <a:prstGeom prst="round2SameRect">
            <a:avLst/>
          </a:prstGeom>
          <a:solidFill>
            <a:srgbClr val="DAC0A6"/>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8489" y="275846"/>
            <a:ext cx="11054332" cy="885981"/>
          </a:xfrm>
        </p:spPr>
        <p:txBody>
          <a:bodyPr>
            <a:normAutofit/>
          </a:bodyPr>
          <a:lstStyle/>
          <a:p>
            <a:r>
              <a:rPr lang="en-US" dirty="0" smtClean="0"/>
              <a:t>What is an Environmental Impact Category?</a:t>
            </a:r>
            <a:endParaRPr lang="en-US" dirty="0"/>
          </a:p>
        </p:txBody>
      </p:sp>
      <p:sp>
        <p:nvSpPr>
          <p:cNvPr id="6" name="Date Placeholder 5"/>
          <p:cNvSpPr>
            <a:spLocks noGrp="1"/>
          </p:cNvSpPr>
          <p:nvPr>
            <p:ph type="dt" sz="half" idx="10"/>
          </p:nvPr>
        </p:nvSpPr>
        <p:spPr/>
        <p:txBody>
          <a:bodyPr/>
          <a:lstStyle/>
          <a:p>
            <a:r>
              <a:rPr lang="en-US" dirty="0"/>
              <a:t>01/2015</a:t>
            </a:r>
          </a:p>
        </p:txBody>
      </p:sp>
      <p:sp>
        <p:nvSpPr>
          <p:cNvPr id="8" name="Footer Placeholder 7"/>
          <p:cNvSpPr>
            <a:spLocks noGrp="1"/>
          </p:cNvSpPr>
          <p:nvPr>
            <p:ph type="ftr" sz="quarter" idx="11"/>
          </p:nvPr>
        </p:nvSpPr>
        <p:spPr/>
        <p:txBody>
          <a:bodyPr/>
          <a:lstStyle/>
          <a:p>
            <a:r>
              <a:rPr lang="en-US" dirty="0" smtClean="0"/>
              <a:t>LCA Module B1</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4</a:t>
            </a:fld>
            <a:endParaRPr lang="en-US"/>
          </a:p>
        </p:txBody>
      </p:sp>
      <p:sp>
        <p:nvSpPr>
          <p:cNvPr id="11" name="Content Placeholder 2"/>
          <p:cNvSpPr>
            <a:spLocks noGrp="1"/>
          </p:cNvSpPr>
          <p:nvPr>
            <p:ph idx="1"/>
          </p:nvPr>
        </p:nvSpPr>
        <p:spPr>
          <a:xfrm>
            <a:off x="528831" y="2700948"/>
            <a:ext cx="11024539" cy="1421109"/>
          </a:xfrm>
        </p:spPr>
        <p:txBody>
          <a:bodyPr anchor="t">
            <a:normAutofit/>
          </a:bodyPr>
          <a:lstStyle/>
          <a:p>
            <a:pPr marL="384048" lvl="2" indent="0" algn="ctr">
              <a:buNone/>
            </a:pPr>
            <a:r>
              <a:rPr lang="en-US" sz="3200" dirty="0" smtClean="0">
                <a:solidFill>
                  <a:schemeClr val="tx1"/>
                </a:solidFill>
              </a:rPr>
              <a:t>“Class representing environmental issues of concern to which life cycle inventory analysis results may be assigned”</a:t>
            </a:r>
            <a:r>
              <a:rPr lang="en-US" sz="3200" baseline="30000" dirty="0" smtClean="0">
                <a:solidFill>
                  <a:schemeClr val="tx1"/>
                </a:solidFill>
              </a:rPr>
              <a:t>*</a:t>
            </a:r>
            <a:endParaRPr lang="en-US" sz="3200" dirty="0" smtClean="0">
              <a:solidFill>
                <a:schemeClr val="tx1"/>
              </a:solidFill>
            </a:endParaRPr>
          </a:p>
          <a:p>
            <a:endParaRPr lang="en-US" b="1" dirty="0" smtClean="0"/>
          </a:p>
          <a:p>
            <a:pPr marL="0" indent="0">
              <a:buNone/>
            </a:pPr>
            <a:endParaRPr lang="en-US" dirty="0"/>
          </a:p>
        </p:txBody>
      </p:sp>
      <p:sp>
        <p:nvSpPr>
          <p:cNvPr id="13" name="Rectangle 12"/>
          <p:cNvSpPr/>
          <p:nvPr/>
        </p:nvSpPr>
        <p:spPr>
          <a:xfrm>
            <a:off x="3274558" y="1741714"/>
            <a:ext cx="5646057" cy="72571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Impact Category</a:t>
            </a:r>
            <a:endParaRPr lang="en-US" sz="3200" b="1" dirty="0">
              <a:solidFill>
                <a:schemeClr val="tx1"/>
              </a:solidFill>
            </a:endParaRPr>
          </a:p>
        </p:txBody>
      </p:sp>
      <p:sp>
        <p:nvSpPr>
          <p:cNvPr id="14" name="Content Placeholder 2"/>
          <p:cNvSpPr txBox="1">
            <a:spLocks/>
          </p:cNvSpPr>
          <p:nvPr/>
        </p:nvSpPr>
        <p:spPr>
          <a:xfrm>
            <a:off x="637760" y="4595820"/>
            <a:ext cx="10915610" cy="1308023"/>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84048" lvl="2" indent="0">
              <a:buNone/>
            </a:pPr>
            <a:r>
              <a:rPr lang="en-US" sz="2400" u="sng" dirty="0" smtClean="0">
                <a:solidFill>
                  <a:schemeClr val="tx1"/>
                </a:solidFill>
              </a:rPr>
              <a:t>More simply</a:t>
            </a:r>
            <a:r>
              <a:rPr lang="en-US" sz="2400" u="sng" dirty="0">
                <a:solidFill>
                  <a:schemeClr val="tx1"/>
                </a:solidFill>
              </a:rPr>
              <a:t>:</a:t>
            </a:r>
            <a:endParaRPr lang="en-US" sz="2400" dirty="0" smtClean="0">
              <a:solidFill>
                <a:schemeClr val="tx1"/>
              </a:solidFill>
            </a:endParaRPr>
          </a:p>
          <a:p>
            <a:pPr marL="384048" lvl="2" indent="0">
              <a:buNone/>
            </a:pPr>
            <a:r>
              <a:rPr lang="en-US" sz="2400" dirty="0" smtClean="0">
                <a:solidFill>
                  <a:schemeClr val="tx1"/>
                </a:solidFill>
              </a:rPr>
              <a:t>Types of environmental issues that could be caused by the inputs and outputs of the product or process being analyzed</a:t>
            </a:r>
          </a:p>
          <a:p>
            <a:endParaRPr lang="en-US" sz="2400" dirty="0" smtClean="0"/>
          </a:p>
          <a:p>
            <a:endParaRPr lang="en-US" b="1" dirty="0" smtClean="0"/>
          </a:p>
          <a:p>
            <a:pPr marL="0" indent="0">
              <a:buFont typeface="Calibri" panose="020F0502020204030204" pitchFamily="34" charset="0"/>
              <a:buNone/>
            </a:pPr>
            <a:endParaRPr lang="en-US" dirty="0"/>
          </a:p>
        </p:txBody>
      </p:sp>
      <p:sp>
        <p:nvSpPr>
          <p:cNvPr id="15" name="Rectangle 14"/>
          <p:cNvSpPr/>
          <p:nvPr/>
        </p:nvSpPr>
        <p:spPr>
          <a:xfrm>
            <a:off x="10746889" y="6137364"/>
            <a:ext cx="1445112" cy="246221"/>
          </a:xfrm>
          <a:prstGeom prst="rect">
            <a:avLst/>
          </a:prstGeom>
        </p:spPr>
        <p:txBody>
          <a:bodyPr wrap="square">
            <a:spAutoFit/>
          </a:bodyPr>
          <a:lstStyle/>
          <a:p>
            <a:r>
              <a:rPr lang="en-US" sz="1000" baseline="30000" dirty="0" smtClean="0"/>
              <a:t>*</a:t>
            </a:r>
            <a:r>
              <a:rPr lang="en-US" sz="1000" dirty="0" smtClean="0"/>
              <a:t>ISO 14040:2006</a:t>
            </a:r>
            <a:endParaRPr lang="en-US" sz="1000" baseline="30000" dirty="0"/>
          </a:p>
        </p:txBody>
      </p:sp>
      <p:sp>
        <p:nvSpPr>
          <p:cNvPr id="3" name="Rectangle 2"/>
          <p:cNvSpPr/>
          <p:nvPr/>
        </p:nvSpPr>
        <p:spPr>
          <a:xfrm>
            <a:off x="1097280" y="6459785"/>
            <a:ext cx="678357" cy="322015"/>
          </a:xfrm>
          <a:prstGeom prst="rect">
            <a:avLst/>
          </a:prstGeom>
          <a:solidFill>
            <a:srgbClr val="C1DF87"/>
          </a:solidFill>
          <a:ln>
            <a:solidFill>
              <a:srgbClr val="C1DF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ate Placeholder 5"/>
          <p:cNvSpPr txBox="1">
            <a:spLocks/>
          </p:cNvSpPr>
          <p:nvPr/>
        </p:nvSpPr>
        <p:spPr>
          <a:xfrm>
            <a:off x="1043847" y="6459785"/>
            <a:ext cx="2472271"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04/2015</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58773116"/>
      </p:ext>
    </p:extLst>
  </p:cSld>
  <p:clrMapOvr>
    <a:masterClrMapping/>
  </p:clrMapOvr>
  <mc:AlternateContent xmlns:mc="http://schemas.openxmlformats.org/markup-compatibility/2006" xmlns:p14="http://schemas.microsoft.com/office/powerpoint/2010/main">
    <mc:Choice Requires="p14">
      <p:transition spd="slow" p14:dur="2000" advTm="26849"/>
    </mc:Choice>
    <mc:Fallback xmlns="">
      <p:transition spd="slow" advTm="26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dirty="0" smtClean="0"/>
              <a:t>04/2015</a:t>
            </a:r>
            <a:endParaRPr lang="en-US" dirty="0"/>
          </a:p>
        </p:txBody>
      </p:sp>
      <p:sp>
        <p:nvSpPr>
          <p:cNvPr id="8" name="Footer Placeholder 7"/>
          <p:cNvSpPr>
            <a:spLocks noGrp="1"/>
          </p:cNvSpPr>
          <p:nvPr>
            <p:ph type="ftr" sz="quarter" idx="11"/>
          </p:nvPr>
        </p:nvSpPr>
        <p:spPr/>
        <p:txBody>
          <a:bodyPr/>
          <a:lstStyle/>
          <a:p>
            <a:r>
              <a:rPr lang="en-US" dirty="0" smtClean="0"/>
              <a:t>LCA Module B1</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5</a:t>
            </a:fld>
            <a:endParaRPr lang="en-US"/>
          </a:p>
        </p:txBody>
      </p:sp>
      <p:sp>
        <p:nvSpPr>
          <p:cNvPr id="11" name="Title 10"/>
          <p:cNvSpPr>
            <a:spLocks noGrp="1"/>
          </p:cNvSpPr>
          <p:nvPr>
            <p:ph type="title"/>
          </p:nvPr>
        </p:nvSpPr>
        <p:spPr/>
        <p:txBody>
          <a:bodyPr/>
          <a:lstStyle/>
          <a:p>
            <a:r>
              <a:rPr lang="en-US" dirty="0" smtClean="0"/>
              <a:t>Classes of Impact Categories</a:t>
            </a:r>
            <a:endParaRPr lang="en-US" dirty="0"/>
          </a:p>
        </p:txBody>
      </p:sp>
      <p:graphicFrame>
        <p:nvGraphicFramePr>
          <p:cNvPr id="16" name="Diagram 15"/>
          <p:cNvGraphicFramePr/>
          <p:nvPr>
            <p:extLst>
              <p:ext uri="{D42A27DB-BD31-4B8C-83A1-F6EECF244321}">
                <p14:modId xmlns:p14="http://schemas.microsoft.com/office/powerpoint/2010/main" val="1755145698"/>
              </p:ext>
            </p:extLst>
          </p:nvPr>
        </p:nvGraphicFramePr>
        <p:xfrm>
          <a:off x="2959908" y="1314227"/>
          <a:ext cx="6940550" cy="46270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79540432"/>
      </p:ext>
    </p:extLst>
  </p:cSld>
  <p:clrMapOvr>
    <a:masterClrMapping/>
  </p:clrMapOvr>
  <mc:AlternateContent xmlns:mc="http://schemas.openxmlformats.org/markup-compatibility/2006" xmlns:p14="http://schemas.microsoft.com/office/powerpoint/2010/main">
    <mc:Choice Requires="p14">
      <p:transition spd="slow" p14:dur="2000" advTm="39160"/>
    </mc:Choice>
    <mc:Fallback xmlns="">
      <p:transition spd="slow" advTm="39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dirty="0" smtClean="0"/>
              <a:t>04/2015</a:t>
            </a:r>
            <a:endParaRPr lang="en-US" dirty="0"/>
          </a:p>
        </p:txBody>
      </p:sp>
      <p:sp>
        <p:nvSpPr>
          <p:cNvPr id="8" name="Footer Placeholder 7"/>
          <p:cNvSpPr>
            <a:spLocks noGrp="1"/>
          </p:cNvSpPr>
          <p:nvPr>
            <p:ph type="ftr" sz="quarter" idx="11"/>
          </p:nvPr>
        </p:nvSpPr>
        <p:spPr/>
        <p:txBody>
          <a:bodyPr/>
          <a:lstStyle/>
          <a:p>
            <a:r>
              <a:rPr lang="en-US" dirty="0" smtClean="0"/>
              <a:t>LCA Module B1</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6</a:t>
            </a:fld>
            <a:endParaRPr lang="en-US"/>
          </a:p>
        </p:txBody>
      </p:sp>
      <p:sp>
        <p:nvSpPr>
          <p:cNvPr id="11" name="Title 10"/>
          <p:cNvSpPr>
            <a:spLocks noGrp="1"/>
          </p:cNvSpPr>
          <p:nvPr>
            <p:ph type="title"/>
          </p:nvPr>
        </p:nvSpPr>
        <p:spPr/>
        <p:txBody>
          <a:bodyPr/>
          <a:lstStyle/>
          <a:p>
            <a:r>
              <a:rPr lang="en-US" dirty="0" smtClean="0"/>
              <a:t>Common Emissions Impact </a:t>
            </a:r>
            <a:r>
              <a:rPr lang="en-US" dirty="0"/>
              <a:t>C</a:t>
            </a:r>
            <a:r>
              <a:rPr lang="en-US" dirty="0" smtClean="0"/>
              <a:t>ategories</a:t>
            </a:r>
            <a:endParaRPr lang="en-US" dirty="0"/>
          </a:p>
        </p:txBody>
      </p:sp>
      <p:sp>
        <p:nvSpPr>
          <p:cNvPr id="10" name="Content Placeholder 12"/>
          <p:cNvSpPr txBox="1">
            <a:spLocks/>
          </p:cNvSpPr>
          <p:nvPr/>
        </p:nvSpPr>
        <p:spPr>
          <a:xfrm>
            <a:off x="2372563" y="1747320"/>
            <a:ext cx="9435124" cy="465348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Ø"/>
            </a:pPr>
            <a:r>
              <a:rPr lang="en-US" sz="2200" dirty="0" smtClean="0"/>
              <a:t>Acidification Potential (AP)</a:t>
            </a:r>
          </a:p>
          <a:p>
            <a:pPr>
              <a:buFont typeface="Wingdings" panose="05000000000000000000" pitchFamily="2" charset="2"/>
              <a:buChar char="Ø"/>
            </a:pPr>
            <a:r>
              <a:rPr lang="en-US" sz="2200" dirty="0" smtClean="0"/>
              <a:t>Ecotoxicity Potential (ETP)</a:t>
            </a:r>
          </a:p>
          <a:p>
            <a:pPr>
              <a:buFont typeface="Wingdings" panose="05000000000000000000" pitchFamily="2" charset="2"/>
              <a:buChar char="Ø"/>
            </a:pPr>
            <a:r>
              <a:rPr lang="en-US" sz="2200" dirty="0" smtClean="0"/>
              <a:t>Eutrophication Potential (EP) (Also: </a:t>
            </a:r>
            <a:r>
              <a:rPr lang="en-US" sz="2200" dirty="0" err="1" smtClean="0"/>
              <a:t>Nutrification</a:t>
            </a:r>
            <a:r>
              <a:rPr lang="en-US" sz="2200" dirty="0" smtClean="0"/>
              <a:t>)</a:t>
            </a:r>
          </a:p>
          <a:p>
            <a:pPr>
              <a:buFont typeface="Wingdings" panose="05000000000000000000" pitchFamily="2" charset="2"/>
              <a:buChar char="Ø"/>
            </a:pPr>
            <a:r>
              <a:rPr lang="en-US" sz="2200" dirty="0" smtClean="0"/>
              <a:t>Global Warming Potential (GWP) (Also: Climate Change)</a:t>
            </a:r>
          </a:p>
          <a:p>
            <a:pPr>
              <a:buFont typeface="Wingdings" panose="05000000000000000000" pitchFamily="2" charset="2"/>
              <a:buChar char="Ø"/>
            </a:pPr>
            <a:r>
              <a:rPr lang="en-US" sz="2200" dirty="0" smtClean="0"/>
              <a:t>Human Toxicity Cancer Potential (HTCP) (Also: Human Health Cancer)</a:t>
            </a:r>
          </a:p>
          <a:p>
            <a:pPr>
              <a:buFont typeface="Wingdings" panose="05000000000000000000" pitchFamily="2" charset="2"/>
              <a:buChar char="Ø"/>
            </a:pPr>
            <a:r>
              <a:rPr lang="en-US" sz="2200" dirty="0" smtClean="0"/>
              <a:t>Human Toxicity Non-Cancer Potential (HTNCP) (Also: Human Health Non-Cancer)</a:t>
            </a:r>
          </a:p>
          <a:p>
            <a:pPr>
              <a:buFont typeface="Wingdings" panose="05000000000000000000" pitchFamily="2" charset="2"/>
              <a:buChar char="Ø"/>
            </a:pPr>
            <a:r>
              <a:rPr lang="en-US" sz="2200" dirty="0" smtClean="0"/>
              <a:t>Human Health Criteria Air Potential (HHCAP) (Also: Human Health Particulates)</a:t>
            </a:r>
          </a:p>
          <a:p>
            <a:pPr>
              <a:buFont typeface="Wingdings" panose="05000000000000000000" pitchFamily="2" charset="2"/>
              <a:buChar char="Ø"/>
            </a:pPr>
            <a:r>
              <a:rPr lang="en-US" sz="2200" dirty="0" smtClean="0"/>
              <a:t>Stratospheric Ozone Depletion Potential (OPD) (Also: Ozone Layer Depletion)</a:t>
            </a:r>
          </a:p>
          <a:p>
            <a:pPr>
              <a:buFont typeface="Wingdings" panose="05000000000000000000" pitchFamily="2" charset="2"/>
              <a:buChar char="Ø"/>
            </a:pPr>
            <a:r>
              <a:rPr lang="en-US" sz="2200" dirty="0" smtClean="0"/>
              <a:t>Smog Creation Potential (SCP) (Also: Photochemical Ozone Creation)</a:t>
            </a:r>
          </a:p>
          <a:p>
            <a:endParaRPr lang="en-US" dirty="0"/>
          </a:p>
        </p:txBody>
      </p:sp>
      <p:sp>
        <p:nvSpPr>
          <p:cNvPr id="5" name="Rounded Rectangle 4"/>
          <p:cNvSpPr/>
          <p:nvPr/>
        </p:nvSpPr>
        <p:spPr>
          <a:xfrm>
            <a:off x="8450233" y="1220812"/>
            <a:ext cx="2979767" cy="16888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t>Some can be partitioned further into:</a:t>
            </a:r>
          </a:p>
          <a:p>
            <a:pPr marL="285750" indent="-285750">
              <a:buFont typeface="Arial" panose="020B0604020202020204" pitchFamily="34" charset="0"/>
              <a:buChar char="•"/>
            </a:pPr>
            <a:r>
              <a:rPr lang="en-US" sz="2000" dirty="0" smtClean="0"/>
              <a:t>Air</a:t>
            </a:r>
          </a:p>
          <a:p>
            <a:pPr marL="285750" indent="-285750">
              <a:buFont typeface="Arial" panose="020B0604020202020204" pitchFamily="34" charset="0"/>
              <a:buChar char="•"/>
            </a:pPr>
            <a:r>
              <a:rPr lang="en-US" sz="2000" dirty="0" smtClean="0"/>
              <a:t>Water</a:t>
            </a:r>
          </a:p>
          <a:p>
            <a:pPr marL="285750" indent="-285750">
              <a:buFont typeface="Arial" panose="020B0604020202020204" pitchFamily="34" charset="0"/>
              <a:buChar char="•"/>
            </a:pPr>
            <a:r>
              <a:rPr lang="en-US" sz="2000" dirty="0" smtClean="0"/>
              <a:t>Soil</a:t>
            </a:r>
          </a:p>
        </p:txBody>
      </p:sp>
      <p:sp>
        <p:nvSpPr>
          <p:cNvPr id="2" name="Left Brace 1"/>
          <p:cNvSpPr/>
          <p:nvPr/>
        </p:nvSpPr>
        <p:spPr>
          <a:xfrm>
            <a:off x="1550504" y="1727442"/>
            <a:ext cx="1159988" cy="183076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532938" y="2258104"/>
            <a:ext cx="1138453" cy="769441"/>
          </a:xfrm>
          <a:prstGeom prst="rect">
            <a:avLst/>
          </a:prstGeom>
          <a:noFill/>
        </p:spPr>
        <p:txBody>
          <a:bodyPr wrap="none" rtlCol="0">
            <a:spAutoFit/>
          </a:bodyPr>
          <a:lstStyle/>
          <a:p>
            <a:pPr algn="ctr"/>
            <a:r>
              <a:rPr lang="en-US" sz="2200" dirty="0" smtClean="0"/>
              <a:t>Module </a:t>
            </a:r>
          </a:p>
          <a:p>
            <a:pPr algn="ctr"/>
            <a:r>
              <a:rPr lang="en-US" sz="2200" dirty="0" smtClean="0"/>
              <a:t>B2</a:t>
            </a:r>
            <a:endParaRPr lang="en-US" sz="2200" dirty="0"/>
          </a:p>
        </p:txBody>
      </p:sp>
      <p:sp>
        <p:nvSpPr>
          <p:cNvPr id="12" name="Left Brace 11"/>
          <p:cNvSpPr/>
          <p:nvPr/>
        </p:nvSpPr>
        <p:spPr>
          <a:xfrm>
            <a:off x="1550504" y="3617194"/>
            <a:ext cx="1159988" cy="228664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532938" y="4375797"/>
            <a:ext cx="1138453" cy="769441"/>
          </a:xfrm>
          <a:prstGeom prst="rect">
            <a:avLst/>
          </a:prstGeom>
          <a:noFill/>
        </p:spPr>
        <p:txBody>
          <a:bodyPr wrap="none" rtlCol="0">
            <a:spAutoFit/>
          </a:bodyPr>
          <a:lstStyle/>
          <a:p>
            <a:pPr algn="ctr"/>
            <a:r>
              <a:rPr lang="en-US" sz="2200" dirty="0" smtClean="0"/>
              <a:t>Module </a:t>
            </a:r>
          </a:p>
          <a:p>
            <a:pPr algn="ctr"/>
            <a:r>
              <a:rPr lang="en-US" sz="2200" dirty="0" smtClean="0"/>
              <a:t>B3</a:t>
            </a:r>
            <a:endParaRPr lang="en-US" sz="2200" dirty="0"/>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68787319"/>
      </p:ext>
    </p:extLst>
  </p:cSld>
  <p:clrMapOvr>
    <a:masterClrMapping/>
  </p:clrMapOvr>
  <mc:AlternateContent xmlns:mc="http://schemas.openxmlformats.org/markup-compatibility/2006" xmlns:p14="http://schemas.microsoft.com/office/powerpoint/2010/main">
    <mc:Choice Requires="p14">
      <p:transition spd="slow" p14:dur="2000" advTm="73310"/>
    </mc:Choice>
    <mc:Fallback xmlns="">
      <p:transition spd="slow" advTm="73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dirty="0" smtClean="0"/>
              <a:t>04/2015</a:t>
            </a:r>
            <a:endParaRPr lang="en-US" dirty="0"/>
          </a:p>
        </p:txBody>
      </p:sp>
      <p:sp>
        <p:nvSpPr>
          <p:cNvPr id="8" name="Footer Placeholder 7"/>
          <p:cNvSpPr>
            <a:spLocks noGrp="1"/>
          </p:cNvSpPr>
          <p:nvPr>
            <p:ph type="ftr" sz="quarter" idx="11"/>
          </p:nvPr>
        </p:nvSpPr>
        <p:spPr/>
        <p:txBody>
          <a:bodyPr/>
          <a:lstStyle/>
          <a:p>
            <a:r>
              <a:rPr lang="en-US" dirty="0" smtClean="0"/>
              <a:t>LCA Module B1</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7</a:t>
            </a:fld>
            <a:endParaRPr lang="en-US"/>
          </a:p>
        </p:txBody>
      </p:sp>
      <p:sp>
        <p:nvSpPr>
          <p:cNvPr id="11" name="Title 10"/>
          <p:cNvSpPr>
            <a:spLocks noGrp="1"/>
          </p:cNvSpPr>
          <p:nvPr>
            <p:ph type="title"/>
          </p:nvPr>
        </p:nvSpPr>
        <p:spPr/>
        <p:txBody>
          <a:bodyPr/>
          <a:lstStyle/>
          <a:p>
            <a:r>
              <a:rPr lang="en-US" dirty="0" smtClean="0"/>
              <a:t>Other impact categories</a:t>
            </a:r>
            <a:endParaRPr lang="en-US" dirty="0"/>
          </a:p>
        </p:txBody>
      </p:sp>
      <p:sp>
        <p:nvSpPr>
          <p:cNvPr id="13" name="Content Placeholder 12"/>
          <p:cNvSpPr>
            <a:spLocks noGrp="1"/>
          </p:cNvSpPr>
          <p:nvPr>
            <p:ph idx="1"/>
          </p:nvPr>
        </p:nvSpPr>
        <p:spPr>
          <a:xfrm>
            <a:off x="808805" y="1183012"/>
            <a:ext cx="10058400" cy="5078640"/>
          </a:xfrm>
        </p:spPr>
        <p:txBody>
          <a:bodyPr>
            <a:normAutofit/>
          </a:bodyPr>
          <a:lstStyle/>
          <a:p>
            <a:pPr marL="388620" lvl="1" indent="-342900">
              <a:spcBef>
                <a:spcPts val="1000"/>
              </a:spcBef>
              <a:buFont typeface="Wingdings" panose="05000000000000000000" pitchFamily="2" charset="2"/>
              <a:buChar char="Ø"/>
            </a:pPr>
            <a:r>
              <a:rPr lang="en-US" sz="2000" dirty="0" smtClean="0"/>
              <a:t>(Ionizing) Radiation Potential</a:t>
            </a:r>
          </a:p>
          <a:p>
            <a:pPr marL="388620" lvl="1" indent="-342900">
              <a:spcBef>
                <a:spcPts val="1000"/>
              </a:spcBef>
              <a:buFont typeface="Wingdings" panose="05000000000000000000" pitchFamily="2" charset="2"/>
              <a:buChar char="Ø"/>
            </a:pPr>
            <a:r>
              <a:rPr lang="en-US" sz="2000" dirty="0" smtClean="0"/>
              <a:t>Ecosystem Damage Potential</a:t>
            </a:r>
          </a:p>
          <a:p>
            <a:pPr marL="388620" lvl="1" indent="-342900">
              <a:spcBef>
                <a:spcPts val="1000"/>
              </a:spcBef>
              <a:buFont typeface="Wingdings" panose="05000000000000000000" pitchFamily="2" charset="2"/>
              <a:buChar char="Ø"/>
            </a:pPr>
            <a:r>
              <a:rPr lang="en-US" sz="2000" dirty="0" smtClean="0"/>
              <a:t>Abiotic Resource Depletion Potential</a:t>
            </a:r>
          </a:p>
          <a:p>
            <a:pPr marL="388620" lvl="1" indent="-342900">
              <a:spcBef>
                <a:spcPts val="1000"/>
              </a:spcBef>
              <a:buFont typeface="Wingdings" panose="05000000000000000000" pitchFamily="2" charset="2"/>
              <a:buChar char="Ø"/>
            </a:pPr>
            <a:r>
              <a:rPr lang="en-US" sz="2000" dirty="0" smtClean="0"/>
              <a:t>Biotic Resource Depletion Potential</a:t>
            </a:r>
          </a:p>
          <a:p>
            <a:pPr marL="388620" lvl="1" indent="-342900">
              <a:spcBef>
                <a:spcPts val="1000"/>
              </a:spcBef>
              <a:buFont typeface="Wingdings" panose="05000000000000000000" pitchFamily="2" charset="2"/>
              <a:buChar char="Ø"/>
            </a:pPr>
            <a:r>
              <a:rPr lang="en-US" sz="2000" dirty="0" smtClean="0"/>
              <a:t>Fossil </a:t>
            </a:r>
            <a:r>
              <a:rPr lang="en-US" sz="2000" dirty="0"/>
              <a:t>Fuel </a:t>
            </a:r>
            <a:r>
              <a:rPr lang="en-US" sz="2000" dirty="0" smtClean="0"/>
              <a:t>Depletion Potential</a:t>
            </a:r>
            <a:endParaRPr lang="en-US" sz="2000" dirty="0"/>
          </a:p>
          <a:p>
            <a:pPr marL="388620" lvl="1" indent="-342900">
              <a:spcBef>
                <a:spcPts val="1000"/>
              </a:spcBef>
              <a:buFont typeface="Wingdings" panose="05000000000000000000" pitchFamily="2" charset="2"/>
              <a:buChar char="Ø"/>
            </a:pPr>
            <a:r>
              <a:rPr lang="en-US" sz="2000" dirty="0" smtClean="0"/>
              <a:t>Energy Use </a:t>
            </a:r>
            <a:endParaRPr lang="en-US" sz="2000" dirty="0"/>
          </a:p>
          <a:p>
            <a:pPr marL="388620" lvl="1" indent="-342900">
              <a:spcBef>
                <a:spcPts val="1000"/>
              </a:spcBef>
              <a:buFont typeface="Wingdings" panose="05000000000000000000" pitchFamily="2" charset="2"/>
              <a:buChar char="Ø"/>
            </a:pPr>
            <a:r>
              <a:rPr lang="en-US" sz="2000" dirty="0"/>
              <a:t>Land </a:t>
            </a:r>
            <a:r>
              <a:rPr lang="en-US" sz="2000" dirty="0" smtClean="0"/>
              <a:t>Use</a:t>
            </a:r>
            <a:endParaRPr lang="en-US" sz="2000" dirty="0"/>
          </a:p>
          <a:p>
            <a:pPr marL="388620" lvl="1" indent="-342900">
              <a:spcBef>
                <a:spcPts val="1000"/>
              </a:spcBef>
              <a:buFont typeface="Wingdings" panose="05000000000000000000" pitchFamily="2" charset="2"/>
              <a:buChar char="Ø"/>
            </a:pPr>
            <a:r>
              <a:rPr lang="en-US" sz="2000" dirty="0"/>
              <a:t>Water </a:t>
            </a:r>
            <a:r>
              <a:rPr lang="en-US" sz="2000" dirty="0" smtClean="0"/>
              <a:t>Use</a:t>
            </a:r>
            <a:endParaRPr lang="en-US" sz="2000" dirty="0"/>
          </a:p>
          <a:p>
            <a:pPr marL="388620" lvl="1" indent="-342900">
              <a:spcBef>
                <a:spcPts val="1000"/>
              </a:spcBef>
              <a:buFont typeface="Wingdings" panose="05000000000000000000" pitchFamily="2" charset="2"/>
              <a:buChar char="Ø"/>
            </a:pPr>
            <a:r>
              <a:rPr lang="en-US" sz="2000" dirty="0" smtClean="0"/>
              <a:t>Landfill Use</a:t>
            </a:r>
          </a:p>
          <a:p>
            <a:pPr marL="388620" lvl="1" indent="-342900">
              <a:spcBef>
                <a:spcPts val="1000"/>
              </a:spcBef>
              <a:buFont typeface="Wingdings" panose="05000000000000000000" pitchFamily="2" charset="2"/>
              <a:buChar char="Ø"/>
            </a:pPr>
            <a:r>
              <a:rPr lang="en-US" sz="2000" dirty="0" smtClean="0"/>
              <a:t>Nuisance-related Impacts (odor, sound, etc.)</a:t>
            </a:r>
          </a:p>
          <a:p>
            <a:pPr marL="388620" lvl="1" indent="-342900">
              <a:spcBef>
                <a:spcPts val="1000"/>
              </a:spcBef>
              <a:buFont typeface="Wingdings" panose="05000000000000000000" pitchFamily="2" charset="2"/>
              <a:buChar char="Ø"/>
            </a:pPr>
            <a:r>
              <a:rPr lang="en-US" sz="2000" dirty="0" smtClean="0"/>
              <a:t>Indoor Air Quality</a:t>
            </a:r>
          </a:p>
        </p:txBody>
      </p:sp>
      <p:sp>
        <p:nvSpPr>
          <p:cNvPr id="3" name="Right Brace 2"/>
          <p:cNvSpPr/>
          <p:nvPr/>
        </p:nvSpPr>
        <p:spPr>
          <a:xfrm>
            <a:off x="5665304" y="5229489"/>
            <a:ext cx="477079" cy="82524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6143085" y="5457447"/>
            <a:ext cx="2365904" cy="369332"/>
          </a:xfrm>
          <a:prstGeom prst="rect">
            <a:avLst/>
          </a:prstGeom>
          <a:noFill/>
        </p:spPr>
        <p:txBody>
          <a:bodyPr wrap="none" rtlCol="0">
            <a:spAutoFit/>
          </a:bodyPr>
          <a:lstStyle/>
          <a:p>
            <a:r>
              <a:rPr lang="en-US" dirty="0" smtClean="0"/>
              <a:t>Particularly uncommon</a:t>
            </a:r>
            <a:endParaRPr lang="en-US" dirty="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3855" y="6154985"/>
            <a:ext cx="609600" cy="609600"/>
          </a:xfrm>
          <a:prstGeom prst="rect">
            <a:avLst/>
          </a:prstGeom>
        </p:spPr>
      </p:pic>
    </p:spTree>
    <p:extLst>
      <p:ext uri="{BB962C8B-B14F-4D97-AF65-F5344CB8AC3E}">
        <p14:creationId xmlns:p14="http://schemas.microsoft.com/office/powerpoint/2010/main" val="1801838231"/>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dirty="0" smtClean="0"/>
              <a:t>04/2015</a:t>
            </a:r>
            <a:endParaRPr lang="en-US" dirty="0"/>
          </a:p>
        </p:txBody>
      </p:sp>
      <p:sp>
        <p:nvSpPr>
          <p:cNvPr id="8" name="Footer Placeholder 7"/>
          <p:cNvSpPr>
            <a:spLocks noGrp="1"/>
          </p:cNvSpPr>
          <p:nvPr>
            <p:ph type="ftr" sz="quarter" idx="11"/>
          </p:nvPr>
        </p:nvSpPr>
        <p:spPr/>
        <p:txBody>
          <a:bodyPr/>
          <a:lstStyle/>
          <a:p>
            <a:r>
              <a:rPr lang="en-US" dirty="0" smtClean="0"/>
              <a:t>LCA Module B</a:t>
            </a:r>
            <a:r>
              <a:rPr lang="en-US" dirty="0"/>
              <a:t>1</a:t>
            </a:r>
          </a:p>
        </p:txBody>
      </p:sp>
      <p:sp>
        <p:nvSpPr>
          <p:cNvPr id="7" name="Slide Number Placeholder 6"/>
          <p:cNvSpPr>
            <a:spLocks noGrp="1"/>
          </p:cNvSpPr>
          <p:nvPr>
            <p:ph type="sldNum" sz="quarter" idx="12"/>
          </p:nvPr>
        </p:nvSpPr>
        <p:spPr/>
        <p:txBody>
          <a:bodyPr/>
          <a:lstStyle/>
          <a:p>
            <a:fld id="{0A514951-337F-4C55-96DD-3945EF272A02}" type="slidenum">
              <a:rPr lang="en-US" smtClean="0"/>
              <a:t>8</a:t>
            </a:fld>
            <a:endParaRPr lang="en-US"/>
          </a:p>
        </p:txBody>
      </p:sp>
      <p:sp>
        <p:nvSpPr>
          <p:cNvPr id="12" name="Title 1"/>
          <p:cNvSpPr txBox="1">
            <a:spLocks/>
          </p:cNvSpPr>
          <p:nvPr/>
        </p:nvSpPr>
        <p:spPr>
          <a:xfrm>
            <a:off x="559491" y="58535"/>
            <a:ext cx="10652992" cy="1112519"/>
          </a:xfrm>
          <a:prstGeom prst="rect">
            <a:avLst/>
          </a:prstGeom>
        </p:spPr>
        <p:txBody>
          <a:bodyPr vert="horz" lIns="91440" tIns="45720" rIns="91440" bIns="45720" rtlCol="0" anchor="b">
            <a:normAutofit fontScale="92500"/>
          </a:bodyPr>
          <a:lstStyle>
            <a:lvl1pPr algn="l" defTabSz="914400" rtl="0" eaLnBrk="1" latinLnBrk="0" hangingPunct="1">
              <a:lnSpc>
                <a:spcPct val="85000"/>
              </a:lnSpc>
              <a:spcBef>
                <a:spcPct val="0"/>
              </a:spcBef>
              <a:buNone/>
              <a:defRPr sz="3600" b="0" kern="1200" spc="-50" baseline="0">
                <a:solidFill>
                  <a:schemeClr val="tx1"/>
                </a:solidFill>
                <a:latin typeface="+mj-lt"/>
                <a:ea typeface="+mj-ea"/>
                <a:cs typeface="+mj-cs"/>
              </a:defRPr>
            </a:lvl1pPr>
          </a:lstStyle>
          <a:p>
            <a:r>
              <a:rPr lang="en-US" sz="4800" dirty="0" smtClean="0"/>
              <a:t>Process of Computing Environmental Impacts</a:t>
            </a:r>
            <a:endParaRPr lang="en-US" sz="4800" dirty="0"/>
          </a:p>
        </p:txBody>
      </p:sp>
      <p:sp>
        <p:nvSpPr>
          <p:cNvPr id="14" name="Oval 13"/>
          <p:cNvSpPr/>
          <p:nvPr/>
        </p:nvSpPr>
        <p:spPr>
          <a:xfrm>
            <a:off x="4768096" y="3024211"/>
            <a:ext cx="2351315" cy="10884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Mandatory Elements</a:t>
            </a:r>
            <a:endParaRPr lang="en-US" sz="2400" dirty="0"/>
          </a:p>
        </p:txBody>
      </p:sp>
      <p:sp>
        <p:nvSpPr>
          <p:cNvPr id="15" name="Rectangle 14"/>
          <p:cNvSpPr/>
          <p:nvPr/>
        </p:nvSpPr>
        <p:spPr>
          <a:xfrm>
            <a:off x="6464179" y="1770911"/>
            <a:ext cx="1766148" cy="7075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Classification</a:t>
            </a:r>
          </a:p>
        </p:txBody>
      </p:sp>
      <p:sp>
        <p:nvSpPr>
          <p:cNvPr id="16" name="Rectangle 15"/>
          <p:cNvSpPr/>
          <p:nvPr/>
        </p:nvSpPr>
        <p:spPr>
          <a:xfrm>
            <a:off x="1264002" y="3214648"/>
            <a:ext cx="2608669" cy="7075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Impact category selection (Comprehensive set)</a:t>
            </a:r>
            <a:endParaRPr lang="en-US" dirty="0"/>
          </a:p>
        </p:txBody>
      </p:sp>
      <p:sp>
        <p:nvSpPr>
          <p:cNvPr id="17" name="Rectangle 16"/>
          <p:cNvSpPr/>
          <p:nvPr/>
        </p:nvSpPr>
        <p:spPr>
          <a:xfrm>
            <a:off x="3282975" y="1759069"/>
            <a:ext cx="1997610" cy="7075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Characterization</a:t>
            </a:r>
            <a:endParaRPr lang="en-US" dirty="0"/>
          </a:p>
        </p:txBody>
      </p:sp>
      <p:cxnSp>
        <p:nvCxnSpPr>
          <p:cNvPr id="19" name="Straight Connector 18"/>
          <p:cNvCxnSpPr>
            <a:stCxn id="14" idx="2"/>
            <a:endCxn id="16" idx="3"/>
          </p:cNvCxnSpPr>
          <p:nvPr/>
        </p:nvCxnSpPr>
        <p:spPr>
          <a:xfrm flipH="1" flipV="1">
            <a:off x="3872671" y="3568435"/>
            <a:ext cx="895425" cy="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4" idx="7"/>
            <a:endCxn id="15" idx="2"/>
          </p:cNvCxnSpPr>
          <p:nvPr/>
        </p:nvCxnSpPr>
        <p:spPr>
          <a:xfrm flipV="1">
            <a:off x="6775069" y="2478484"/>
            <a:ext cx="572184" cy="70512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4" idx="1"/>
            <a:endCxn id="17" idx="2"/>
          </p:cNvCxnSpPr>
          <p:nvPr/>
        </p:nvCxnSpPr>
        <p:spPr>
          <a:xfrm flipH="1" flipV="1">
            <a:off x="4281780" y="2466642"/>
            <a:ext cx="830658" cy="716969"/>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4351217" y="4595847"/>
            <a:ext cx="3185072" cy="7075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Characterization model selection (impact methodology)</a:t>
            </a:r>
            <a:endParaRPr lang="en-US" dirty="0"/>
          </a:p>
        </p:txBody>
      </p:sp>
      <p:cxnSp>
        <p:nvCxnSpPr>
          <p:cNvPr id="28" name="Straight Connector 27"/>
          <p:cNvCxnSpPr>
            <a:stCxn id="14" idx="4"/>
            <a:endCxn id="27" idx="0"/>
          </p:cNvCxnSpPr>
          <p:nvPr/>
        </p:nvCxnSpPr>
        <p:spPr>
          <a:xfrm flipH="1">
            <a:off x="5943753" y="4112662"/>
            <a:ext cx="1" cy="483185"/>
          </a:xfrm>
          <a:prstGeom prst="line">
            <a:avLst/>
          </a:prstGeom>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7780585" y="3214649"/>
            <a:ext cx="2595107" cy="7075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Category indicator selection</a:t>
            </a:r>
          </a:p>
        </p:txBody>
      </p:sp>
      <p:cxnSp>
        <p:nvCxnSpPr>
          <p:cNvPr id="33" name="Straight Connector 32"/>
          <p:cNvCxnSpPr>
            <a:stCxn id="14" idx="6"/>
            <a:endCxn id="32" idx="1"/>
          </p:cNvCxnSpPr>
          <p:nvPr/>
        </p:nvCxnSpPr>
        <p:spPr>
          <a:xfrm flipV="1">
            <a:off x="7119411" y="3568436"/>
            <a:ext cx="661174" cy="1"/>
          </a:xfrm>
          <a:prstGeom prst="line">
            <a:avLst/>
          </a:prstGeom>
        </p:spPr>
        <p:style>
          <a:lnRef idx="1">
            <a:schemeClr val="accent1"/>
          </a:lnRef>
          <a:fillRef idx="0">
            <a:schemeClr val="accent1"/>
          </a:fillRef>
          <a:effectRef idx="0">
            <a:schemeClr val="accent1"/>
          </a:effectRef>
          <a:fontRef idx="minor">
            <a:schemeClr val="tx1"/>
          </a:fontRef>
        </p:style>
      </p:cxnSp>
      <p:sp>
        <p:nvSpPr>
          <p:cNvPr id="4" name="Circular Arrow 3"/>
          <p:cNvSpPr/>
          <p:nvPr/>
        </p:nvSpPr>
        <p:spPr>
          <a:xfrm flipH="1">
            <a:off x="4351217" y="2682283"/>
            <a:ext cx="3106192" cy="1739087"/>
          </a:xfrm>
          <a:prstGeom prst="circularArrow">
            <a:avLst>
              <a:gd name="adj1" fmla="val 4440"/>
              <a:gd name="adj2" fmla="val 517586"/>
              <a:gd name="adj3" fmla="val 18810052"/>
              <a:gd name="adj4" fmla="val 603016"/>
              <a:gd name="adj5" fmla="val 68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3" name="Audio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48938429"/>
      </p:ext>
    </p:extLst>
  </p:cSld>
  <p:clrMapOvr>
    <a:masterClrMapping/>
  </p:clrMapOvr>
  <mc:AlternateContent xmlns:mc="http://schemas.openxmlformats.org/markup-compatibility/2006" xmlns:p14="http://schemas.microsoft.com/office/powerpoint/2010/main">
    <mc:Choice Requires="p14">
      <p:transition spd="slow" p14:dur="2000" advTm="71000"/>
    </mc:Choice>
    <mc:Fallback xmlns="">
      <p:transition spd="slow" advTm="7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66974" y="1132184"/>
                <a:ext cx="10058400" cy="4653480"/>
              </a:xfrm>
            </p:spPr>
            <p:txBody>
              <a:bodyPr>
                <a:normAutofit lnSpcReduction="10000"/>
              </a:bodyPr>
              <a:lstStyle/>
              <a:p>
                <a:r>
                  <a:rPr lang="en-US" dirty="0" smtClean="0"/>
                  <a:t>Impact category selection:</a:t>
                </a:r>
              </a:p>
              <a:p>
                <a:pPr lvl="1"/>
                <a:r>
                  <a:rPr lang="en-US" dirty="0" smtClean="0"/>
                  <a:t>GWP, AP, EP, ETP, HTNCP, HTCP, HHCAP, ODP, SCP</a:t>
                </a:r>
              </a:p>
              <a:p>
                <a:r>
                  <a:rPr lang="en-US" dirty="0" smtClean="0"/>
                  <a:t>Category indicator selection:</a:t>
                </a:r>
              </a:p>
              <a:p>
                <a:pPr lvl="1"/>
                <a:r>
                  <a:rPr lang="en-US" dirty="0" smtClean="0"/>
                  <a:t>kg CO</a:t>
                </a:r>
                <a:r>
                  <a:rPr lang="en-US" baseline="-25000" dirty="0" smtClean="0"/>
                  <a:t>2</a:t>
                </a:r>
                <a:r>
                  <a:rPr lang="en-US" dirty="0" smtClean="0"/>
                  <a:t>-eq for GWP, kg SO</a:t>
                </a:r>
                <a:r>
                  <a:rPr lang="en-US" baseline="-25000" dirty="0" smtClean="0"/>
                  <a:t>2</a:t>
                </a:r>
                <a:r>
                  <a:rPr lang="en-US" dirty="0" smtClean="0"/>
                  <a:t>-eq for AP, kg N-eq for EP, etc…</a:t>
                </a:r>
              </a:p>
              <a:p>
                <a:r>
                  <a:rPr lang="en-US" dirty="0" smtClean="0"/>
                  <a:t>Characterization model selection:</a:t>
                </a:r>
              </a:p>
              <a:p>
                <a:pPr lvl="1"/>
                <a:r>
                  <a:rPr lang="en-US" dirty="0" smtClean="0"/>
                  <a:t>TRACI 2.1* (other options include IMPACT 2002+, eco-indicator 99, CML 2001…)</a:t>
                </a:r>
              </a:p>
              <a:p>
                <a:r>
                  <a:rPr lang="en-US" dirty="0" smtClean="0"/>
                  <a:t>Classification:</a:t>
                </a:r>
              </a:p>
              <a:p>
                <a:pPr lvl="1"/>
                <a:r>
                  <a:rPr lang="en-US" dirty="0" smtClean="0"/>
                  <a:t>NH</a:t>
                </a:r>
                <a:r>
                  <a:rPr lang="en-US" baseline="-25000" dirty="0" smtClean="0"/>
                  <a:t>3</a:t>
                </a:r>
                <a:r>
                  <a:rPr lang="en-US" dirty="0" smtClean="0"/>
                  <a:t> (Ammonia) </a:t>
                </a:r>
                <a:r>
                  <a:rPr lang="en-US" dirty="0" smtClean="0">
                    <a:sym typeface="Wingdings" panose="05000000000000000000" pitchFamily="2" charset="2"/>
                  </a:rPr>
                  <a:t> Acidification, Human Health Criteria Air, Eutrophication</a:t>
                </a:r>
              </a:p>
              <a:p>
                <a:r>
                  <a:rPr lang="en-US" dirty="0" smtClean="0"/>
                  <a:t>Characterization:</a:t>
                </a:r>
              </a:p>
              <a:p>
                <a:pPr lvl="1"/>
                <a:r>
                  <a:rPr lang="en-US" b="0" dirty="0" smtClean="0"/>
                  <a:t>Acidification: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𝑘𝑔</m:t>
                        </m:r>
                        <m:r>
                          <a:rPr lang="en-US" b="0" i="1" smtClean="0">
                            <a:latin typeface="Cambria Math" panose="02040503050406030204" pitchFamily="18" charset="0"/>
                          </a:rPr>
                          <m:t> </m:t>
                        </m:r>
                        <m:r>
                          <a:rPr lang="en-US" b="0" i="1" smtClean="0">
                            <a:latin typeface="Cambria Math" panose="02040503050406030204" pitchFamily="18" charset="0"/>
                          </a:rPr>
                          <m:t>𝑁</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3</m:t>
                            </m:r>
                          </m:sub>
                        </m:sSub>
                        <m:r>
                          <a:rPr lang="en-US" b="0" i="1" smtClean="0">
                            <a:latin typeface="Cambria Math" panose="02040503050406030204" pitchFamily="18" charset="0"/>
                          </a:rPr>
                          <m:t> </m:t>
                        </m:r>
                        <m:r>
                          <a:rPr lang="en-US" b="0" i="1" smtClean="0">
                            <a:latin typeface="Cambria Math" panose="02040503050406030204" pitchFamily="18" charset="0"/>
                          </a:rPr>
                          <m:t>𝑟𝑒𝑙𝑒𝑎𝑠𝑒𝑑</m:t>
                        </m:r>
                      </m:e>
                    </m:d>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1.88 </m:t>
                            </m:r>
                            <m:r>
                              <a:rPr lang="en-US" b="0" i="1" smtClean="0">
                                <a:latin typeface="Cambria Math" panose="02040503050406030204" pitchFamily="18" charset="0"/>
                              </a:rPr>
                              <m:t>𝑘𝑔</m:t>
                            </m:r>
                            <m:r>
                              <a:rPr lang="en-US" b="0" i="1" smtClean="0">
                                <a:latin typeface="Cambria Math" panose="02040503050406030204" pitchFamily="18" charset="0"/>
                              </a:rPr>
                              <m:t> </m:t>
                            </m:r>
                            <m:r>
                              <a:rPr lang="en-US" b="0" i="1" smtClean="0">
                                <a:latin typeface="Cambria Math" panose="02040503050406030204" pitchFamily="18" charset="0"/>
                              </a:rPr>
                              <m:t>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𝑒𝑞</m:t>
                            </m:r>
                          </m:num>
                          <m:den>
                            <m:r>
                              <a:rPr lang="en-US" b="0" i="1" smtClean="0">
                                <a:latin typeface="Cambria Math" panose="02040503050406030204" pitchFamily="18" charset="0"/>
                              </a:rPr>
                              <m:t>𝑘𝑔</m:t>
                            </m:r>
                            <m:r>
                              <a:rPr lang="en-US" b="0" i="1" smtClean="0">
                                <a:latin typeface="Cambria Math" panose="02040503050406030204" pitchFamily="18" charset="0"/>
                              </a:rPr>
                              <m:t> </m:t>
                            </m:r>
                            <m:r>
                              <a:rPr lang="en-US" b="0" i="1" smtClean="0">
                                <a:latin typeface="Cambria Math" panose="02040503050406030204" pitchFamily="18" charset="0"/>
                              </a:rPr>
                              <m:t>𝑁</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3</m:t>
                                </m:r>
                              </m:sub>
                            </m:sSub>
                          </m:den>
                        </m:f>
                      </m:e>
                    </m:d>
                    <m:r>
                      <a:rPr lang="en-US" b="0" i="1" smtClean="0">
                        <a:latin typeface="Cambria Math" panose="02040503050406030204" pitchFamily="18" charset="0"/>
                      </a:rPr>
                      <m:t>=1.88</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𝑘𝑔</m:t>
                    </m:r>
                    <m:r>
                      <a:rPr lang="en-US" b="0" i="1" smtClean="0">
                        <a:latin typeface="Cambria Math" panose="02040503050406030204" pitchFamily="18" charset="0"/>
                      </a:rPr>
                      <m:t> </m:t>
                    </m:r>
                    <m:r>
                      <a:rPr lang="en-US" b="0" i="1" smtClean="0">
                        <a:latin typeface="Cambria Math" panose="02040503050406030204" pitchFamily="18" charset="0"/>
                      </a:rPr>
                      <m:t>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𝑒𝑞</m:t>
                    </m:r>
                  </m:oMath>
                </a14:m>
                <a:endParaRPr lang="en-US" dirty="0" smtClean="0"/>
              </a:p>
              <a:p>
                <a:pPr lvl="1"/>
                <a:r>
                  <a:rPr lang="en-US" dirty="0" smtClean="0"/>
                  <a:t>Criteria air: </a:t>
                </a:r>
                <a14:m>
                  <m:oMath xmlns:m="http://schemas.openxmlformats.org/officeDocument/2006/math">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 </m:t>
                        </m:r>
                        <m:r>
                          <a:rPr lang="en-US" i="1">
                            <a:latin typeface="Cambria Math" panose="02040503050406030204" pitchFamily="18" charset="0"/>
                          </a:rPr>
                          <m:t>𝑘𝑔</m:t>
                        </m:r>
                        <m:r>
                          <a:rPr lang="en-US" i="1">
                            <a:latin typeface="Cambria Math" panose="02040503050406030204" pitchFamily="18" charset="0"/>
                          </a:rPr>
                          <m:t> </m:t>
                        </m:r>
                        <m:r>
                          <a:rPr lang="en-US" i="1">
                            <a:latin typeface="Cambria Math" panose="02040503050406030204" pitchFamily="18" charset="0"/>
                          </a:rPr>
                          <m:t>𝑁</m:t>
                        </m:r>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3</m:t>
                            </m:r>
                          </m:sub>
                        </m:sSub>
                        <m:r>
                          <a:rPr lang="en-US" i="1">
                            <a:latin typeface="Cambria Math" panose="02040503050406030204" pitchFamily="18" charset="0"/>
                          </a:rPr>
                          <m:t> </m:t>
                        </m:r>
                        <m:r>
                          <a:rPr lang="en-US" i="1">
                            <a:latin typeface="Cambria Math" panose="02040503050406030204" pitchFamily="18" charset="0"/>
                          </a:rPr>
                          <m:t>𝑟𝑒𝑙𝑒𝑎𝑠𝑒𝑑</m:t>
                        </m:r>
                      </m:e>
                    </m:d>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b="0" i="1" smtClean="0">
                                <a:latin typeface="Cambria Math" panose="02040503050406030204" pitchFamily="18" charset="0"/>
                              </a:rPr>
                              <m:t>0.067 </m:t>
                            </m:r>
                            <m:r>
                              <a:rPr lang="en-US" i="1">
                                <a:latin typeface="Cambria Math" panose="02040503050406030204" pitchFamily="18" charset="0"/>
                              </a:rPr>
                              <m:t>𝑘𝑔</m:t>
                            </m:r>
                            <m:r>
                              <a:rPr lang="en-US" i="1">
                                <a:latin typeface="Cambria Math" panose="02040503050406030204" pitchFamily="18" charset="0"/>
                              </a:rPr>
                              <m:t> </m:t>
                            </m:r>
                            <m:r>
                              <a:rPr lang="en-US" b="0" i="1" smtClean="0">
                                <a:latin typeface="Cambria Math" panose="02040503050406030204" pitchFamily="18" charset="0"/>
                              </a:rPr>
                              <m:t>𝑃</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2.5</m:t>
                                </m:r>
                              </m:sub>
                            </m:sSub>
                            <m:r>
                              <a:rPr lang="en-US" i="1">
                                <a:latin typeface="Cambria Math" panose="02040503050406030204" pitchFamily="18" charset="0"/>
                              </a:rPr>
                              <m:t>−</m:t>
                            </m:r>
                            <m:r>
                              <a:rPr lang="en-US" i="1">
                                <a:latin typeface="Cambria Math" panose="02040503050406030204" pitchFamily="18" charset="0"/>
                              </a:rPr>
                              <m:t>𝑒𝑞</m:t>
                            </m:r>
                          </m:num>
                          <m:den>
                            <m:r>
                              <a:rPr lang="en-US" i="1">
                                <a:latin typeface="Cambria Math" panose="02040503050406030204" pitchFamily="18" charset="0"/>
                              </a:rPr>
                              <m:t>𝑘𝑔</m:t>
                            </m:r>
                            <m:r>
                              <a:rPr lang="en-US" i="1">
                                <a:latin typeface="Cambria Math" panose="02040503050406030204" pitchFamily="18" charset="0"/>
                              </a:rPr>
                              <m:t> </m:t>
                            </m:r>
                            <m:r>
                              <a:rPr lang="en-US" i="1">
                                <a:latin typeface="Cambria Math" panose="02040503050406030204" pitchFamily="18" charset="0"/>
                              </a:rPr>
                              <m:t>𝑁</m:t>
                            </m:r>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3</m:t>
                                </m:r>
                              </m:sub>
                            </m:sSub>
                          </m:den>
                        </m:f>
                      </m:e>
                    </m:d>
                    <m:r>
                      <a:rPr lang="en-US" i="1" smtClean="0">
                        <a:latin typeface="Cambria Math" panose="02040503050406030204" pitchFamily="18" charset="0"/>
                      </a:rPr>
                      <m:t>=</m:t>
                    </m:r>
                    <m:r>
                      <a:rPr lang="en-US" b="0" i="1" smtClean="0">
                        <a:latin typeface="Cambria Math" panose="02040503050406030204" pitchFamily="18" charset="0"/>
                      </a:rPr>
                      <m:t>0.067</m:t>
                    </m:r>
                    <m:r>
                      <a:rPr lang="en-US" i="1">
                        <a:latin typeface="Cambria Math" panose="02040503050406030204" pitchFamily="18" charset="0"/>
                      </a:rPr>
                      <m:t>𝑥</m:t>
                    </m:r>
                    <m:r>
                      <a:rPr lang="en-US" i="1">
                        <a:latin typeface="Cambria Math" panose="02040503050406030204" pitchFamily="18" charset="0"/>
                      </a:rPr>
                      <m:t> </m:t>
                    </m:r>
                    <m:r>
                      <a:rPr lang="en-US" i="1">
                        <a:latin typeface="Cambria Math" panose="02040503050406030204" pitchFamily="18" charset="0"/>
                      </a:rPr>
                      <m:t>𝑘𝑔</m:t>
                    </m:r>
                    <m:r>
                      <a:rPr lang="en-US" i="1">
                        <a:latin typeface="Cambria Math" panose="02040503050406030204" pitchFamily="18" charset="0"/>
                      </a:rPr>
                      <m:t> </m:t>
                    </m:r>
                    <m:r>
                      <a:rPr lang="en-US" b="0" i="1" smtClean="0">
                        <a:latin typeface="Cambria Math" panose="02040503050406030204" pitchFamily="18" charset="0"/>
                      </a:rPr>
                      <m:t>𝑃</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2.5</m:t>
                        </m:r>
                      </m:sub>
                    </m:sSub>
                    <m:r>
                      <a:rPr lang="en-US" i="1">
                        <a:latin typeface="Cambria Math" panose="02040503050406030204" pitchFamily="18" charset="0"/>
                      </a:rPr>
                      <m:t>−</m:t>
                    </m:r>
                    <m:r>
                      <a:rPr lang="en-US" i="1">
                        <a:latin typeface="Cambria Math" panose="02040503050406030204" pitchFamily="18" charset="0"/>
                      </a:rPr>
                      <m:t>𝑒𝑞</m:t>
                    </m:r>
                  </m:oMath>
                </a14:m>
                <a:endParaRPr lang="en-US" dirty="0" smtClean="0"/>
              </a:p>
              <a:p>
                <a:pPr lvl="1"/>
                <a:r>
                  <a:rPr lang="en-US" dirty="0" smtClean="0"/>
                  <a:t>Eutrophication: </a:t>
                </a:r>
                <a14:m>
                  <m:oMath xmlns:m="http://schemas.openxmlformats.org/officeDocument/2006/math">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 </m:t>
                        </m:r>
                        <m:r>
                          <a:rPr lang="en-US" i="1">
                            <a:latin typeface="Cambria Math" panose="02040503050406030204" pitchFamily="18" charset="0"/>
                          </a:rPr>
                          <m:t>𝑘𝑔</m:t>
                        </m:r>
                        <m:r>
                          <a:rPr lang="en-US" i="1">
                            <a:latin typeface="Cambria Math" panose="02040503050406030204" pitchFamily="18" charset="0"/>
                          </a:rPr>
                          <m:t> </m:t>
                        </m:r>
                        <m:r>
                          <a:rPr lang="en-US" i="1">
                            <a:latin typeface="Cambria Math" panose="02040503050406030204" pitchFamily="18" charset="0"/>
                          </a:rPr>
                          <m:t>𝑁</m:t>
                        </m:r>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3</m:t>
                            </m:r>
                          </m:sub>
                        </m:sSub>
                        <m:r>
                          <a:rPr lang="en-US" i="1">
                            <a:latin typeface="Cambria Math" panose="02040503050406030204" pitchFamily="18" charset="0"/>
                          </a:rPr>
                          <m:t> </m:t>
                        </m:r>
                        <m:r>
                          <a:rPr lang="en-US" i="1">
                            <a:latin typeface="Cambria Math" panose="02040503050406030204" pitchFamily="18" charset="0"/>
                          </a:rPr>
                          <m:t>𝑟𝑒𝑙𝑒𝑎𝑠𝑒𝑑</m:t>
                        </m:r>
                      </m:e>
                    </m:d>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0.</m:t>
                            </m:r>
                            <m:r>
                              <a:rPr lang="en-US" b="0" i="1" smtClean="0">
                                <a:latin typeface="Cambria Math" panose="02040503050406030204" pitchFamily="18" charset="0"/>
                              </a:rPr>
                              <m:t>12</m:t>
                            </m:r>
                            <m:r>
                              <a:rPr lang="en-US" i="1">
                                <a:latin typeface="Cambria Math" panose="02040503050406030204" pitchFamily="18" charset="0"/>
                              </a:rPr>
                              <m:t> </m:t>
                            </m:r>
                            <m:r>
                              <a:rPr lang="en-US" i="1">
                                <a:latin typeface="Cambria Math" panose="02040503050406030204" pitchFamily="18" charset="0"/>
                              </a:rPr>
                              <m:t>𝑘𝑔</m:t>
                            </m:r>
                            <m:r>
                              <a:rPr lang="en-US" i="1">
                                <a:latin typeface="Cambria Math" panose="02040503050406030204" pitchFamily="18" charset="0"/>
                              </a:rPr>
                              <m:t> </m:t>
                            </m:r>
                            <m:r>
                              <a:rPr lang="en-US" b="0" i="1" smtClean="0">
                                <a:latin typeface="Cambria Math" panose="02040503050406030204" pitchFamily="18" charset="0"/>
                              </a:rPr>
                              <m:t>𝑁</m:t>
                            </m:r>
                            <m:r>
                              <a:rPr lang="en-US" i="1">
                                <a:latin typeface="Cambria Math" panose="02040503050406030204" pitchFamily="18" charset="0"/>
                              </a:rPr>
                              <m:t>−</m:t>
                            </m:r>
                            <m:r>
                              <a:rPr lang="en-US" i="1">
                                <a:latin typeface="Cambria Math" panose="02040503050406030204" pitchFamily="18" charset="0"/>
                              </a:rPr>
                              <m:t>𝑒𝑞</m:t>
                            </m:r>
                          </m:num>
                          <m:den>
                            <m:r>
                              <a:rPr lang="en-US" i="1">
                                <a:latin typeface="Cambria Math" panose="02040503050406030204" pitchFamily="18" charset="0"/>
                              </a:rPr>
                              <m:t>𝑘𝑔</m:t>
                            </m:r>
                            <m:r>
                              <a:rPr lang="en-US" i="1">
                                <a:latin typeface="Cambria Math" panose="02040503050406030204" pitchFamily="18" charset="0"/>
                              </a:rPr>
                              <m:t> </m:t>
                            </m:r>
                            <m:r>
                              <a:rPr lang="en-US" i="1">
                                <a:latin typeface="Cambria Math" panose="02040503050406030204" pitchFamily="18" charset="0"/>
                              </a:rPr>
                              <m:t>𝑁</m:t>
                            </m:r>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3</m:t>
                                </m:r>
                              </m:sub>
                            </m:sSub>
                          </m:den>
                        </m:f>
                      </m:e>
                    </m:d>
                    <m:r>
                      <a:rPr lang="en-US" i="1">
                        <a:latin typeface="Cambria Math" panose="02040503050406030204" pitchFamily="18" charset="0"/>
                      </a:rPr>
                      <m:t>=0.</m:t>
                    </m:r>
                    <m:r>
                      <a:rPr lang="en-US" b="0" i="1" smtClean="0">
                        <a:latin typeface="Cambria Math" panose="02040503050406030204" pitchFamily="18" charset="0"/>
                      </a:rPr>
                      <m:t>12</m:t>
                    </m:r>
                    <m:r>
                      <a:rPr lang="en-US" i="1">
                        <a:latin typeface="Cambria Math" panose="02040503050406030204" pitchFamily="18" charset="0"/>
                      </a:rPr>
                      <m:t>𝑥</m:t>
                    </m:r>
                    <m:r>
                      <a:rPr lang="en-US" i="1">
                        <a:latin typeface="Cambria Math" panose="02040503050406030204" pitchFamily="18" charset="0"/>
                      </a:rPr>
                      <m:t> </m:t>
                    </m:r>
                    <m:r>
                      <a:rPr lang="en-US" i="1">
                        <a:latin typeface="Cambria Math" panose="02040503050406030204" pitchFamily="18" charset="0"/>
                      </a:rPr>
                      <m:t>𝑘𝑔</m:t>
                    </m:r>
                    <m:r>
                      <a:rPr lang="en-US" i="1">
                        <a:latin typeface="Cambria Math" panose="02040503050406030204" pitchFamily="18" charset="0"/>
                      </a:rPr>
                      <m:t> </m:t>
                    </m:r>
                    <m:r>
                      <a:rPr lang="en-US" b="0" i="1" smtClean="0">
                        <a:latin typeface="Cambria Math" panose="02040503050406030204" pitchFamily="18" charset="0"/>
                      </a:rPr>
                      <m:t>𝑁</m:t>
                    </m:r>
                    <m:r>
                      <a:rPr lang="en-US" i="1">
                        <a:latin typeface="Cambria Math" panose="02040503050406030204" pitchFamily="18" charset="0"/>
                      </a:rPr>
                      <m:t>−</m:t>
                    </m:r>
                    <m:r>
                      <a:rPr lang="en-US" i="1">
                        <a:latin typeface="Cambria Math" panose="02040503050406030204" pitchFamily="18" charset="0"/>
                      </a:rPr>
                      <m:t>𝑒𝑞</m:t>
                    </m:r>
                  </m:oMath>
                </a14:m>
                <a:endParaRPr lang="en-US" dirty="0"/>
              </a:p>
              <a:p>
                <a:pPr lvl="1"/>
                <a:endParaRPr lang="en-US" dirty="0"/>
              </a:p>
              <a:p>
                <a:pPr lvl="1"/>
                <a:endParaRPr lang="en-US" dirty="0" smtClean="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66974" y="1132184"/>
                <a:ext cx="10058400" cy="4653480"/>
              </a:xfrm>
              <a:blipFill rotWithShape="0">
                <a:blip r:embed="rId5"/>
                <a:stretch>
                  <a:fillRect l="-606" t="-1966"/>
                </a:stretch>
              </a:blipFill>
            </p:spPr>
            <p:txBody>
              <a:bodyPr/>
              <a:lstStyle/>
              <a:p>
                <a:r>
                  <a:rPr lang="en-US">
                    <a:noFill/>
                  </a:rPr>
                  <a:t> </a:t>
                </a:r>
              </a:p>
            </p:txBody>
          </p:sp>
        </mc:Fallback>
      </mc:AlternateContent>
      <p:sp>
        <p:nvSpPr>
          <p:cNvPr id="5" name="Date Placeholder 4"/>
          <p:cNvSpPr>
            <a:spLocks noGrp="1"/>
          </p:cNvSpPr>
          <p:nvPr>
            <p:ph type="dt" sz="half" idx="10"/>
          </p:nvPr>
        </p:nvSpPr>
        <p:spPr/>
        <p:txBody>
          <a:bodyPr/>
          <a:lstStyle/>
          <a:p>
            <a:r>
              <a:rPr lang="en-US" dirty="0" smtClean="0"/>
              <a:t>04/2015</a:t>
            </a:r>
            <a:endParaRPr lang="en-US" dirty="0"/>
          </a:p>
        </p:txBody>
      </p:sp>
      <p:sp>
        <p:nvSpPr>
          <p:cNvPr id="6" name="Footer Placeholder 5"/>
          <p:cNvSpPr>
            <a:spLocks noGrp="1"/>
          </p:cNvSpPr>
          <p:nvPr>
            <p:ph type="ftr" sz="quarter" idx="11"/>
          </p:nvPr>
        </p:nvSpPr>
        <p:spPr/>
        <p:txBody>
          <a:bodyPr/>
          <a:lstStyle/>
          <a:p>
            <a:r>
              <a:rPr lang="en-US" dirty="0" smtClean="0"/>
              <a:t>LCA Module B1</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9</a:t>
            </a:fld>
            <a:endParaRPr lang="en-US" dirty="0"/>
          </a:p>
        </p:txBody>
      </p:sp>
      <p:sp>
        <p:nvSpPr>
          <p:cNvPr id="12" name="Title 1"/>
          <p:cNvSpPr txBox="1">
            <a:spLocks/>
          </p:cNvSpPr>
          <p:nvPr/>
        </p:nvSpPr>
        <p:spPr>
          <a:xfrm>
            <a:off x="666974" y="-32319"/>
            <a:ext cx="8006729" cy="1112519"/>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chemeClr val="tx1"/>
                </a:solidFill>
                <a:latin typeface="+mj-lt"/>
                <a:ea typeface="+mj-ea"/>
                <a:cs typeface="+mj-cs"/>
              </a:defRPr>
            </a:lvl1pPr>
          </a:lstStyle>
          <a:p>
            <a:r>
              <a:rPr lang="en-US" sz="4800" dirty="0" smtClean="0"/>
              <a:t>Example of Process</a:t>
            </a:r>
            <a:endParaRPr lang="en-US" sz="4800" dirty="0"/>
          </a:p>
        </p:txBody>
      </p:sp>
      <p:sp>
        <p:nvSpPr>
          <p:cNvPr id="16" name="Right Brace 15"/>
          <p:cNvSpPr/>
          <p:nvPr/>
        </p:nvSpPr>
        <p:spPr>
          <a:xfrm>
            <a:off x="8638290" y="3427103"/>
            <a:ext cx="656012" cy="235856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9448800" y="4144718"/>
            <a:ext cx="2168769" cy="923330"/>
          </a:xfrm>
          <a:prstGeom prst="rect">
            <a:avLst/>
          </a:prstGeom>
          <a:noFill/>
        </p:spPr>
        <p:txBody>
          <a:bodyPr wrap="square" rtlCol="0">
            <a:spAutoFit/>
          </a:bodyPr>
          <a:lstStyle/>
          <a:p>
            <a:r>
              <a:rPr lang="en-US" dirty="0" smtClean="0"/>
              <a:t>Repeat for each flow, sum results in each impact category</a:t>
            </a:r>
            <a:endParaRPr lang="en-US" dirty="0"/>
          </a:p>
        </p:txBody>
      </p:sp>
      <p:sp>
        <p:nvSpPr>
          <p:cNvPr id="18" name="Right Brace 17"/>
          <p:cNvSpPr/>
          <p:nvPr/>
        </p:nvSpPr>
        <p:spPr>
          <a:xfrm rot="5400000">
            <a:off x="5065748" y="4952606"/>
            <a:ext cx="438150" cy="1346200"/>
          </a:xfrm>
          <a:prstGeom prst="rightBrace">
            <a:avLst>
              <a:gd name="adj1" fmla="val 3442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4360242" y="5828229"/>
            <a:ext cx="1849161" cy="307777"/>
          </a:xfrm>
          <a:prstGeom prst="rect">
            <a:avLst/>
          </a:prstGeom>
          <a:noFill/>
        </p:spPr>
        <p:txBody>
          <a:bodyPr wrap="none" rtlCol="0">
            <a:spAutoFit/>
          </a:bodyPr>
          <a:lstStyle/>
          <a:p>
            <a:r>
              <a:rPr lang="en-US" sz="1400" dirty="0" smtClean="0"/>
              <a:t>Characterization factor</a:t>
            </a:r>
            <a:endParaRPr lang="en-US" sz="1400" dirty="0"/>
          </a:p>
        </p:txBody>
      </p:sp>
      <p:sp>
        <p:nvSpPr>
          <p:cNvPr id="14" name="Rectangle 13"/>
          <p:cNvSpPr/>
          <p:nvPr/>
        </p:nvSpPr>
        <p:spPr>
          <a:xfrm>
            <a:off x="7921170" y="6443761"/>
            <a:ext cx="3055260" cy="400110"/>
          </a:xfrm>
          <a:prstGeom prst="rect">
            <a:avLst/>
          </a:prstGeom>
        </p:spPr>
        <p:txBody>
          <a:bodyPr wrap="square">
            <a:spAutoFit/>
          </a:bodyPr>
          <a:lstStyle/>
          <a:p>
            <a:r>
              <a:rPr lang="en-US" sz="1000" dirty="0" smtClean="0"/>
              <a:t>*TRACI is the Tool for the Reduction and Assessment </a:t>
            </a:r>
            <a:br>
              <a:rPr lang="en-US" sz="1000" dirty="0" smtClean="0"/>
            </a:br>
            <a:r>
              <a:rPr lang="en-US" sz="1000" dirty="0" smtClean="0"/>
              <a:t>of Chemical and Other Environmental Impacts</a:t>
            </a:r>
            <a:endParaRPr lang="en-US" sz="10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7424128"/>
      </p:ext>
    </p:extLst>
  </p:cSld>
  <p:clrMapOvr>
    <a:masterClrMapping/>
  </p:clrMapOvr>
  <mc:AlternateContent xmlns:mc="http://schemas.openxmlformats.org/markup-compatibility/2006" xmlns:p14="http://schemas.microsoft.com/office/powerpoint/2010/main">
    <mc:Choice Requires="p14">
      <p:transition spd="slow" p14:dur="2000" advTm="85883"/>
    </mc:Choice>
    <mc:Fallback xmlns="">
      <p:transition spd="slow" advTm="85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63636"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Retrospect">
  <a:themeElements>
    <a:clrScheme name="Custom 1">
      <a:dk1>
        <a:sysClr val="windowText" lastClr="000000"/>
      </a:dk1>
      <a:lt1>
        <a:sysClr val="window" lastClr="FFFFFF"/>
      </a:lt1>
      <a:dk2>
        <a:srgbClr val="455F51"/>
      </a:dk2>
      <a:lt2>
        <a:srgbClr val="E2DFCC"/>
      </a:lt2>
      <a:accent1>
        <a:srgbClr val="739A28"/>
      </a:accent1>
      <a:accent2>
        <a:srgbClr val="C1DF8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3306</TotalTime>
  <Words>1459</Words>
  <Application>Microsoft Office PowerPoint</Application>
  <PresentationFormat>Widescreen</PresentationFormat>
  <Paragraphs>291</Paragraphs>
  <Slides>28</Slides>
  <Notes>13</Notes>
  <HiddenSlides>1</HiddenSlides>
  <MMClips>16</MMClips>
  <ScaleCrop>false</ScaleCrop>
  <HeadingPairs>
    <vt:vector size="8" baseType="variant">
      <vt:variant>
        <vt:lpstr>Fonts Used</vt:lpstr>
      </vt:variant>
      <vt:variant>
        <vt:i4>6</vt:i4>
      </vt:variant>
      <vt:variant>
        <vt:lpstr>Theme</vt:lpstr>
      </vt:variant>
      <vt:variant>
        <vt:i4>1</vt:i4>
      </vt:variant>
      <vt:variant>
        <vt:lpstr>Slide Titles</vt:lpstr>
      </vt:variant>
      <vt:variant>
        <vt:i4>28</vt:i4>
      </vt:variant>
      <vt:variant>
        <vt:lpstr>Custom Shows</vt:lpstr>
      </vt:variant>
      <vt:variant>
        <vt:i4>1</vt:i4>
      </vt:variant>
    </vt:vector>
  </HeadingPairs>
  <TitlesOfParts>
    <vt:vector size="36" baseType="lpstr">
      <vt:lpstr>Arial</vt:lpstr>
      <vt:lpstr>Calibri</vt:lpstr>
      <vt:lpstr>Calibri Light</vt:lpstr>
      <vt:lpstr>Cambria Math</vt:lpstr>
      <vt:lpstr>Candara</vt:lpstr>
      <vt:lpstr>Wingdings</vt:lpstr>
      <vt:lpstr>Retrospect</vt:lpstr>
      <vt:lpstr>Welcome to the Life Cycle Assessment (LCA) Learning Module Series</vt:lpstr>
      <vt:lpstr>LCA Module Series Groups</vt:lpstr>
      <vt:lpstr>Introduction to Impact Categories</vt:lpstr>
      <vt:lpstr>What is an Environmental Impact Category?</vt:lpstr>
      <vt:lpstr>Classes of Impact Categories</vt:lpstr>
      <vt:lpstr>Common Emissions Impact Categories</vt:lpstr>
      <vt:lpstr>Other impact categories</vt:lpstr>
      <vt:lpstr>PowerPoint Presentation</vt:lpstr>
      <vt:lpstr>PowerPoint Presentation</vt:lpstr>
      <vt:lpstr>Variability of Effects by Various Substances</vt:lpstr>
      <vt:lpstr>Anthropogenic vs. Natural Sources</vt:lpstr>
      <vt:lpstr>Geographic Breadth of Impacts</vt:lpstr>
      <vt:lpstr>Impact Category Indicator</vt:lpstr>
      <vt:lpstr>Types of Impact Category Indicators</vt:lpstr>
      <vt:lpstr>Impacts are “Potential”</vt:lpstr>
      <vt:lpstr>Thank you for completing Module B1!</vt:lpstr>
      <vt:lpstr>Self-Assessment Quiz</vt:lpstr>
      <vt:lpstr>Which of these is not an overall class of environmental impact categories in LCA?</vt:lpstr>
      <vt:lpstr>Correct!</vt:lpstr>
      <vt:lpstr>Which impact category has a global geographic breadth?  </vt:lpstr>
      <vt:lpstr>Correct!</vt:lpstr>
      <vt:lpstr>Which of these is a common category indicator for acidification potential?  </vt:lpstr>
      <vt:lpstr>Correct!</vt:lpstr>
      <vt:lpstr>Which would be more likely to have acute impacts on human health (may not be captured in LCA)? </vt:lpstr>
      <vt:lpstr>Correct!</vt:lpstr>
      <vt:lpstr>Which of these would be considered a midpoint for global warming potential? </vt:lpstr>
      <vt:lpstr>Correct!</vt:lpstr>
      <vt:lpstr>Sorry that’s Incorrect</vt:lpstr>
      <vt:lpstr>Wrong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Quinn Langfitt</dc:creator>
  <cp:lastModifiedBy>Melissa E Sparks</cp:lastModifiedBy>
  <cp:revision>324</cp:revision>
  <dcterms:created xsi:type="dcterms:W3CDTF">2014-11-14T22:25:32Z</dcterms:created>
  <dcterms:modified xsi:type="dcterms:W3CDTF">2015-05-04T23:08:18Z</dcterms:modified>
</cp:coreProperties>
</file>