
<file path=[Content_Types].xml><?xml version="1.0" encoding="utf-8"?>
<Types xmlns="http://schemas.openxmlformats.org/package/2006/content-types">
  <Default Extension="png" ContentType="image/png"/>
  <Default Extension="tmp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1" r:id="rId2"/>
    <p:sldId id="292" r:id="rId3"/>
    <p:sldId id="276" r:id="rId4"/>
    <p:sldId id="258" r:id="rId5"/>
    <p:sldId id="287" r:id="rId6"/>
    <p:sldId id="259" r:id="rId7"/>
    <p:sldId id="262" r:id="rId8"/>
    <p:sldId id="270" r:id="rId9"/>
    <p:sldId id="263" r:id="rId10"/>
    <p:sldId id="264" r:id="rId11"/>
    <p:sldId id="265" r:id="rId12"/>
    <p:sldId id="289" r:id="rId13"/>
    <p:sldId id="288" r:id="rId14"/>
    <p:sldId id="275" r:id="rId15"/>
    <p:sldId id="274" r:id="rId16"/>
    <p:sldId id="271" r:id="rId17"/>
    <p:sldId id="273" r:id="rId18"/>
    <p:sldId id="272" r:id="rId19"/>
    <p:sldId id="286" r:id="rId20"/>
    <p:sldId id="290" r:id="rId21"/>
    <p:sldId id="293" r:id="rId22"/>
  </p:sldIdLst>
  <p:sldSz cx="12192000" cy="6858000"/>
  <p:notesSz cx="6858000" cy="9144000"/>
  <p:custShowLst>
    <p:custShow name="Wrong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A28"/>
    <a:srgbClr val="C1DF87"/>
    <a:srgbClr val="D2DEEF"/>
    <a:srgbClr val="A9B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 varScale="1">
        <p:scale>
          <a:sx n="48" d="100"/>
          <a:sy n="48" d="100"/>
        </p:scale>
        <p:origin x="4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EB65-7773-4AE4-A4AD-FDBFD823D46F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8908-2088-48AB-8E5E-AF12DB12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9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1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8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67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7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6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1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0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7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9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3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6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97280" y="1624405"/>
            <a:ext cx="10115203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8859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4653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655" y="286603"/>
            <a:ext cx="11413863" cy="5877837"/>
          </a:xfrm>
          <a:prstGeom prst="rect">
            <a:avLst/>
          </a:prstGeom>
          <a:noFill/>
          <a:ln w="3175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0.jpeg"/><Relationship Id="rId5" Type="http://schemas.openxmlformats.org/officeDocument/2006/relationships/hyperlink" Target="http://www.nrel.gov/lci/stakeholders.html" TargetMode="External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tmp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hyperlink" Target="http://www.nrel.gov/lci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i.ch/psi-home" TargetMode="Externa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epfl.ch/" TargetMode="External"/><Relationship Id="rId12" Type="http://schemas.openxmlformats.org/officeDocument/2006/relationships/hyperlink" Target="http://www.ecoinvent.org/database/" TargetMode="Externa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hyperlink" Target="http://www.ethz.ch/index_EN" TargetMode="External"/><Relationship Id="rId11" Type="http://schemas.openxmlformats.org/officeDocument/2006/relationships/hyperlink" Target="http://www.eth-bereich.ch/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://www.agroscope.admin.ch/aktuell/index.html?lang=en" TargetMode="External"/><Relationship Id="rId4" Type="http://schemas.openxmlformats.org/officeDocument/2006/relationships/notesSlide" Target="../notesSlides/notesSlide10.xml"/><Relationship Id="rId9" Type="http://schemas.openxmlformats.org/officeDocument/2006/relationships/hyperlink" Target="http://www.empa.ch/plugin/template/empa/3/*/---/l=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hyperlink" Target="http://www.gabi-software.com/america/support/gabi/gabi-6-lci-documentation/extension-database-xvii-full-us/" TargetMode="External"/><Relationship Id="rId5" Type="http://schemas.openxmlformats.org/officeDocument/2006/relationships/hyperlink" Target="http://www.gabi-software.com/america/support/gabi/gabi-6-lci-documentation/professional-database/" TargetMode="Externa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5.png"/><Relationship Id="rId5" Type="http://schemas.openxmlformats.org/officeDocument/2006/relationships/hyperlink" Target="http://www.pre-sustainability.com/download/manuals/DatabaseManualFranklinUS98.pdf" TargetMode="External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6.png"/><Relationship Id="rId5" Type="http://schemas.openxmlformats.org/officeDocument/2006/relationships/hyperlink" Target="https://www.lcacommons.gov/discovery/" TargetMode="External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hyperlink" Target="http://www.athenasmi.org/our-software-data/lca-databas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18.png"/><Relationship Id="rId5" Type="http://schemas.openxmlformats.org/officeDocument/2006/relationships/hyperlink" Target="https://greet.es.anl.gov/" TargetMode="External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1.png"/><Relationship Id="rId5" Type="http://schemas.openxmlformats.org/officeDocument/2006/relationships/hyperlink" Target="http://simaproindia.com/simapro_software.html" TargetMode="External"/><Relationship Id="rId4" Type="http://schemas.openxmlformats.org/officeDocument/2006/relationships/hyperlink" Target="http://www.cnmlc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5.jpeg"/><Relationship Id="rId11" Type="http://schemas.openxmlformats.org/officeDocument/2006/relationships/image" Target="../media/image1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67867"/>
            <a:ext cx="11938000" cy="2171700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/>
              <a:t>Welcome to the Life Cycle Assessment (LCA) Learning Module Series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29238"/>
            <a:ext cx="121920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Acknowledgements:</a:t>
            </a:r>
          </a:p>
          <a:p>
            <a:pPr algn="ctr"/>
            <a:r>
              <a:rPr lang="en-US" dirty="0" err="1" smtClean="0"/>
              <a:t>CEST</a:t>
            </a:r>
            <a:r>
              <a:rPr lang="en-US" cap="none" dirty="0" err="1" smtClean="0"/>
              <a:t>i</a:t>
            </a:r>
            <a:r>
              <a:rPr lang="en-US" dirty="0" err="1" smtClean="0"/>
              <a:t>CC</a:t>
            </a:r>
            <a:r>
              <a:rPr lang="en-US" dirty="0" smtClean="0"/>
              <a:t>	Washington State University     Fulbright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63700" y="2700338"/>
            <a:ext cx="914400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Liv Haselbach	Quinn Langfitt</a:t>
            </a:r>
          </a:p>
          <a:p>
            <a:endParaRPr lang="en-US" sz="32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93357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current modules email </a:t>
            </a:r>
            <a:r>
              <a:rPr lang="en-US" dirty="0"/>
              <a:t>h</a:t>
            </a:r>
            <a:r>
              <a:rPr lang="en-US" dirty="0" smtClean="0"/>
              <a:t>aselbach@wsu.edu or visit cem.uaf.edu/</a:t>
            </a:r>
            <a:r>
              <a:rPr lang="en-US" dirty="0" err="1" smtClean="0"/>
              <a:t>CESTiCC</a:t>
            </a:r>
            <a:r>
              <a:rPr lang="en-US" dirty="0" smtClean="0"/>
              <a:t>   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5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LCI Databases (US Focused 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489" y="1387737"/>
            <a:ext cx="10058400" cy="4653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National Renewable Energy Laboratory (NREL) US LCI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ecoinvent</a:t>
            </a:r>
            <a:r>
              <a:rPr lang="en-US" dirty="0" smtClean="0"/>
              <a:t> (European focused)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GaBi</a:t>
            </a:r>
            <a:r>
              <a:rPr lang="en-US" dirty="0" smtClean="0"/>
              <a:t> (professional and extension databases)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Franklin US LCI Library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USDA National Agricultural Library Digital Commons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Athena Institute Database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GREET (Not an LCI database, but a data source often used for LCA)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10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3"/>
    </mc:Choice>
    <mc:Fallback xmlns="">
      <p:transition spd="slow" advTm="22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LCI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Produced by the National Renewable Energy Laboratory starting in 2001, with support from other stakeholders such as:</a:t>
            </a:r>
          </a:p>
          <a:p>
            <a:pPr lvl="1"/>
            <a:r>
              <a:rPr lang="en-US" smtClean="0"/>
              <a:t>Athena Institute</a:t>
            </a:r>
          </a:p>
          <a:p>
            <a:pPr lvl="1"/>
            <a:r>
              <a:rPr lang="en-US" smtClean="0"/>
              <a:t>American Plastics Council</a:t>
            </a:r>
          </a:p>
          <a:p>
            <a:pPr lvl="1"/>
            <a:r>
              <a:rPr lang="en-US" smtClean="0"/>
              <a:t>Portland cement association</a:t>
            </a:r>
          </a:p>
          <a:p>
            <a:pPr lvl="1"/>
            <a:r>
              <a:rPr lang="en-US" smtClean="0"/>
              <a:t>U.S. Car Project (Ford, General Motors, and DaimlerChrysler)</a:t>
            </a:r>
          </a:p>
          <a:p>
            <a:pPr lvl="1"/>
            <a:r>
              <a:rPr lang="en-US" smtClean="0"/>
              <a:t>U.S. Department of Energy</a:t>
            </a:r>
          </a:p>
          <a:p>
            <a:pPr lvl="1"/>
            <a:r>
              <a:rPr lang="en-US" smtClean="0"/>
              <a:t>U.S. Department of Agriculture</a:t>
            </a:r>
          </a:p>
          <a:p>
            <a:pPr lvl="1"/>
            <a:r>
              <a:rPr lang="en-US" smtClean="0"/>
              <a:t>U.S. EPA</a:t>
            </a:r>
          </a:p>
          <a:p>
            <a:pPr lvl="1"/>
            <a:r>
              <a:rPr lang="en-US" smtClean="0"/>
              <a:t>U.S. Green Building Council</a:t>
            </a:r>
          </a:p>
          <a:p>
            <a:pPr lvl="1"/>
            <a:r>
              <a:rPr lang="en-US" smtClean="0"/>
              <a:t>Many </a:t>
            </a:r>
            <a:r>
              <a:rPr lang="en-US" smtClean="0">
                <a:hlinkClick r:id="rId5"/>
              </a:rPr>
              <a:t>others</a:t>
            </a:r>
            <a:endParaRPr lang="en-US" smtClean="0"/>
          </a:p>
          <a:p>
            <a:r>
              <a:rPr lang="en-US" smtClean="0"/>
              <a:t>Motivation was to provide a free, consistent, US-focused set of data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8" name="Picture 4" descr="http://orendaenergy.com/wp-content/uploads/2014/07/Logo-NR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52" y="3805948"/>
            <a:ext cx="2706895" cy="7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96"/>
    </mc:Choice>
    <mc:Fallback xmlns="">
      <p:transition spd="slow" advTm="35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885981"/>
          </a:xfrm>
        </p:spPr>
        <p:txBody>
          <a:bodyPr/>
          <a:lstStyle/>
          <a:p>
            <a:r>
              <a:rPr lang="en-US" smtClean="0"/>
              <a:t>US LCI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66973" y="1387737"/>
            <a:ext cx="7045791" cy="4653480"/>
          </a:xfrm>
        </p:spPr>
        <p:txBody>
          <a:bodyPr/>
          <a:lstStyle/>
          <a:p>
            <a:r>
              <a:rPr lang="en-US" dirty="0" smtClean="0"/>
              <a:t>Many products and processes from categories on right</a:t>
            </a:r>
          </a:p>
          <a:p>
            <a:r>
              <a:rPr lang="en-US" dirty="0" smtClean="0"/>
              <a:t>Can be merged into most LCA software including </a:t>
            </a:r>
            <a:r>
              <a:rPr lang="en-US" dirty="0" err="1" smtClean="0"/>
              <a:t>SimaPro</a:t>
            </a:r>
            <a:r>
              <a:rPr lang="en-US" dirty="0" smtClean="0"/>
              <a:t>, </a:t>
            </a:r>
            <a:r>
              <a:rPr lang="en-US" dirty="0" err="1" smtClean="0"/>
              <a:t>GaBi</a:t>
            </a:r>
            <a:r>
              <a:rPr lang="en-US" dirty="0" smtClean="0"/>
              <a:t>, </a:t>
            </a:r>
            <a:r>
              <a:rPr lang="en-US" dirty="0" err="1" smtClean="0"/>
              <a:t>OpenLCA</a:t>
            </a:r>
            <a:r>
              <a:rPr lang="en-US" dirty="0" smtClean="0"/>
              <a:t>, and others</a:t>
            </a:r>
          </a:p>
          <a:p>
            <a:r>
              <a:rPr lang="en-US" dirty="0" smtClean="0"/>
              <a:t>Can also be accessed and used directly from the NREL website: </a:t>
            </a:r>
            <a:r>
              <a:rPr lang="en-US" dirty="0" smtClean="0">
                <a:hlinkClick r:id="rId6"/>
              </a:rPr>
              <a:t>http://www.nrel.gov/lci/</a:t>
            </a:r>
            <a:endParaRPr lang="en-US" dirty="0" smtClean="0"/>
          </a:p>
          <a:p>
            <a:r>
              <a:rPr lang="en-US" dirty="0" smtClean="0"/>
              <a:t>Most data includes sources, but not embedded information on modelling procedures</a:t>
            </a:r>
          </a:p>
          <a:p>
            <a:r>
              <a:rPr lang="en-US" dirty="0" smtClean="0"/>
              <a:t>Note that: “Although most of the data in the US LCI database has undergone some sort of review, the database as a whole has not yet undergone a formal validation process.”</a:t>
            </a:r>
          </a:p>
          <a:p>
            <a:endParaRPr lang="en-US" dirty="0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"/>
          <a:stretch/>
        </p:blipFill>
        <p:spPr>
          <a:xfrm>
            <a:off x="8150087" y="324023"/>
            <a:ext cx="3379426" cy="575292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7812154" y="425726"/>
            <a:ext cx="0" cy="5615491"/>
          </a:xfrm>
          <a:prstGeom prst="line">
            <a:avLst/>
          </a:prstGeom>
          <a:ln>
            <a:solidFill>
              <a:srgbClr val="73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80"/>
    </mc:Choice>
    <mc:Fallback xmlns="">
      <p:transition spd="slow" advTm="56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885981"/>
          </a:xfrm>
        </p:spPr>
        <p:txBody>
          <a:bodyPr/>
          <a:lstStyle/>
          <a:p>
            <a:r>
              <a:rPr lang="en-US" dirty="0" err="1" smtClean="0"/>
              <a:t>ecoinvent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91178" y="1387737"/>
            <a:ext cx="10058400" cy="4653480"/>
          </a:xfrm>
        </p:spPr>
        <p:txBody>
          <a:bodyPr>
            <a:normAutofit/>
          </a:bodyPr>
          <a:lstStyle/>
          <a:p>
            <a:r>
              <a:rPr lang="en-US" dirty="0" smtClean="0"/>
              <a:t>Originally based in Switzerland, and then Europe, Version 3 includes many global market chains</a:t>
            </a:r>
          </a:p>
          <a:p>
            <a:r>
              <a:rPr lang="en-US" dirty="0"/>
              <a:t>Covers a wide range of </a:t>
            </a:r>
            <a:r>
              <a:rPr lang="en-US" dirty="0" smtClean="0"/>
              <a:t>sectors with over 11,0000 datasets</a:t>
            </a:r>
            <a:endParaRPr lang="en-US" dirty="0"/>
          </a:p>
          <a:p>
            <a:r>
              <a:rPr lang="en-US" dirty="0" err="1" smtClean="0"/>
              <a:t>ecoinvent</a:t>
            </a:r>
            <a:r>
              <a:rPr lang="en-US" dirty="0" smtClean="0"/>
              <a:t> is a not-for-profit association founded by </a:t>
            </a:r>
            <a:r>
              <a:rPr lang="en-US" dirty="0" smtClean="0">
                <a:hlinkClick r:id="rId6" tooltip="Öffnet externen Link in neuem Fenster"/>
              </a:rPr>
              <a:t>ETHZ</a:t>
            </a:r>
            <a:r>
              <a:rPr lang="en-US" dirty="0" smtClean="0"/>
              <a:t>, </a:t>
            </a:r>
            <a:r>
              <a:rPr lang="en-US" dirty="0" smtClean="0">
                <a:hlinkClick r:id="rId7" tooltip="Öffnet externen Link in neuem Fenster"/>
              </a:rPr>
              <a:t>EPFL</a:t>
            </a:r>
            <a:r>
              <a:rPr lang="en-US" dirty="0" smtClean="0"/>
              <a:t>, </a:t>
            </a:r>
            <a:r>
              <a:rPr lang="en-US" dirty="0" smtClean="0">
                <a:hlinkClick r:id="rId8" tooltip="Öffnet externen Link in neuem Fenster"/>
              </a:rPr>
              <a:t>PSI</a:t>
            </a:r>
            <a:r>
              <a:rPr lang="en-US" dirty="0" smtClean="0"/>
              <a:t>, </a:t>
            </a:r>
            <a:r>
              <a:rPr lang="en-US" dirty="0" err="1" smtClean="0">
                <a:hlinkClick r:id="rId9" tooltip="Öffnet externen Link in neuem Fenster"/>
              </a:rPr>
              <a:t>Empa</a:t>
            </a:r>
            <a:r>
              <a:rPr lang="en-US" dirty="0" smtClean="0"/>
              <a:t> and </a:t>
            </a:r>
            <a:r>
              <a:rPr lang="en-US" dirty="0" smtClean="0">
                <a:hlinkClick r:id="rId10" tooltip="Öffnet externen Link in neuem Fenster"/>
              </a:rPr>
              <a:t>ART</a:t>
            </a:r>
            <a:endParaRPr lang="en-US" dirty="0" smtClean="0"/>
          </a:p>
          <a:p>
            <a:pPr lvl="1"/>
            <a:r>
              <a:rPr lang="en-US" dirty="0" smtClean="0"/>
              <a:t>ETHZ (Swiss Federal Institute of Technology in Zurich)</a:t>
            </a:r>
          </a:p>
          <a:p>
            <a:pPr lvl="1"/>
            <a:r>
              <a:rPr lang="en-US" dirty="0" smtClean="0"/>
              <a:t>EPFL (Swiss </a:t>
            </a:r>
            <a:r>
              <a:rPr lang="fr-FR" dirty="0" smtClean="0"/>
              <a:t>École Polytechnique Fédérale De Lausanne) </a:t>
            </a:r>
          </a:p>
          <a:p>
            <a:pPr lvl="1"/>
            <a:r>
              <a:rPr lang="fr-FR" dirty="0" smtClean="0"/>
              <a:t>PSI (</a:t>
            </a:r>
            <a:r>
              <a:rPr lang="en-US" dirty="0" smtClean="0"/>
              <a:t>Paul </a:t>
            </a:r>
            <a:r>
              <a:rPr lang="en-US" dirty="0" err="1" smtClean="0"/>
              <a:t>Scherrer</a:t>
            </a:r>
            <a:r>
              <a:rPr lang="en-US" dirty="0" smtClean="0"/>
              <a:t> Institute in Switzerland)</a:t>
            </a:r>
          </a:p>
          <a:p>
            <a:pPr lvl="1"/>
            <a:r>
              <a:rPr lang="en-US" dirty="0" err="1" smtClean="0"/>
              <a:t>Empa</a:t>
            </a:r>
            <a:r>
              <a:rPr lang="en-US" dirty="0" smtClean="0"/>
              <a:t> (research Institute of the</a:t>
            </a:r>
            <a:r>
              <a:rPr lang="en-US" dirty="0" smtClean="0">
                <a:hlinkClick r:id="rId11"/>
              </a:rPr>
              <a:t> ETH Domain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ART (</a:t>
            </a:r>
            <a:r>
              <a:rPr lang="en-US" dirty="0" err="1" smtClean="0"/>
              <a:t>Agroscope</a:t>
            </a:r>
            <a:r>
              <a:rPr lang="en-US" dirty="0" smtClean="0"/>
              <a:t> research in Switzerland)</a:t>
            </a:r>
          </a:p>
          <a:p>
            <a:r>
              <a:rPr lang="en-US" dirty="0" smtClean="0"/>
              <a:t>Uses </a:t>
            </a:r>
            <a:r>
              <a:rPr lang="en-US" dirty="0" err="1"/>
              <a:t>ecoSpold</a:t>
            </a:r>
            <a:r>
              <a:rPr lang="en-US" dirty="0"/>
              <a:t> data format for compatibility with many LCA </a:t>
            </a:r>
            <a:r>
              <a:rPr lang="en-US" dirty="0" err="1"/>
              <a:t>softwares</a:t>
            </a:r>
            <a:r>
              <a:rPr lang="en-US" dirty="0"/>
              <a:t> including </a:t>
            </a:r>
            <a:r>
              <a:rPr lang="en-US" dirty="0" err="1"/>
              <a:t>GaBi</a:t>
            </a:r>
            <a:r>
              <a:rPr lang="en-US" dirty="0"/>
              <a:t>, </a:t>
            </a:r>
            <a:r>
              <a:rPr lang="en-US" dirty="0" err="1"/>
              <a:t>SimpaPro</a:t>
            </a:r>
            <a:r>
              <a:rPr lang="en-US" dirty="0"/>
              <a:t>, </a:t>
            </a:r>
            <a:r>
              <a:rPr lang="en-US" dirty="0" err="1"/>
              <a:t>OpenLCA</a:t>
            </a:r>
            <a:r>
              <a:rPr lang="en-US" dirty="0"/>
              <a:t>, and others</a:t>
            </a:r>
          </a:p>
          <a:p>
            <a:r>
              <a:rPr lang="en-US" dirty="0"/>
              <a:t>This database must be </a:t>
            </a:r>
            <a:r>
              <a:rPr lang="en-US" dirty="0" smtClean="0"/>
              <a:t>purchased, which can be done at their </a:t>
            </a:r>
            <a:r>
              <a:rPr lang="en-US" dirty="0">
                <a:hlinkClick r:id="rId12"/>
              </a:rPr>
              <a:t>website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6319" y="5455410"/>
            <a:ext cx="7698889" cy="662007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16"/>
    </mc:Choice>
    <mc:Fallback xmlns="">
      <p:transition spd="slow" advTm="61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GaBi</a:t>
            </a:r>
            <a:r>
              <a:rPr lang="en-US" dirty="0" smtClean="0"/>
              <a:t>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79" y="1754797"/>
            <a:ext cx="8578090" cy="4122775"/>
          </a:xfrm>
        </p:spPr>
        <p:txBody>
          <a:bodyPr>
            <a:normAutofit/>
          </a:bodyPr>
          <a:lstStyle/>
          <a:p>
            <a:r>
              <a:rPr lang="en-US" dirty="0" smtClean="0"/>
              <a:t>Produced by </a:t>
            </a:r>
            <a:r>
              <a:rPr lang="en-US" dirty="0" err="1" smtClean="0"/>
              <a:t>thinkstep</a:t>
            </a:r>
            <a:r>
              <a:rPr lang="en-US" dirty="0" smtClean="0"/>
              <a:t> (PE International)</a:t>
            </a:r>
          </a:p>
          <a:p>
            <a:r>
              <a:rPr lang="en-US" dirty="0" smtClean="0"/>
              <a:t>Only available with purchase</a:t>
            </a:r>
            <a:br>
              <a:rPr lang="en-US" dirty="0" smtClean="0"/>
            </a:br>
            <a:r>
              <a:rPr lang="en-US" dirty="0" smtClean="0"/>
              <a:t>and use of </a:t>
            </a:r>
            <a:r>
              <a:rPr lang="en-US" dirty="0" err="1" smtClean="0"/>
              <a:t>GaBi</a:t>
            </a:r>
            <a:endParaRPr lang="en-US" dirty="0" smtClean="0"/>
          </a:p>
          <a:p>
            <a:r>
              <a:rPr lang="en-US" dirty="0" smtClean="0"/>
              <a:t>Processes and documentation available to explore before purchasing</a:t>
            </a:r>
          </a:p>
          <a:p>
            <a:r>
              <a:rPr lang="en-US" dirty="0" smtClean="0"/>
              <a:t>Also include various normalization and weighting factors</a:t>
            </a:r>
          </a:p>
          <a:p>
            <a:r>
              <a:rPr lang="en-US" dirty="0">
                <a:hlinkClick r:id="rId5"/>
              </a:rPr>
              <a:t>Professional </a:t>
            </a:r>
            <a:r>
              <a:rPr lang="en-US" dirty="0" smtClean="0">
                <a:hlinkClick r:id="rId5"/>
              </a:rPr>
              <a:t>database</a:t>
            </a:r>
            <a:r>
              <a:rPr lang="en-US" dirty="0" smtClean="0"/>
              <a:t> </a:t>
            </a:r>
            <a:r>
              <a:rPr lang="en-US" dirty="0"/>
              <a:t>includes a range of 2500 products and processes </a:t>
            </a:r>
            <a:r>
              <a:rPr lang="en-US" dirty="0" smtClean="0"/>
              <a:t>built mostly on European/global </a:t>
            </a:r>
            <a:r>
              <a:rPr lang="en-US" dirty="0"/>
              <a:t>data </a:t>
            </a:r>
            <a:endParaRPr lang="en-US" dirty="0" smtClean="0"/>
          </a:p>
          <a:p>
            <a:r>
              <a:rPr lang="en-US" dirty="0" smtClean="0"/>
              <a:t>Many focused “extension” databases can be purchased and used alone or along with the Professional database</a:t>
            </a:r>
            <a:endParaRPr lang="en-US" dirty="0"/>
          </a:p>
          <a:p>
            <a:pPr lvl="1"/>
            <a:r>
              <a:rPr lang="en-US" dirty="0" smtClean="0">
                <a:hlinkClick r:id="rId6"/>
              </a:rPr>
              <a:t>Full US Database</a:t>
            </a:r>
            <a:r>
              <a:rPr lang="en-US" dirty="0" smtClean="0"/>
              <a:t> includes about 1000 products and processes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 descr="http://www.gabi-software.com/uploads/pics/GaBi-Databases_klein-nl-5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57" y="990244"/>
            <a:ext cx="3530361" cy="172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6164" y="536756"/>
            <a:ext cx="1414498" cy="5460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8761165" y="3385006"/>
            <a:ext cx="2328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Extension Databases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512300" y="382047"/>
            <a:ext cx="0" cy="5615491"/>
          </a:xfrm>
          <a:prstGeom prst="line">
            <a:avLst/>
          </a:prstGeom>
          <a:ln>
            <a:solidFill>
              <a:srgbClr val="739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26"/>
    </mc:Choice>
    <mc:Fallback xmlns="">
      <p:transition spd="slow" advTm="53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 US LCI 98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2784213"/>
          </a:xfrm>
        </p:spPr>
        <p:txBody>
          <a:bodyPr/>
          <a:lstStyle/>
          <a:p>
            <a:r>
              <a:rPr lang="en-US" dirty="0"/>
              <a:t>Database available in </a:t>
            </a:r>
            <a:r>
              <a:rPr lang="en-US" dirty="0" err="1" smtClean="0"/>
              <a:t>SimaPro</a:t>
            </a:r>
            <a:r>
              <a:rPr lang="en-US" dirty="0" smtClean="0"/>
              <a:t>, developed by </a:t>
            </a:r>
            <a:r>
              <a:rPr lang="en-US" dirty="0" err="1" smtClean="0"/>
              <a:t>Pré</a:t>
            </a:r>
            <a:r>
              <a:rPr lang="en-US" dirty="0" smtClean="0"/>
              <a:t> consultants</a:t>
            </a:r>
            <a:endParaRPr lang="en-US" dirty="0"/>
          </a:p>
          <a:p>
            <a:r>
              <a:rPr lang="en-US" dirty="0"/>
              <a:t>All data focused on US</a:t>
            </a:r>
          </a:p>
          <a:p>
            <a:r>
              <a:rPr lang="en-US" dirty="0" smtClean="0"/>
              <a:t>Products from the sectors of fuel production, transportation, and material production </a:t>
            </a:r>
          </a:p>
          <a:p>
            <a:r>
              <a:rPr lang="en-US" dirty="0" smtClean="0"/>
              <a:t>Individual process data not provided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More information: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hlinkClick r:id="rId5"/>
              </a:rPr>
              <a:t>http://www.pre-sustainability.com/download/manuals/DatabaseManualFranklinUS98.pdf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https://www.codecentric.nl/files/2012/10/p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57" y="4305300"/>
            <a:ext cx="6391264" cy="16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45"/>
    </mc:Choice>
    <mc:Fallback xmlns="">
      <p:transition spd="slow" advTm="3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USDA National Agri. Library Digital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Crop impacts for corn, cotton, oats, peanuts, rice, soybeans, and wheat</a:t>
            </a:r>
          </a:p>
          <a:p>
            <a:r>
              <a:rPr lang="en-US" dirty="0" smtClean="0"/>
              <a:t>Impacts for various agricultural equipment including balers, combines, generators, irrigation, pumps, tractors, and more</a:t>
            </a:r>
          </a:p>
          <a:p>
            <a:r>
              <a:rPr lang="en-US" dirty="0" smtClean="0"/>
              <a:t>Mineral, fertilizer, and pesticide data under development</a:t>
            </a:r>
          </a:p>
          <a:p>
            <a:r>
              <a:rPr lang="en-US" dirty="0" smtClean="0"/>
              <a:t>Most products and processes include detailed documentation</a:t>
            </a:r>
          </a:p>
          <a:p>
            <a:r>
              <a:rPr lang="en-US" dirty="0" smtClean="0"/>
              <a:t>Data available at: </a:t>
            </a:r>
            <a:r>
              <a:rPr lang="en-US" dirty="0" smtClean="0">
                <a:hlinkClick r:id="rId5"/>
              </a:rPr>
              <a:t>https://www.lcacommons.gov/discovery/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060" y="4498699"/>
            <a:ext cx="9667875" cy="1276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41"/>
    </mc:Choice>
    <mc:Fallback xmlns="">
      <p:transition spd="slow" advTm="42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Athena Institute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on the buildings sector with materials such as steel, wood, wallboard, insulation, shingles, and paint</a:t>
            </a:r>
          </a:p>
          <a:p>
            <a:r>
              <a:rPr lang="en-US" dirty="0" smtClean="0"/>
              <a:t>Only available within Athena’s Impact Estimator, not for standalone use or use with another LCA program</a:t>
            </a:r>
          </a:p>
          <a:p>
            <a:r>
              <a:rPr lang="en-US" dirty="0" smtClean="0"/>
              <a:t>However, some of the data in it is publically </a:t>
            </a:r>
            <a:r>
              <a:rPr lang="en-US" dirty="0" smtClean="0">
                <a:hlinkClick r:id="rId4"/>
              </a:rPr>
              <a:t>available</a:t>
            </a:r>
            <a:r>
              <a:rPr lang="en-US" dirty="0" smtClean="0"/>
              <a:t> in the form of LCA and LCI reports detailing their studies of products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 descr="athena-sustainable-materials-institute-logo.jpg (725×20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6" y="3816332"/>
            <a:ext cx="6905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01"/>
    </mc:Choice>
    <mc:Fallback xmlns="">
      <p:transition spd="slow" advTm="39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Greenhouse gas, Regulated Emissions, and Energy Use in Transportation</a:t>
            </a:r>
          </a:p>
          <a:p>
            <a:r>
              <a:rPr lang="en-US" smtClean="0"/>
              <a:t>Not an LCI database, but instead returns information on some specific emissions to air and energy</a:t>
            </a:r>
          </a:p>
          <a:p>
            <a:r>
              <a:rPr lang="en-US" smtClean="0"/>
              <a:t>Not an ideal data source alone due to the limited information</a:t>
            </a:r>
          </a:p>
          <a:p>
            <a:r>
              <a:rPr lang="en-US" smtClean="0"/>
              <a:t>Can be used as inputs for an LCA or verification of full LCI data from other sources</a:t>
            </a:r>
          </a:p>
          <a:p>
            <a:r>
              <a:rPr lang="en-US" smtClean="0"/>
              <a:t>Available as a spreadsheet tool or graphic</a:t>
            </a:r>
            <a:br>
              <a:rPr lang="en-US" smtClean="0"/>
            </a:br>
            <a:r>
              <a:rPr lang="en-US" smtClean="0"/>
              <a:t>program for download from:</a:t>
            </a:r>
            <a:br>
              <a:rPr lang="en-US" smtClean="0"/>
            </a:br>
            <a:r>
              <a:rPr lang="en-US" smtClean="0">
                <a:hlinkClick r:id="rId5"/>
              </a:rPr>
              <a:t>https://greet.es.anl.gov/</a:t>
            </a:r>
            <a:r>
              <a:rPr lang="en-US" smtClean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Greet-Splash-OpenGraph.png (1095×575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8596" r="4005" b="14508"/>
          <a:stretch/>
        </p:blipFill>
        <p:spPr bwMode="auto">
          <a:xfrm>
            <a:off x="6819899" y="3838800"/>
            <a:ext cx="4559299" cy="20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7"/>
    </mc:Choice>
    <mc:Fallback xmlns="">
      <p:transition spd="slow" advTm="49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Databases for Other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 – Eco-materials Institute &amp; Center for Materials LCA, College of Materials Science and Engineering, Beijing University of Technology. </a:t>
            </a:r>
            <a:r>
              <a:rPr lang="en-US" dirty="0" smtClean="0">
                <a:hlinkClick r:id="rId4"/>
              </a:rPr>
              <a:t>www.cnmlca.com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India – Under development by </a:t>
            </a:r>
            <a:r>
              <a:rPr lang="en-US" dirty="0" err="1" smtClean="0"/>
              <a:t>SimaPro</a:t>
            </a:r>
            <a:r>
              <a:rPr lang="en-US" dirty="0" smtClean="0"/>
              <a:t> </a:t>
            </a:r>
            <a:r>
              <a:rPr lang="en-US" dirty="0"/>
              <a:t>India.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simaproindia.com/simapro_software.html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98"/>
    </mc:Choice>
    <mc:Fallback xmlns="">
      <p:transition spd="slow" advTm="23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5303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 Module Series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completing Module </a:t>
            </a:r>
            <a:r>
              <a:rPr lang="el-GR" dirty="0" smtClean="0">
                <a:latin typeface="Calibri" panose="020F0502020204030204" pitchFamily="34" charset="0"/>
              </a:rPr>
              <a:t>α</a:t>
            </a:r>
            <a:r>
              <a:rPr lang="en-US" dirty="0" smtClean="0">
                <a:latin typeface="Calibri" panose="020F0502020204030204" pitchFamily="34" charset="0"/>
              </a:rPr>
              <a:t>5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20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5909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Think about a research project you are doing or would like to do where LCA could be applied. Give an example of a measurement that could be made as primary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the same project, find a piece of relevant secondary data for one process. This could come from a database or the literature.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a journal article which includes either LCI (inventories of emissions and uses) or LCIA (impact category indicator results) data that could be used an in input to a larger system. Cite the source and tell what larger system it could be an input to.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one additional database that is not discussed in this presentation and briefly describe what types of products or processes it covers, who produces it, and how to access it.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4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9851570" cy="2387600"/>
          </a:xfrm>
        </p:spPr>
        <p:txBody>
          <a:bodyPr/>
          <a:lstStyle/>
          <a:p>
            <a:r>
              <a:rPr lang="en-US" dirty="0" smtClean="0"/>
              <a:t>Data Types and 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Module </a:t>
            </a:r>
            <a:r>
              <a:rPr lang="el-GR" sz="3200" cap="none" dirty="0" smtClean="0">
                <a:latin typeface="Calibri" panose="020F0502020204030204" pitchFamily="34" charset="0"/>
              </a:rPr>
              <a:t>α</a:t>
            </a:r>
            <a:r>
              <a:rPr lang="en-US" sz="3200" dirty="0"/>
              <a:t>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3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0"/>
    </mc:Choice>
    <mc:Fallback xmlns="">
      <p:transition spd="slow" advTm="4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Very Important in LCA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9699"/>
            <a:ext cx="8035280" cy="4602550"/>
          </a:xfrm>
        </p:spPr>
        <p:txBody>
          <a:bodyPr>
            <a:normAutofit/>
          </a:bodyPr>
          <a:lstStyle/>
          <a:p>
            <a:r>
              <a:rPr lang="en-US" dirty="0" smtClean="0"/>
              <a:t>LCA is built around data</a:t>
            </a:r>
          </a:p>
          <a:p>
            <a:r>
              <a:rPr lang="en-US" dirty="0" smtClean="0"/>
              <a:t>Poor/missing data either </a:t>
            </a:r>
          </a:p>
          <a:p>
            <a:pPr lvl="1"/>
            <a:r>
              <a:rPr lang="en-US" dirty="0" smtClean="0"/>
              <a:t>Increases uncertainty and decreases usability of the study</a:t>
            </a:r>
          </a:p>
          <a:p>
            <a:pPr lvl="1"/>
            <a:r>
              <a:rPr lang="en-US" dirty="0" smtClean="0"/>
              <a:t>Goes unnoticed and might bias results</a:t>
            </a:r>
          </a:p>
          <a:p>
            <a:r>
              <a:rPr lang="en-US" dirty="0" smtClean="0"/>
              <a:t>Good data more important for processes with higher impacts</a:t>
            </a:r>
          </a:p>
          <a:p>
            <a:r>
              <a:rPr lang="en-US" dirty="0" smtClean="0"/>
              <a:t>No single database that all LCA analysts use </a:t>
            </a:r>
          </a:p>
          <a:p>
            <a:r>
              <a:rPr lang="en-US" dirty="0" smtClean="0"/>
              <a:t>Data must be sourced and/or collected</a:t>
            </a:r>
          </a:p>
          <a:p>
            <a:pPr lvl="1"/>
            <a:r>
              <a:rPr lang="en-US" dirty="0" smtClean="0"/>
              <a:t>Can take time and money to collect, especially for complex systems</a:t>
            </a:r>
          </a:p>
          <a:p>
            <a:r>
              <a:rPr lang="en-US" dirty="0" smtClean="0"/>
              <a:t>Sources must be documented and quality should be considered and discussed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73041" y="936618"/>
            <a:ext cx="2632633" cy="2632082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739A28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0"/>
            </a:lightRig>
          </a:scene3d>
          <a:sp3d z="300000" contourW="19050" prstMaterial="metal"/>
        </p:spPr>
        <p:style>
          <a:lnRef idx="0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79"/>
    </mc:Choice>
    <mc:Fallback xmlns="">
      <p:transition spd="slow" advTm="68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980050" cy="1632467"/>
          </a:xfrm>
        </p:spPr>
        <p:txBody>
          <a:bodyPr>
            <a:normAutofit/>
          </a:bodyPr>
          <a:lstStyle/>
          <a:p>
            <a:r>
              <a:rPr lang="en-US" dirty="0" smtClean="0"/>
              <a:t>Data Quality </a:t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Simonen</a:t>
            </a:r>
            <a:r>
              <a:rPr lang="en-US" sz="3600" dirty="0" smtClean="0"/>
              <a:t> 2014)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773" y="446208"/>
            <a:ext cx="7000182" cy="5596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7515" y="2544491"/>
            <a:ext cx="2722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way to determine</a:t>
            </a:r>
            <a:br>
              <a:rPr lang="en-US" dirty="0" smtClean="0"/>
            </a:br>
            <a:r>
              <a:rPr lang="en-US" dirty="0" smtClean="0"/>
              <a:t>significance is sensitivity</a:t>
            </a:r>
            <a:br>
              <a:rPr lang="en-US" dirty="0" smtClean="0"/>
            </a:br>
            <a:r>
              <a:rPr lang="en-US" dirty="0" smtClean="0"/>
              <a:t>analysis</a:t>
            </a:r>
          </a:p>
          <a:p>
            <a:endParaRPr lang="en-US" dirty="0"/>
          </a:p>
          <a:p>
            <a:r>
              <a:rPr lang="en-US" dirty="0" smtClean="0"/>
              <a:t>Change process data by certain percent and analyze how much that impacts overall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impact=high sensitivity</a:t>
            </a:r>
            <a:endParaRPr lang="en-US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52570" y="6129283"/>
            <a:ext cx="4295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Diagram: </a:t>
            </a:r>
            <a:r>
              <a:rPr lang="en-US" sz="1000" dirty="0" err="1" smtClean="0"/>
              <a:t>Simonen</a:t>
            </a:r>
            <a:r>
              <a:rPr lang="en-US" sz="1000" dirty="0" smtClean="0"/>
              <a:t>, K. (2014). </a:t>
            </a:r>
            <a:r>
              <a:rPr lang="en-US" sz="1000" i="1" dirty="0" smtClean="0"/>
              <a:t>Life Cycle Assessment</a:t>
            </a:r>
            <a:r>
              <a:rPr lang="en-US" sz="1000" i="1" dirty="0"/>
              <a:t>.</a:t>
            </a:r>
            <a:r>
              <a:rPr lang="en-US" sz="1000" i="1" dirty="0" smtClean="0"/>
              <a:t> </a:t>
            </a:r>
            <a:r>
              <a:rPr lang="en-US" sz="1000" dirty="0" smtClean="0"/>
              <a:t>Routledge, New York, NY. </a:t>
            </a:r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90"/>
    </mc:Choice>
    <mc:Fallback xmlns="">
      <p:transition spd="slow" advTm="81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64079" y="4038600"/>
            <a:ext cx="7924800" cy="190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310" y="1127896"/>
            <a:ext cx="11084339" cy="2910704"/>
          </a:xfrm>
        </p:spPr>
        <p:txBody>
          <a:bodyPr>
            <a:normAutofit/>
          </a:bodyPr>
          <a:lstStyle/>
          <a:p>
            <a:r>
              <a:rPr lang="en-US" dirty="0" smtClean="0"/>
              <a:t>Primary Data</a:t>
            </a:r>
          </a:p>
          <a:p>
            <a:pPr lvl="1"/>
            <a:r>
              <a:rPr lang="en-US" dirty="0" smtClean="0"/>
              <a:t>Measured or calculated directly from the source</a:t>
            </a:r>
          </a:p>
          <a:p>
            <a:pPr lvl="1"/>
            <a:r>
              <a:rPr lang="en-US" dirty="0" smtClean="0"/>
              <a:t>Example: Measure pollutants in an exhaust stream with gas chromatography</a:t>
            </a:r>
          </a:p>
          <a:p>
            <a:pPr lvl="1"/>
            <a:r>
              <a:rPr lang="en-US" dirty="0" smtClean="0"/>
              <a:t>Example: Read electricity use from a meter at a manufacturing facility</a:t>
            </a:r>
          </a:p>
          <a:p>
            <a:r>
              <a:rPr lang="en-US" dirty="0" smtClean="0"/>
              <a:t>Secondary Data</a:t>
            </a:r>
          </a:p>
          <a:p>
            <a:pPr lvl="1"/>
            <a:r>
              <a:rPr lang="en-US" dirty="0" smtClean="0"/>
              <a:t>Obtained from sources such as databases and literature</a:t>
            </a:r>
          </a:p>
          <a:p>
            <a:pPr lvl="1"/>
            <a:r>
              <a:rPr lang="en-US" dirty="0" smtClean="0"/>
              <a:t>Example: Crude oil production from NREL US LCI database</a:t>
            </a:r>
          </a:p>
          <a:p>
            <a:pPr lvl="1"/>
            <a:r>
              <a:rPr lang="en-US" dirty="0" smtClean="0"/>
              <a:t>Example: Lubricating oil disposal by re-refining impacts from Geyer et al. 2013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1358" y="4098548"/>
            <a:ext cx="685245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Proxy Data</a:t>
            </a:r>
          </a:p>
          <a:p>
            <a:pPr marL="228600" lvl="1" indent="0" algn="ctr">
              <a:buNone/>
            </a:pPr>
            <a:r>
              <a:rPr lang="en-US" sz="2000" u="sng" dirty="0"/>
              <a:t>Data for a product or process that is assumed to be </a:t>
            </a:r>
            <a:br>
              <a:rPr lang="en-US" sz="2000" u="sng" dirty="0"/>
            </a:br>
            <a:r>
              <a:rPr lang="en-US" sz="2000" u="sng" dirty="0"/>
              <a:t>roughly equivalent to the product or process of interest</a:t>
            </a:r>
          </a:p>
          <a:p>
            <a:pPr marL="228600" lvl="1" indent="0" algn="ctr">
              <a:buNone/>
            </a:pPr>
            <a:r>
              <a:rPr lang="en-US" sz="2000" dirty="0"/>
              <a:t>Example: Emissions from a school bus assumed to be similar </a:t>
            </a:r>
            <a:br>
              <a:rPr lang="en-US" sz="2000" dirty="0"/>
            </a:br>
            <a:r>
              <a:rPr lang="en-US" sz="2000" dirty="0"/>
              <a:t>to city transit bus when no data for school bus is available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43"/>
    </mc:Choice>
    <mc:Fallback xmlns="">
      <p:transition spd="slow" advTm="78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064"/>
            <a:ext cx="5727700" cy="42828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Direct measurement of process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Communication with companies/agencies that have directly measured process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Journal articles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Other papers and reports, such as agency reports (DOE, EPA, DOT), private company reports, and theses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LCI databases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Free software sources such as GREET or EIO-LCA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Environmental product declarations (EPDs)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Estimation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7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5800587" y="1161828"/>
            <a:ext cx="1530626" cy="1263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5800587" y="2547485"/>
            <a:ext cx="1530626" cy="24022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5800587" y="5044659"/>
            <a:ext cx="1530626" cy="3025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32306" y="1607770"/>
            <a:ext cx="138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data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32306" y="3563919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data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31213" y="5011289"/>
            <a:ext cx="158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 data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41"/>
    </mc:Choice>
    <mc:Fallback xmlns="">
      <p:transition spd="slow" advTm="93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Journals Commonly Including LCA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501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International Journal of Life Cycle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Journal of Industrial Ecology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Journal of Cleaner Production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Environmental Science and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Environmental Impact Assessment Review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Management of Environmental Quality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8</a:t>
            </a:fld>
            <a:endParaRPr lang="en-US"/>
          </a:p>
        </p:txBody>
      </p:sp>
      <p:pic>
        <p:nvPicPr>
          <p:cNvPr id="1028" name="Picture 4" descr="https://images.springer.com/sgw/journals/medium/113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92420"/>
            <a:ext cx="1457325" cy="1933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urnal.jpg (215×307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36" y="3994680"/>
            <a:ext cx="1352550" cy="19313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09596526.gif (188×250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97" y="3992420"/>
            <a:ext cx="1454049" cy="1933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505718.gif (120×160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11" y="3996121"/>
            <a:ext cx="1447405" cy="1929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eqcover.gif (120×157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26" y="3992420"/>
            <a:ext cx="1477891" cy="1933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_Environmental_Science_Technology.jpg (240×319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74" y="3992420"/>
            <a:ext cx="1454727" cy="1933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37"/>
    </mc:Choice>
    <mc:Fallback xmlns="">
      <p:transition spd="slow" advTm="36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LCI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203325"/>
            <a:ext cx="10515600" cy="4643756"/>
          </a:xfrm>
        </p:spPr>
        <p:txBody>
          <a:bodyPr/>
          <a:lstStyle/>
          <a:p>
            <a:r>
              <a:rPr lang="en-US" dirty="0" smtClean="0"/>
              <a:t>Often the most feasible way to locate large amounts of high quality data for completing an LCA</a:t>
            </a:r>
          </a:p>
          <a:p>
            <a:r>
              <a:rPr lang="en-US" dirty="0" smtClean="0"/>
              <a:t>LCI databases contain information on inputs and outputs </a:t>
            </a:r>
          </a:p>
          <a:p>
            <a:r>
              <a:rPr lang="en-US" dirty="0" smtClean="0"/>
              <a:t>Usually functions seamlessly with LCA software</a:t>
            </a:r>
          </a:p>
          <a:p>
            <a:r>
              <a:rPr lang="en-US" dirty="0" smtClean="0"/>
              <a:t>Also usually contain extensive documentation describing sources of data, allocation procedures, system boundaries, etc. used to develop that data</a:t>
            </a:r>
          </a:p>
          <a:p>
            <a:r>
              <a:rPr lang="en-US" dirty="0" smtClean="0"/>
              <a:t>Both free and paid versions available with focuses varying by:</a:t>
            </a:r>
          </a:p>
          <a:p>
            <a:pPr lvl="1"/>
            <a:r>
              <a:rPr lang="en-US" dirty="0" smtClean="0"/>
              <a:t>Geographic region</a:t>
            </a:r>
          </a:p>
          <a:p>
            <a:pPr lvl="1"/>
            <a:r>
              <a:rPr lang="en-US" dirty="0" smtClean="0"/>
              <a:t>Industry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9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 smtClean="0">
                <a:latin typeface="Calibri" panose="020F0502020204030204" pitchFamily="34" charset="0"/>
              </a:rPr>
              <a:t>α</a:t>
            </a:r>
            <a:r>
              <a:rPr lang="en-US" cap="none" dirty="0" smtClean="0">
                <a:latin typeface="Calibri" panose="020F0502020204030204" pitchFamily="34" charset="0"/>
              </a:rPr>
              <a:t>5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36"/>
    </mc:Choice>
    <mc:Fallback xmlns="">
      <p:transition spd="slow" advTm="47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39A28"/>
      </a:accent1>
      <a:accent2>
        <a:srgbClr val="C1DF8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1335</Words>
  <Application>Microsoft Office PowerPoint</Application>
  <PresentationFormat>Widescreen</PresentationFormat>
  <Paragraphs>230</Paragraphs>
  <Slides>21</Slides>
  <Notes>15</Notes>
  <HiddenSlides>0</HiddenSlides>
  <MMClips>20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Retrospect</vt:lpstr>
      <vt:lpstr>Welcome to the Life Cycle Assessment (LCA) Learning Module Series</vt:lpstr>
      <vt:lpstr>LCA Module Series Groups</vt:lpstr>
      <vt:lpstr>Data Types and Sources</vt:lpstr>
      <vt:lpstr>Data is Very Important in LCA</vt:lpstr>
      <vt:lpstr>Data Quality  (Simonen 2014)</vt:lpstr>
      <vt:lpstr>Data Types</vt:lpstr>
      <vt:lpstr>Data Sources</vt:lpstr>
      <vt:lpstr>Journals Commonly Including LCA</vt:lpstr>
      <vt:lpstr>LCI Databases</vt:lpstr>
      <vt:lpstr>Common LCI Databases (US Focused List)</vt:lpstr>
      <vt:lpstr>US LCI</vt:lpstr>
      <vt:lpstr>US LCI</vt:lpstr>
      <vt:lpstr>ecoinvent</vt:lpstr>
      <vt:lpstr>GaBi Databases</vt:lpstr>
      <vt:lpstr>Franklin US LCI 98 Database</vt:lpstr>
      <vt:lpstr>USDA National Agri. Library Digital Commons</vt:lpstr>
      <vt:lpstr>Athena Institute Database</vt:lpstr>
      <vt:lpstr>GREET</vt:lpstr>
      <vt:lpstr>Some Databases for Other Countries</vt:lpstr>
      <vt:lpstr>Thank you for completing Module α5!</vt:lpstr>
      <vt:lpstr>Homework</vt:lpstr>
      <vt:lpstr>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 Langfitt</dc:creator>
  <cp:lastModifiedBy>Quinn Langfitt</cp:lastModifiedBy>
  <cp:revision>146</cp:revision>
  <dcterms:created xsi:type="dcterms:W3CDTF">2014-11-14T22:25:32Z</dcterms:created>
  <dcterms:modified xsi:type="dcterms:W3CDTF">2015-10-24T15:15:48Z</dcterms:modified>
</cp:coreProperties>
</file>