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21" r:id="rId2"/>
    <p:sldId id="322" r:id="rId3"/>
    <p:sldId id="276" r:id="rId4"/>
    <p:sldId id="319" r:id="rId5"/>
    <p:sldId id="311" r:id="rId6"/>
    <p:sldId id="287" r:id="rId7"/>
    <p:sldId id="312" r:id="rId8"/>
    <p:sldId id="313" r:id="rId9"/>
    <p:sldId id="302" r:id="rId10"/>
    <p:sldId id="299" r:id="rId11"/>
    <p:sldId id="303" r:id="rId12"/>
    <p:sldId id="308" r:id="rId13"/>
    <p:sldId id="304" r:id="rId14"/>
    <p:sldId id="305" r:id="rId15"/>
    <p:sldId id="306" r:id="rId16"/>
    <p:sldId id="298" r:id="rId17"/>
    <p:sldId id="300" r:id="rId18"/>
    <p:sldId id="315" r:id="rId19"/>
    <p:sldId id="310" r:id="rId20"/>
    <p:sldId id="318" r:id="rId21"/>
    <p:sldId id="323" r:id="rId22"/>
    <p:sldId id="320" r:id="rId23"/>
    <p:sldId id="309" r:id="rId24"/>
  </p:sldIdLst>
  <p:sldSz cx="12192000" cy="6858000"/>
  <p:notesSz cx="6858000" cy="9144000"/>
  <p:custShowLst>
    <p:custShow name="Wro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9A28"/>
    <a:srgbClr val="C1DF87"/>
    <a:srgbClr val="D2DEEF"/>
    <a:srgbClr val="A9B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276" autoAdjust="0"/>
  </p:normalViewPr>
  <p:slideViewPr>
    <p:cSldViewPr snapToGrid="0">
      <p:cViewPr varScale="1">
        <p:scale>
          <a:sx n="79" d="100"/>
          <a:sy n="79" d="100"/>
        </p:scale>
        <p:origin x="9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33FD0-869D-4386-8E0D-BDE1879B2081}" type="doc">
      <dgm:prSet loTypeId="urn:microsoft.com/office/officeart/2011/layout/RadialPictureList" loCatId="officeonline" qsTypeId="urn:microsoft.com/office/officeart/2005/8/quickstyle/3d3" qsCatId="3D" csTypeId="urn:microsoft.com/office/officeart/2005/8/colors/accent1_2" csCatId="accent1" phldr="1"/>
      <dgm:spPr/>
      <dgm:t>
        <a:bodyPr/>
        <a:lstStyle/>
        <a:p>
          <a:endParaRPr lang="en-US"/>
        </a:p>
      </dgm:t>
    </dgm:pt>
    <dgm:pt modelId="{9D793F91-C2AF-47AA-8C52-65390699D8D8}">
      <dgm:prSet phldrT="[Text]"/>
      <dgm:spPr/>
      <dgm:t>
        <a:bodyPr/>
        <a:lstStyle/>
        <a:p>
          <a:pPr>
            <a:lnSpc>
              <a:spcPct val="100000"/>
            </a:lnSpc>
            <a:spcAft>
              <a:spcPts val="0"/>
            </a:spcAft>
          </a:pPr>
          <a:r>
            <a:rPr lang="en-US" b="1" dirty="0" smtClean="0">
              <a:latin typeface="+mj-lt"/>
            </a:rPr>
            <a:t>LCA</a:t>
          </a:r>
        </a:p>
        <a:p>
          <a:pPr>
            <a:lnSpc>
              <a:spcPct val="100000"/>
            </a:lnSpc>
            <a:spcAft>
              <a:spcPts val="0"/>
            </a:spcAft>
          </a:pPr>
          <a:r>
            <a:rPr lang="en-US" b="1" dirty="0" smtClean="0">
              <a:latin typeface="+mj-lt"/>
            </a:rPr>
            <a:t>Phases</a:t>
          </a:r>
          <a:endParaRPr lang="en-US" b="1" dirty="0">
            <a:latin typeface="+mj-lt"/>
          </a:endParaRPr>
        </a:p>
      </dgm:t>
    </dgm:pt>
    <dgm:pt modelId="{AB3E8610-105F-4F4B-82CE-73A3917B3D86}" type="parTrans" cxnId="{FEE0869B-EEA4-45F8-B57D-8F88B8442E70}">
      <dgm:prSet/>
      <dgm:spPr/>
      <dgm:t>
        <a:bodyPr/>
        <a:lstStyle/>
        <a:p>
          <a:endParaRPr lang="en-US"/>
        </a:p>
      </dgm:t>
    </dgm:pt>
    <dgm:pt modelId="{A824AAD0-65D8-4970-AC3E-6A10530C6FC6}" type="sibTrans" cxnId="{FEE0869B-EEA4-45F8-B57D-8F88B8442E70}">
      <dgm:prSet/>
      <dgm:spPr/>
      <dgm:t>
        <a:bodyPr/>
        <a:lstStyle/>
        <a:p>
          <a:endParaRPr lang="en-US"/>
        </a:p>
      </dgm:t>
    </dgm:pt>
    <dgm:pt modelId="{F12599C8-803B-457B-977E-9F85A63A6EA6}">
      <dgm:prSet phldrT="[Text]" custT="1"/>
      <dgm:spPr/>
      <dgm:t>
        <a:bodyPr/>
        <a:lstStyle/>
        <a:p>
          <a:r>
            <a:rPr lang="en-US" sz="3000" b="1" dirty="0" smtClean="0"/>
            <a:t>1. Goal and Scope</a:t>
          </a:r>
        </a:p>
      </dgm:t>
    </dgm:pt>
    <dgm:pt modelId="{1A07961B-56BB-4FF8-AD85-46C2C43EA196}" type="parTrans" cxnId="{5DA44D22-0D00-447C-8FDB-C537FA42ECC2}">
      <dgm:prSet/>
      <dgm:spPr/>
      <dgm:t>
        <a:bodyPr/>
        <a:lstStyle/>
        <a:p>
          <a:endParaRPr lang="en-US"/>
        </a:p>
      </dgm:t>
    </dgm:pt>
    <dgm:pt modelId="{E88A1CA0-CAE3-4DD6-B61D-30A17004A4EA}" type="sibTrans" cxnId="{5DA44D22-0D00-447C-8FDB-C537FA42ECC2}">
      <dgm:prSet/>
      <dgm:spPr/>
      <dgm:t>
        <a:bodyPr/>
        <a:lstStyle/>
        <a:p>
          <a:endParaRPr lang="en-US"/>
        </a:p>
      </dgm:t>
    </dgm:pt>
    <dgm:pt modelId="{C834B740-433B-423F-BFC0-4B193A5885E2}">
      <dgm:prSet phldrT="[Text]" custT="1"/>
      <dgm:spPr/>
      <dgm:t>
        <a:bodyPr/>
        <a:lstStyle/>
        <a:p>
          <a:r>
            <a:rPr lang="en-US" sz="3000" b="1" dirty="0" smtClean="0"/>
            <a:t>3. Life Cycle Impact Assessment (LCIA)</a:t>
          </a:r>
          <a:endParaRPr lang="en-US" sz="3000" b="1" dirty="0"/>
        </a:p>
      </dgm:t>
    </dgm:pt>
    <dgm:pt modelId="{D22AB39D-5EE5-4236-81ED-FD4AC37CF3FC}" type="parTrans" cxnId="{21170CF7-46B1-42B9-9E4F-662F1DB3A642}">
      <dgm:prSet/>
      <dgm:spPr/>
      <dgm:t>
        <a:bodyPr/>
        <a:lstStyle/>
        <a:p>
          <a:endParaRPr lang="en-US"/>
        </a:p>
      </dgm:t>
    </dgm:pt>
    <dgm:pt modelId="{C4E340B5-7D85-44BB-8204-67DB3597E96B}" type="sibTrans" cxnId="{21170CF7-46B1-42B9-9E4F-662F1DB3A642}">
      <dgm:prSet/>
      <dgm:spPr/>
      <dgm:t>
        <a:bodyPr/>
        <a:lstStyle/>
        <a:p>
          <a:endParaRPr lang="en-US"/>
        </a:p>
      </dgm:t>
    </dgm:pt>
    <dgm:pt modelId="{4D5DE364-8F3B-4461-8078-2543337DA7F3}">
      <dgm:prSet phldrT="[Text]" custT="1"/>
      <dgm:spPr/>
      <dgm:t>
        <a:bodyPr/>
        <a:lstStyle/>
        <a:p>
          <a:r>
            <a:rPr lang="en-US" sz="3000" b="1" dirty="0" smtClean="0"/>
            <a:t>4. Interpretation</a:t>
          </a:r>
          <a:endParaRPr lang="en-US" sz="3000" b="1" dirty="0"/>
        </a:p>
      </dgm:t>
    </dgm:pt>
    <dgm:pt modelId="{D574868D-540F-4BA8-B28F-014DE3B4A69C}" type="parTrans" cxnId="{4B06EF52-DEB6-4FB4-AE35-B9F554E3951F}">
      <dgm:prSet/>
      <dgm:spPr/>
      <dgm:t>
        <a:bodyPr/>
        <a:lstStyle/>
        <a:p>
          <a:endParaRPr lang="en-US"/>
        </a:p>
      </dgm:t>
    </dgm:pt>
    <dgm:pt modelId="{7D2C3C5C-B4EB-461F-A157-D814DB3CADFE}" type="sibTrans" cxnId="{4B06EF52-DEB6-4FB4-AE35-B9F554E3951F}">
      <dgm:prSet/>
      <dgm:spPr/>
      <dgm:t>
        <a:bodyPr/>
        <a:lstStyle/>
        <a:p>
          <a:endParaRPr lang="en-US"/>
        </a:p>
      </dgm:t>
    </dgm:pt>
    <dgm:pt modelId="{EE2C542A-633F-40B1-A109-F44B187EA92E}">
      <dgm:prSet custT="1"/>
      <dgm:spPr/>
      <dgm:t>
        <a:bodyPr/>
        <a:lstStyle/>
        <a:p>
          <a:r>
            <a:rPr lang="en-US" sz="3000" b="1" dirty="0" smtClean="0"/>
            <a:t>2. Life Cycle Inventory (LCI)</a:t>
          </a:r>
          <a:endParaRPr lang="en-US" sz="3000" b="1" dirty="0"/>
        </a:p>
      </dgm:t>
    </dgm:pt>
    <dgm:pt modelId="{41BED61A-04E1-4626-8482-A8298C290D41}" type="parTrans" cxnId="{0EFF81F1-9BA4-48AA-8D13-9668FD79A0DF}">
      <dgm:prSet/>
      <dgm:spPr/>
      <dgm:t>
        <a:bodyPr/>
        <a:lstStyle/>
        <a:p>
          <a:endParaRPr lang="en-US"/>
        </a:p>
      </dgm:t>
    </dgm:pt>
    <dgm:pt modelId="{E869486D-9C14-4CE2-80FD-4D8CF7B31250}" type="sibTrans" cxnId="{0EFF81F1-9BA4-48AA-8D13-9668FD79A0DF}">
      <dgm:prSet/>
      <dgm:spPr/>
      <dgm:t>
        <a:bodyPr/>
        <a:lstStyle/>
        <a:p>
          <a:endParaRPr lang="en-US"/>
        </a:p>
      </dgm:t>
    </dgm:pt>
    <dgm:pt modelId="{5AF9B82C-20CC-4D10-968C-D32C18F27D79}">
      <dgm:prSet phldrT="[Text]" phldr="1"/>
      <dgm:spPr/>
      <dgm:t>
        <a:bodyPr/>
        <a:lstStyle/>
        <a:p>
          <a:endParaRPr lang="en-US"/>
        </a:p>
      </dgm:t>
    </dgm:pt>
    <dgm:pt modelId="{A70EAF62-B294-49BF-8D57-5B1F681421B6}" type="parTrans" cxnId="{3DFA7450-00F2-44DE-8B54-77D859A2D163}">
      <dgm:prSet/>
      <dgm:spPr/>
      <dgm:t>
        <a:bodyPr/>
        <a:lstStyle/>
        <a:p>
          <a:endParaRPr lang="en-US"/>
        </a:p>
      </dgm:t>
    </dgm:pt>
    <dgm:pt modelId="{8B312BF6-BC19-4DBF-9580-010498C5295C}" type="sibTrans" cxnId="{3DFA7450-00F2-44DE-8B54-77D859A2D163}">
      <dgm:prSet/>
      <dgm:spPr/>
      <dgm:t>
        <a:bodyPr/>
        <a:lstStyle/>
        <a:p>
          <a:endParaRPr lang="en-US"/>
        </a:p>
      </dgm:t>
    </dgm:pt>
    <dgm:pt modelId="{5D72BA33-4381-4731-A1EB-95E58BDEFC72}" type="pres">
      <dgm:prSet presAssocID="{12433FD0-869D-4386-8E0D-BDE1879B2081}" presName="Name0" presStyleCnt="0">
        <dgm:presLayoutVars>
          <dgm:chMax val="1"/>
          <dgm:chPref val="1"/>
          <dgm:dir/>
          <dgm:resizeHandles/>
        </dgm:presLayoutVars>
      </dgm:prSet>
      <dgm:spPr/>
      <dgm:t>
        <a:bodyPr/>
        <a:lstStyle/>
        <a:p>
          <a:endParaRPr lang="en-US"/>
        </a:p>
      </dgm:t>
    </dgm:pt>
    <dgm:pt modelId="{A7ACD335-D839-4958-977C-5018A51892FF}" type="pres">
      <dgm:prSet presAssocID="{9D793F91-C2AF-47AA-8C52-65390699D8D8}" presName="Parent" presStyleLbl="node1" presStyleIdx="0" presStyleCnt="2">
        <dgm:presLayoutVars>
          <dgm:chMax val="4"/>
          <dgm:chPref val="3"/>
        </dgm:presLayoutVars>
      </dgm:prSet>
      <dgm:spPr/>
      <dgm:t>
        <a:bodyPr/>
        <a:lstStyle/>
        <a:p>
          <a:endParaRPr lang="en-US"/>
        </a:p>
      </dgm:t>
    </dgm:pt>
    <dgm:pt modelId="{492B90BD-B821-45AB-866E-83BE5BA9798C}" type="pres">
      <dgm:prSet presAssocID="{F12599C8-803B-457B-977E-9F85A63A6EA6}" presName="Accent" presStyleLbl="node1" presStyleIdx="1" presStyleCnt="2" custScaleX="110000" custScaleY="110000"/>
      <dgm:spPr/>
    </dgm:pt>
    <dgm:pt modelId="{2E13A20A-9480-468E-8BC9-81382399D708}" type="pres">
      <dgm:prSet presAssocID="{F12599C8-803B-457B-977E-9F85A63A6EA6}" presName="Image1" presStyleLbl="fgImgPlace1" presStyleIdx="0" presStyleCnt="4"/>
      <dgm:spPr>
        <a:blipFill rotWithShape="1">
          <a:blip xmlns:r="http://schemas.openxmlformats.org/officeDocument/2006/relationships" r:embed="rId1"/>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A6D5FE9B-5D43-4A38-BFFE-6BFB20E60771}" type="pres">
      <dgm:prSet presAssocID="{F12599C8-803B-457B-977E-9F85A63A6EA6}" presName="Child1" presStyleLbl="revTx" presStyleIdx="0" presStyleCnt="4" custScaleX="240378" custScaleY="77325" custLinFactNeighborX="73308" custLinFactNeighborY="-12834">
        <dgm:presLayoutVars>
          <dgm:chMax val="0"/>
          <dgm:chPref val="0"/>
          <dgm:bulletEnabled val="1"/>
        </dgm:presLayoutVars>
      </dgm:prSet>
      <dgm:spPr/>
      <dgm:t>
        <a:bodyPr/>
        <a:lstStyle/>
        <a:p>
          <a:endParaRPr lang="en-US"/>
        </a:p>
      </dgm:t>
    </dgm:pt>
    <dgm:pt modelId="{1C6B49AD-D293-41D6-9404-0FE8B431411F}" type="pres">
      <dgm:prSet presAssocID="{EE2C542A-633F-40B1-A109-F44B187EA92E}" presName="Image2" presStyleCnt="0"/>
      <dgm:spPr/>
    </dgm:pt>
    <dgm:pt modelId="{419B6840-D58C-4E89-A591-CA3249C77029}" type="pres">
      <dgm:prSet presAssocID="{EE2C542A-633F-40B1-A109-F44B187EA92E}" presName="Image" presStyleLbl="fgImgPlace1" presStyleIdx="1" presStyleCnt="4"/>
      <dgm:spPr>
        <a:blipFill rotWithShape="1">
          <a:blip xmlns:r="http://schemas.openxmlformats.org/officeDocument/2006/relationships" r:embed="rId2"/>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184B3A73-2452-412C-BA64-56EE8AEA5503}" type="pres">
      <dgm:prSet presAssocID="{EE2C542A-633F-40B1-A109-F44B187EA92E}" presName="Child2" presStyleLbl="revTx" presStyleIdx="1" presStyleCnt="4" custScaleX="338872" custLinFactX="24416" custLinFactNeighborX="100000" custLinFactNeighborY="-3993">
        <dgm:presLayoutVars>
          <dgm:chMax val="0"/>
          <dgm:chPref val="0"/>
          <dgm:bulletEnabled val="1"/>
        </dgm:presLayoutVars>
      </dgm:prSet>
      <dgm:spPr/>
      <dgm:t>
        <a:bodyPr/>
        <a:lstStyle/>
        <a:p>
          <a:endParaRPr lang="en-US"/>
        </a:p>
      </dgm:t>
    </dgm:pt>
    <dgm:pt modelId="{F1A0BD9E-2D1D-4C92-BB25-AC2158912ED9}" type="pres">
      <dgm:prSet presAssocID="{C834B740-433B-423F-BFC0-4B193A5885E2}" presName="Image3" presStyleCnt="0"/>
      <dgm:spPr/>
    </dgm:pt>
    <dgm:pt modelId="{19D5F3F6-57CF-4D64-BA17-73473038FE64}" type="pres">
      <dgm:prSet presAssocID="{C834B740-433B-423F-BFC0-4B193A5885E2}" presName="Image" presStyleLbl="fgImgPlace1" presStyleIdx="2" presStyleCnt="4"/>
      <dgm:spPr>
        <a:blipFill rotWithShape="1">
          <a:blip xmlns:r="http://schemas.openxmlformats.org/officeDocument/2006/relationships" r:embed="rId3"/>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B3DFF9C0-2109-47C4-B38D-F93EB5D97641}" type="pres">
      <dgm:prSet presAssocID="{C834B740-433B-423F-BFC0-4B193A5885E2}" presName="Child3" presStyleLbl="revTx" presStyleIdx="2" presStyleCnt="4" custScaleX="384741" custLinFactX="55024" custLinFactNeighborX="100000" custLinFactNeighborY="-2761">
        <dgm:presLayoutVars>
          <dgm:chMax val="0"/>
          <dgm:chPref val="0"/>
          <dgm:bulletEnabled val="1"/>
        </dgm:presLayoutVars>
      </dgm:prSet>
      <dgm:spPr/>
      <dgm:t>
        <a:bodyPr/>
        <a:lstStyle/>
        <a:p>
          <a:endParaRPr lang="en-US"/>
        </a:p>
      </dgm:t>
    </dgm:pt>
    <dgm:pt modelId="{2AFD0C2E-F045-4DB8-8B66-13E8086AEDA3}" type="pres">
      <dgm:prSet presAssocID="{4D5DE364-8F3B-4461-8078-2543337DA7F3}" presName="Image4" presStyleCnt="0"/>
      <dgm:spPr/>
    </dgm:pt>
    <dgm:pt modelId="{C8EEEDA1-5CD4-4948-B5B9-1459D81FF359}" type="pres">
      <dgm:prSet presAssocID="{4D5DE364-8F3B-4461-8078-2543337DA7F3}" presName="Image" presStyleLbl="fgImgPlace1" presStyleIdx="3" presStyleCnt="4"/>
      <dgm:spPr>
        <a:blipFill rotWithShape="1">
          <a:blip xmlns:r="http://schemas.openxmlformats.org/officeDocument/2006/relationships" r:embed="rId4"/>
          <a:stretch>
            <a:fillRect/>
          </a:stretch>
        </a:blipFill>
        <a:ln>
          <a:solidFill>
            <a:srgbClr val="739A28"/>
          </a:solidFill>
        </a:ln>
        <a:effectLst/>
        <a:scene3d>
          <a:camera prst="orthographicFront">
            <a:rot lat="0" lon="0" rev="0"/>
          </a:camera>
          <a:lightRig rig="contrasting" dir="t">
            <a:rot lat="0" lon="0" rev="0"/>
          </a:lightRig>
        </a:scene3d>
        <a:sp3d z="300000" contourW="19050" prstMaterial="metal"/>
      </dgm:spPr>
      <dgm:t>
        <a:bodyPr/>
        <a:lstStyle/>
        <a:p>
          <a:endParaRPr lang="en-US"/>
        </a:p>
      </dgm:t>
    </dgm:pt>
    <dgm:pt modelId="{FE2429F6-6D5F-43C3-85D9-99B3B96AEDA5}" type="pres">
      <dgm:prSet presAssocID="{4D5DE364-8F3B-4461-8078-2543337DA7F3}" presName="Child4" presStyleLbl="revTx" presStyleIdx="3" presStyleCnt="4" custScaleX="397368" custScaleY="83605" custLinFactX="50141" custLinFactNeighborX="100000" custLinFactNeighborY="16353">
        <dgm:presLayoutVars>
          <dgm:chMax val="0"/>
          <dgm:chPref val="0"/>
          <dgm:bulletEnabled val="1"/>
        </dgm:presLayoutVars>
      </dgm:prSet>
      <dgm:spPr/>
      <dgm:t>
        <a:bodyPr/>
        <a:lstStyle/>
        <a:p>
          <a:endParaRPr lang="en-US"/>
        </a:p>
      </dgm:t>
    </dgm:pt>
  </dgm:ptLst>
  <dgm:cxnLst>
    <dgm:cxn modelId="{F966514C-E5CC-41C1-892C-F104C2A2C0C7}" type="presOf" srcId="{12433FD0-869D-4386-8E0D-BDE1879B2081}" destId="{5D72BA33-4381-4731-A1EB-95E58BDEFC72}" srcOrd="0" destOrd="0" presId="urn:microsoft.com/office/officeart/2011/layout/RadialPictureList"/>
    <dgm:cxn modelId="{5DA44D22-0D00-447C-8FDB-C537FA42ECC2}" srcId="{9D793F91-C2AF-47AA-8C52-65390699D8D8}" destId="{F12599C8-803B-457B-977E-9F85A63A6EA6}" srcOrd="0" destOrd="0" parTransId="{1A07961B-56BB-4FF8-AD85-46C2C43EA196}" sibTransId="{E88A1CA0-CAE3-4DD6-B61D-30A17004A4EA}"/>
    <dgm:cxn modelId="{21170CF7-46B1-42B9-9E4F-662F1DB3A642}" srcId="{9D793F91-C2AF-47AA-8C52-65390699D8D8}" destId="{C834B740-433B-423F-BFC0-4B193A5885E2}" srcOrd="2" destOrd="0" parTransId="{D22AB39D-5EE5-4236-81ED-FD4AC37CF3FC}" sibTransId="{C4E340B5-7D85-44BB-8204-67DB3597E96B}"/>
    <dgm:cxn modelId="{60B4BEB8-6F23-4E85-9F7F-CB3051786A30}" type="presOf" srcId="{F12599C8-803B-457B-977E-9F85A63A6EA6}" destId="{A6D5FE9B-5D43-4A38-BFFE-6BFB20E60771}" srcOrd="0" destOrd="0" presId="urn:microsoft.com/office/officeart/2011/layout/RadialPictureList"/>
    <dgm:cxn modelId="{3DFA7450-00F2-44DE-8B54-77D859A2D163}" srcId="{12433FD0-869D-4386-8E0D-BDE1879B2081}" destId="{5AF9B82C-20CC-4D10-968C-D32C18F27D79}" srcOrd="1" destOrd="0" parTransId="{A70EAF62-B294-49BF-8D57-5B1F681421B6}" sibTransId="{8B312BF6-BC19-4DBF-9580-010498C5295C}"/>
    <dgm:cxn modelId="{4B06EF52-DEB6-4FB4-AE35-B9F554E3951F}" srcId="{9D793F91-C2AF-47AA-8C52-65390699D8D8}" destId="{4D5DE364-8F3B-4461-8078-2543337DA7F3}" srcOrd="3" destOrd="0" parTransId="{D574868D-540F-4BA8-B28F-014DE3B4A69C}" sibTransId="{7D2C3C5C-B4EB-461F-A157-D814DB3CADFE}"/>
    <dgm:cxn modelId="{3CD8D08A-262C-4D1F-AC66-4E6BB8CE89DF}" type="presOf" srcId="{9D793F91-C2AF-47AA-8C52-65390699D8D8}" destId="{A7ACD335-D839-4958-977C-5018A51892FF}" srcOrd="0" destOrd="0" presId="urn:microsoft.com/office/officeart/2011/layout/RadialPictureList"/>
    <dgm:cxn modelId="{A2849A41-9BA0-44D9-B2AC-EA53DD91F473}" type="presOf" srcId="{EE2C542A-633F-40B1-A109-F44B187EA92E}" destId="{184B3A73-2452-412C-BA64-56EE8AEA5503}" srcOrd="0" destOrd="0" presId="urn:microsoft.com/office/officeart/2011/layout/RadialPictureList"/>
    <dgm:cxn modelId="{C4784C3E-4EAA-4FD2-A98B-E0AB62734E5F}" type="presOf" srcId="{C834B740-433B-423F-BFC0-4B193A5885E2}" destId="{B3DFF9C0-2109-47C4-B38D-F93EB5D97641}" srcOrd="0" destOrd="0" presId="urn:microsoft.com/office/officeart/2011/layout/RadialPictureList"/>
    <dgm:cxn modelId="{0EFF81F1-9BA4-48AA-8D13-9668FD79A0DF}" srcId="{9D793F91-C2AF-47AA-8C52-65390699D8D8}" destId="{EE2C542A-633F-40B1-A109-F44B187EA92E}" srcOrd="1" destOrd="0" parTransId="{41BED61A-04E1-4626-8482-A8298C290D41}" sibTransId="{E869486D-9C14-4CE2-80FD-4D8CF7B31250}"/>
    <dgm:cxn modelId="{18A63E9E-17AF-432C-9DA6-28E6D48C451C}" type="presOf" srcId="{4D5DE364-8F3B-4461-8078-2543337DA7F3}" destId="{FE2429F6-6D5F-43C3-85D9-99B3B96AEDA5}" srcOrd="0" destOrd="0" presId="urn:microsoft.com/office/officeart/2011/layout/RadialPictureList"/>
    <dgm:cxn modelId="{FEE0869B-EEA4-45F8-B57D-8F88B8442E70}" srcId="{12433FD0-869D-4386-8E0D-BDE1879B2081}" destId="{9D793F91-C2AF-47AA-8C52-65390699D8D8}" srcOrd="0" destOrd="0" parTransId="{AB3E8610-105F-4F4B-82CE-73A3917B3D86}" sibTransId="{A824AAD0-65D8-4970-AC3E-6A10530C6FC6}"/>
    <dgm:cxn modelId="{EEDF74EB-4013-4684-8FF7-A589A0ED4677}" type="presParOf" srcId="{5D72BA33-4381-4731-A1EB-95E58BDEFC72}" destId="{A7ACD335-D839-4958-977C-5018A51892FF}" srcOrd="0" destOrd="0" presId="urn:microsoft.com/office/officeart/2011/layout/RadialPictureList"/>
    <dgm:cxn modelId="{E8CB5C27-D4B3-4512-A59A-2BBFB6CEBD88}" type="presParOf" srcId="{5D72BA33-4381-4731-A1EB-95E58BDEFC72}" destId="{492B90BD-B821-45AB-866E-83BE5BA9798C}" srcOrd="1" destOrd="0" presId="urn:microsoft.com/office/officeart/2011/layout/RadialPictureList"/>
    <dgm:cxn modelId="{E165D6E5-AA8A-464C-ABF9-5F58F272B59E}" type="presParOf" srcId="{5D72BA33-4381-4731-A1EB-95E58BDEFC72}" destId="{2E13A20A-9480-468E-8BC9-81382399D708}" srcOrd="2" destOrd="0" presId="urn:microsoft.com/office/officeart/2011/layout/RadialPictureList"/>
    <dgm:cxn modelId="{0DCE2DF7-429F-4CAC-94C3-6BC71B6BA0D5}" type="presParOf" srcId="{5D72BA33-4381-4731-A1EB-95E58BDEFC72}" destId="{A6D5FE9B-5D43-4A38-BFFE-6BFB20E60771}" srcOrd="3" destOrd="0" presId="urn:microsoft.com/office/officeart/2011/layout/RadialPictureList"/>
    <dgm:cxn modelId="{B9B9A09D-AD18-4183-8B12-212A75710921}" type="presParOf" srcId="{5D72BA33-4381-4731-A1EB-95E58BDEFC72}" destId="{1C6B49AD-D293-41D6-9404-0FE8B431411F}" srcOrd="4" destOrd="0" presId="urn:microsoft.com/office/officeart/2011/layout/RadialPictureList"/>
    <dgm:cxn modelId="{9C94C5C7-F290-4B13-AE77-AE10B7721A05}" type="presParOf" srcId="{1C6B49AD-D293-41D6-9404-0FE8B431411F}" destId="{419B6840-D58C-4E89-A591-CA3249C77029}" srcOrd="0" destOrd="0" presId="urn:microsoft.com/office/officeart/2011/layout/RadialPictureList"/>
    <dgm:cxn modelId="{EA60229B-81A9-4A28-BE22-86FCF0465D5D}" type="presParOf" srcId="{5D72BA33-4381-4731-A1EB-95E58BDEFC72}" destId="{184B3A73-2452-412C-BA64-56EE8AEA5503}" srcOrd="5" destOrd="0" presId="urn:microsoft.com/office/officeart/2011/layout/RadialPictureList"/>
    <dgm:cxn modelId="{A8147131-E85C-4D10-8F75-6F05611B9DAE}" type="presParOf" srcId="{5D72BA33-4381-4731-A1EB-95E58BDEFC72}" destId="{F1A0BD9E-2D1D-4C92-BB25-AC2158912ED9}" srcOrd="6" destOrd="0" presId="urn:microsoft.com/office/officeart/2011/layout/RadialPictureList"/>
    <dgm:cxn modelId="{0E0B0AFA-11B2-4782-8073-1FD73A59719B}" type="presParOf" srcId="{F1A0BD9E-2D1D-4C92-BB25-AC2158912ED9}" destId="{19D5F3F6-57CF-4D64-BA17-73473038FE64}" srcOrd="0" destOrd="0" presId="urn:microsoft.com/office/officeart/2011/layout/RadialPictureList"/>
    <dgm:cxn modelId="{A684156E-69EA-476E-8807-515985005D78}" type="presParOf" srcId="{5D72BA33-4381-4731-A1EB-95E58BDEFC72}" destId="{B3DFF9C0-2109-47C4-B38D-F93EB5D97641}" srcOrd="7" destOrd="0" presId="urn:microsoft.com/office/officeart/2011/layout/RadialPictureList"/>
    <dgm:cxn modelId="{E8202446-2971-43C6-8B2D-2784593F7213}" type="presParOf" srcId="{5D72BA33-4381-4731-A1EB-95E58BDEFC72}" destId="{2AFD0C2E-F045-4DB8-8B66-13E8086AEDA3}" srcOrd="8" destOrd="0" presId="urn:microsoft.com/office/officeart/2011/layout/RadialPictureList"/>
    <dgm:cxn modelId="{943CF372-4B50-4802-B562-29CCBEBA35E8}" type="presParOf" srcId="{2AFD0C2E-F045-4DB8-8B66-13E8086AEDA3}" destId="{C8EEEDA1-5CD4-4948-B5B9-1459D81FF359}" srcOrd="0" destOrd="0" presId="urn:microsoft.com/office/officeart/2011/layout/RadialPictureList"/>
    <dgm:cxn modelId="{C4B8C44E-F849-40E2-BC4C-A7788596CFBC}" type="presParOf" srcId="{5D72BA33-4381-4731-A1EB-95E58BDEFC72}" destId="{FE2429F6-6D5F-43C3-85D9-99B3B96AEDA5}"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11/2/2015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180976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18</a:t>
            </a:fld>
            <a:endParaRPr lang="en-US"/>
          </a:p>
        </p:txBody>
      </p:sp>
    </p:spTree>
    <p:extLst>
      <p:ext uri="{BB962C8B-B14F-4D97-AF65-F5344CB8AC3E}">
        <p14:creationId xmlns:p14="http://schemas.microsoft.com/office/powerpoint/2010/main" val="21831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198908-2088-48AB-8E5E-AF12DB1244BC}" type="slidenum">
              <a:rPr lang="en-US" smtClean="0"/>
              <a:t>19</a:t>
            </a:fld>
            <a:endParaRPr lang="en-US"/>
          </a:p>
        </p:txBody>
      </p:sp>
    </p:spTree>
    <p:extLst>
      <p:ext uri="{BB962C8B-B14F-4D97-AF65-F5344CB8AC3E}">
        <p14:creationId xmlns:p14="http://schemas.microsoft.com/office/powerpoint/2010/main" val="123288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20</a:t>
            </a:fld>
            <a:endParaRPr lang="en-US"/>
          </a:p>
        </p:txBody>
      </p:sp>
    </p:spTree>
    <p:extLst>
      <p:ext uri="{BB962C8B-B14F-4D97-AF65-F5344CB8AC3E}">
        <p14:creationId xmlns:p14="http://schemas.microsoft.com/office/powerpoint/2010/main" val="70655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124011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198908-2088-48AB-8E5E-AF12DB1244BC}" type="slidenum">
              <a:rPr lang="en-US" smtClean="0"/>
              <a:t>5</a:t>
            </a:fld>
            <a:endParaRPr lang="en-US"/>
          </a:p>
        </p:txBody>
      </p:sp>
    </p:spTree>
    <p:extLst>
      <p:ext uri="{BB962C8B-B14F-4D97-AF65-F5344CB8AC3E}">
        <p14:creationId xmlns:p14="http://schemas.microsoft.com/office/powerpoint/2010/main" val="270904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6</a:t>
            </a:fld>
            <a:endParaRPr lang="en-US"/>
          </a:p>
        </p:txBody>
      </p:sp>
    </p:spTree>
    <p:extLst>
      <p:ext uri="{BB962C8B-B14F-4D97-AF65-F5344CB8AC3E}">
        <p14:creationId xmlns:p14="http://schemas.microsoft.com/office/powerpoint/2010/main" val="14973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8</a:t>
            </a:fld>
            <a:endParaRPr lang="en-US"/>
          </a:p>
        </p:txBody>
      </p:sp>
    </p:spTree>
    <p:extLst>
      <p:ext uri="{BB962C8B-B14F-4D97-AF65-F5344CB8AC3E}">
        <p14:creationId xmlns:p14="http://schemas.microsoft.com/office/powerpoint/2010/main" val="76095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10</a:t>
            </a:fld>
            <a:endParaRPr lang="en-US"/>
          </a:p>
        </p:txBody>
      </p:sp>
    </p:spTree>
    <p:extLst>
      <p:ext uri="{BB962C8B-B14F-4D97-AF65-F5344CB8AC3E}">
        <p14:creationId xmlns:p14="http://schemas.microsoft.com/office/powerpoint/2010/main" val="254630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11</a:t>
            </a:fld>
            <a:endParaRPr lang="en-US"/>
          </a:p>
        </p:txBody>
      </p:sp>
    </p:spTree>
    <p:extLst>
      <p:ext uri="{BB962C8B-B14F-4D97-AF65-F5344CB8AC3E}">
        <p14:creationId xmlns:p14="http://schemas.microsoft.com/office/powerpoint/2010/main" val="428769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16</a:t>
            </a:fld>
            <a:endParaRPr lang="en-US"/>
          </a:p>
        </p:txBody>
      </p:sp>
    </p:spTree>
    <p:extLst>
      <p:ext uri="{BB962C8B-B14F-4D97-AF65-F5344CB8AC3E}">
        <p14:creationId xmlns:p14="http://schemas.microsoft.com/office/powerpoint/2010/main" val="363125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17</a:t>
            </a:fld>
            <a:endParaRPr lang="en-US"/>
          </a:p>
        </p:txBody>
      </p:sp>
    </p:spTree>
    <p:extLst>
      <p:ext uri="{BB962C8B-B14F-4D97-AF65-F5344CB8AC3E}">
        <p14:creationId xmlns:p14="http://schemas.microsoft.com/office/powerpoint/2010/main" val="4195615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A1</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A1</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9.gif"/><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s680.nist.gov/Bees/(A(tN5nJKmp0AEkAAAAOWQ2OTM1ZjQtNTAyOS00YzkyLWFiZGYtNWM0Zjc2OWZkNDcwID34w0OCpVIy0EEavpZcLVAbJfg1))/Default.aspx" TargetMode="Externa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ma"/><Relationship Id="rId1" Type="http://schemas.openxmlformats.org/officeDocument/2006/relationships/audi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425466"/>
      </p:ext>
    </p:extLst>
  </p:cSld>
  <p:clrMapOvr>
    <a:masterClrMapping/>
  </p:clrMapOvr>
  <mc:AlternateContent xmlns:mc="http://schemas.openxmlformats.org/markup-compatibility/2006" xmlns:p14="http://schemas.microsoft.com/office/powerpoint/2010/main">
    <mc:Choice Requires="p14">
      <p:transition spd="slow" p14:dur="2000" advTm="14054"/>
    </mc:Choice>
    <mc:Fallback xmlns="">
      <p:transition spd="slow" advTm="1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t>10</a:t>
            </a:fld>
            <a:endParaRPr lang="en-US"/>
          </a:p>
        </p:txBody>
      </p:sp>
      <p:sp>
        <p:nvSpPr>
          <p:cNvPr id="9" name="Content Placeholder 2"/>
          <p:cNvSpPr txBox="1">
            <a:spLocks/>
          </p:cNvSpPr>
          <p:nvPr/>
        </p:nvSpPr>
        <p:spPr>
          <a:xfrm>
            <a:off x="661481" y="2356434"/>
            <a:ext cx="5310195" cy="45455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smtClean="0"/>
              <a:t>Internal</a:t>
            </a:r>
          </a:p>
          <a:p>
            <a:endParaRPr lang="en-US" dirty="0"/>
          </a:p>
        </p:txBody>
      </p:sp>
      <p:sp>
        <p:nvSpPr>
          <p:cNvPr id="10" name="Content Placeholder 2"/>
          <p:cNvSpPr txBox="1">
            <a:spLocks/>
          </p:cNvSpPr>
          <p:nvPr/>
        </p:nvSpPr>
        <p:spPr>
          <a:xfrm>
            <a:off x="6196005" y="2403877"/>
            <a:ext cx="5310195" cy="407112"/>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200" b="1" dirty="0" smtClean="0"/>
              <a:t>External</a:t>
            </a:r>
          </a:p>
          <a:p>
            <a:endParaRPr lang="en-US" dirty="0"/>
          </a:p>
        </p:txBody>
      </p:sp>
      <p:sp>
        <p:nvSpPr>
          <p:cNvPr id="11" name="Content Placeholder 2"/>
          <p:cNvSpPr txBox="1">
            <a:spLocks/>
          </p:cNvSpPr>
          <p:nvPr/>
        </p:nvSpPr>
        <p:spPr>
          <a:xfrm>
            <a:off x="661481" y="2800465"/>
            <a:ext cx="5310195" cy="36942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smtClean="0"/>
              <a:t>Relative to alternatives in the study</a:t>
            </a:r>
          </a:p>
          <a:p>
            <a:endParaRPr lang="en-US" dirty="0"/>
          </a:p>
        </p:txBody>
      </p:sp>
      <p:sp>
        <p:nvSpPr>
          <p:cNvPr id="12" name="Content Placeholder 2"/>
          <p:cNvSpPr txBox="1">
            <a:spLocks/>
          </p:cNvSpPr>
          <p:nvPr/>
        </p:nvSpPr>
        <p:spPr>
          <a:xfrm>
            <a:off x="6196005" y="2810989"/>
            <a:ext cx="5310195" cy="36942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smtClean="0"/>
              <a:t>Relative to outside reference</a:t>
            </a:r>
          </a:p>
          <a:p>
            <a:endParaRPr lang="en-US" dirty="0"/>
          </a:p>
        </p:txBody>
      </p:sp>
      <p:cxnSp>
        <p:nvCxnSpPr>
          <p:cNvPr id="13" name="Straight Connector 12"/>
          <p:cNvCxnSpPr/>
          <p:nvPr/>
        </p:nvCxnSpPr>
        <p:spPr>
          <a:xfrm>
            <a:off x="977900" y="2789298"/>
            <a:ext cx="4762500"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47801" y="2789297"/>
            <a:ext cx="3825239" cy="343855"/>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6464300" y="2789298"/>
            <a:ext cx="4691380"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94641" y="2789297"/>
            <a:ext cx="3825239" cy="343855"/>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2523666" y="4193917"/>
            <a:ext cx="1561020" cy="44481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400" dirty="0" smtClean="0"/>
              <a:t>x 1.3 = </a:t>
            </a:r>
            <a:endParaRPr lang="en-US" sz="2400" dirty="0" smtClean="0"/>
          </a:p>
          <a:p>
            <a:endParaRPr lang="en-US"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642" y="3544722"/>
            <a:ext cx="1354253" cy="1354253"/>
          </a:xfrm>
          <a:prstGeom prst="rect">
            <a:avLst/>
          </a:prstGeom>
        </p:spPr>
      </p:pic>
      <p:pic>
        <p:nvPicPr>
          <p:cNvPr id="20" name="Picture 2" descr="http://images.clipartpanda.com/school-bus-clipart-MKTjjygiq.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8785" y="3994814"/>
            <a:ext cx="1573813" cy="7395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3535" y="2971466"/>
            <a:ext cx="1354253" cy="1354253"/>
          </a:xfrm>
          <a:prstGeom prst="rect">
            <a:avLst/>
          </a:prstGeom>
        </p:spPr>
      </p:pic>
      <p:sp>
        <p:nvSpPr>
          <p:cNvPr id="22" name="Content Placeholder 2"/>
          <p:cNvSpPr txBox="1">
            <a:spLocks/>
          </p:cNvSpPr>
          <p:nvPr/>
        </p:nvSpPr>
        <p:spPr>
          <a:xfrm>
            <a:off x="8124834" y="3607528"/>
            <a:ext cx="1561020" cy="44481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400" dirty="0"/>
              <a:t>=</a:t>
            </a:r>
            <a:r>
              <a:rPr lang="en-US" sz="2400" dirty="0" smtClean="0"/>
              <a:t> 0.6 x </a:t>
            </a:r>
          </a:p>
          <a:p>
            <a:endParaRPr lang="en-US" dirty="0"/>
          </a:p>
        </p:txBody>
      </p:sp>
      <p:pic>
        <p:nvPicPr>
          <p:cNvPr id="23" name="Picture 4" descr="people-clipart-clip_art_toilet_men.gif (400×10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2900" y="3269066"/>
            <a:ext cx="391354" cy="10106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merican Flag 10.gif (396×2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57243" y="3324278"/>
            <a:ext cx="596147" cy="3778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day-calendar_318-9412.jpg (626×62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775" t="15690" r="12656" b="12242"/>
          <a:stretch/>
        </p:blipFill>
        <p:spPr bwMode="auto">
          <a:xfrm>
            <a:off x="9941104" y="3735129"/>
            <a:ext cx="628423" cy="583854"/>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
          <p:cNvSpPr txBox="1">
            <a:spLocks/>
          </p:cNvSpPr>
          <p:nvPr/>
        </p:nvSpPr>
        <p:spPr>
          <a:xfrm>
            <a:off x="8087557" y="5369096"/>
            <a:ext cx="1561020" cy="44481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t>=</a:t>
            </a:r>
            <a:r>
              <a:rPr lang="en-US" sz="2400" dirty="0" smtClean="0"/>
              <a:t> 0.8 x</a:t>
            </a:r>
          </a:p>
          <a:p>
            <a:endParaRPr lang="en-US" dirty="0"/>
          </a:p>
        </p:txBody>
      </p:sp>
      <p:pic>
        <p:nvPicPr>
          <p:cNvPr id="30" name="Picture 4" descr="people-clipart-clip_art_toilet_men.gif (400×10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2900" y="5055925"/>
            <a:ext cx="391354" cy="10106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American Flag 10.gif (396×2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57243" y="5111137"/>
            <a:ext cx="596147" cy="3778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day-calendar_318-9412.jpg (626×62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775" t="15690" r="12656" b="12242"/>
          <a:stretch/>
        </p:blipFill>
        <p:spPr bwMode="auto">
          <a:xfrm>
            <a:off x="9941104" y="5521988"/>
            <a:ext cx="628423" cy="5838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images.clipartpanda.com/school-bus-clipart-MKTjjygiq.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4413" y="5198235"/>
            <a:ext cx="1573813" cy="7395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8716" y="1485137"/>
            <a:ext cx="9265920" cy="646331"/>
          </a:xfrm>
          <a:prstGeom prst="rect">
            <a:avLst/>
          </a:prstGeom>
          <a:noFill/>
        </p:spPr>
        <p:txBody>
          <a:bodyPr wrap="square" rtlCol="0">
            <a:spAutoFit/>
          </a:bodyPr>
          <a:lstStyle/>
          <a:p>
            <a:r>
              <a:rPr lang="en-US" dirty="0" smtClean="0"/>
              <a:t>Example scenario: Comparing city transit to bus to school bus. Normalized results of one impact category shown below. Same procedure for all other impact categories.</a:t>
            </a:r>
            <a:endParaRPr lang="en-US" dirty="0"/>
          </a:p>
        </p:txBody>
      </p:sp>
      <p:sp>
        <p:nvSpPr>
          <p:cNvPr id="7" name="TextBox 6"/>
          <p:cNvSpPr txBox="1"/>
          <p:nvPr/>
        </p:nvSpPr>
        <p:spPr>
          <a:xfrm>
            <a:off x="6445328" y="4567880"/>
            <a:ext cx="2959656" cy="369332"/>
          </a:xfrm>
          <a:prstGeom prst="rect">
            <a:avLst/>
          </a:prstGeom>
          <a:noFill/>
        </p:spPr>
        <p:txBody>
          <a:bodyPr wrap="none" rtlCol="0">
            <a:spAutoFit/>
          </a:bodyPr>
          <a:lstStyle/>
          <a:p>
            <a:r>
              <a:rPr lang="en-US" dirty="0" smtClean="0"/>
              <a:t>Per 100 passenger-kilometers</a:t>
            </a:r>
            <a:endParaRPr lang="en-US" dirty="0"/>
          </a:p>
        </p:txBody>
      </p:sp>
      <p:sp>
        <p:nvSpPr>
          <p:cNvPr id="3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36"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646093954"/>
      </p:ext>
    </p:extLst>
  </p:cSld>
  <p:clrMapOvr>
    <a:masterClrMapping/>
  </p:clrMapOvr>
  <mc:AlternateContent xmlns:mc="http://schemas.openxmlformats.org/markup-compatibility/2006" xmlns:p14="http://schemas.microsoft.com/office/powerpoint/2010/main">
    <mc:Choice Requires="p14">
      <p:transition spd="slow" p14:dur="2000" advTm="48321"/>
    </mc:Choice>
    <mc:Fallback xmlns="">
      <p:transition spd="slow" advTm="4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vs. External Normalization</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3999701715"/>
              </p:ext>
            </p:extLst>
          </p:nvPr>
        </p:nvGraphicFramePr>
        <p:xfrm>
          <a:off x="838200" y="1479879"/>
          <a:ext cx="9205686" cy="3291840"/>
        </p:xfrm>
        <a:graphic>
          <a:graphicData uri="http://schemas.openxmlformats.org/drawingml/2006/table">
            <a:tbl>
              <a:tblPr firstRow="1" bandRow="1">
                <a:tableStyleId>{5C22544A-7EE6-4342-B048-85BDC9FD1C3A}</a:tableStyleId>
              </a:tblPr>
              <a:tblGrid>
                <a:gridCol w="973332"/>
                <a:gridCol w="3805497"/>
                <a:gridCol w="4426857"/>
              </a:tblGrid>
              <a:tr h="121920">
                <a:tc>
                  <a:txBody>
                    <a:bodyPr/>
                    <a:lstStyle/>
                    <a:p>
                      <a:endParaRPr lang="en-US" dirty="0"/>
                    </a:p>
                  </a:txBody>
                  <a:tcPr>
                    <a:solidFill>
                      <a:schemeClr val="tx1"/>
                    </a:solidFill>
                  </a:tcPr>
                </a:tc>
                <a:tc>
                  <a:txBody>
                    <a:bodyPr/>
                    <a:lstStyle/>
                    <a:p>
                      <a:r>
                        <a:rPr lang="en-US" b="1" dirty="0" smtClean="0"/>
                        <a:t>Internal Normalization</a:t>
                      </a:r>
                      <a:endParaRPr lang="en-US" b="1" dirty="0"/>
                    </a:p>
                  </a:txBody>
                  <a:tcPr>
                    <a:solidFill>
                      <a:schemeClr val="tx1"/>
                    </a:solidFill>
                  </a:tcPr>
                </a:tc>
                <a:tc>
                  <a:txBody>
                    <a:bodyPr/>
                    <a:lstStyle/>
                    <a:p>
                      <a:r>
                        <a:rPr lang="en-US" dirty="0" smtClean="0"/>
                        <a:t>External Normalization</a:t>
                      </a:r>
                      <a:endParaRPr lang="en-US" dirty="0"/>
                    </a:p>
                  </a:txBody>
                  <a:tcPr>
                    <a:solidFill>
                      <a:schemeClr val="tx1"/>
                    </a:solidFill>
                  </a:tcPr>
                </a:tc>
              </a:tr>
              <a:tr h="243840">
                <a:tc rowSpan="2">
                  <a:txBody>
                    <a:bodyPr/>
                    <a:lstStyle/>
                    <a:p>
                      <a:pPr algn="ctr"/>
                      <a:r>
                        <a:rPr lang="en-US" b="1" dirty="0" smtClean="0"/>
                        <a:t>Pros</a:t>
                      </a:r>
                      <a:endParaRPr lang="en-US" b="1" dirty="0"/>
                    </a:p>
                  </a:txBody>
                  <a:tcPr anchor="c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a:t>
                      </a:r>
                      <a:r>
                        <a:rPr lang="en-US" baseline="0" dirty="0" smtClean="0"/>
                        <a:t> need to collect normalization references from other sources</a:t>
                      </a:r>
                      <a:endParaRPr lang="en-US" dirty="0" smtClean="0"/>
                    </a:p>
                  </a:txBody>
                  <a:tcPr anchor="ctr">
                    <a:solidFill>
                      <a:schemeClr val="accent3">
                        <a:lumMod val="40000"/>
                        <a:lumOff val="60000"/>
                      </a:schemeClr>
                    </a:solidFill>
                  </a:tcPr>
                </a:tc>
                <a:tc>
                  <a:txBody>
                    <a:bodyPr/>
                    <a:lstStyle/>
                    <a:p>
                      <a:pPr algn="l"/>
                      <a:r>
                        <a:rPr lang="en-US" dirty="0" smtClean="0"/>
                        <a:t>Conveys some</a:t>
                      </a:r>
                      <a:r>
                        <a:rPr lang="en-US" baseline="0" dirty="0" smtClean="0"/>
                        <a:t> information about</a:t>
                      </a:r>
                      <a:r>
                        <a:rPr lang="en-US" dirty="0" smtClean="0"/>
                        <a:t> significance</a:t>
                      </a:r>
                      <a:r>
                        <a:rPr lang="en-US" baseline="0" dirty="0" smtClean="0"/>
                        <a:t> of the contribution to each impact type</a:t>
                      </a:r>
                      <a:endParaRPr lang="en-US" dirty="0"/>
                    </a:p>
                  </a:txBody>
                  <a:tcPr anchor="ctr">
                    <a:solidFill>
                      <a:schemeClr val="accent3">
                        <a:lumMod val="40000"/>
                        <a:lumOff val="60000"/>
                      </a:schemeClr>
                    </a:solidFill>
                  </a:tcPr>
                </a:tc>
              </a:tr>
              <a:tr h="121920">
                <a:tc vMerge="1">
                  <a:txBody>
                    <a:bodyPr/>
                    <a:lstStyle/>
                    <a:p>
                      <a:endParaRPr lang="en-US" dirty="0"/>
                    </a:p>
                  </a:txBody>
                  <a:tcPr/>
                </a:tc>
                <a:tc>
                  <a:txBody>
                    <a:bodyPr/>
                    <a:lstStyle/>
                    <a:p>
                      <a:pPr algn="l"/>
                      <a:r>
                        <a:rPr lang="en-US" dirty="0" smtClean="0"/>
                        <a:t>Simple to compare alternatives</a:t>
                      </a:r>
                      <a:endParaRPr lang="en-US" dirty="0"/>
                    </a:p>
                  </a:txBody>
                  <a:tcPr anchor="ctr">
                    <a:solidFill>
                      <a:schemeClr val="accent3">
                        <a:lumMod val="40000"/>
                        <a:lumOff val="60000"/>
                      </a:schemeClr>
                    </a:solidFill>
                  </a:tcPr>
                </a:tc>
                <a:tc>
                  <a:txBody>
                    <a:bodyPr/>
                    <a:lstStyle/>
                    <a:p>
                      <a:pPr algn="l"/>
                      <a:r>
                        <a:rPr lang="en-US" dirty="0" smtClean="0"/>
                        <a:t>Can act as an </a:t>
                      </a:r>
                      <a:r>
                        <a:rPr lang="en-US" baseline="0" dirty="0" smtClean="0"/>
                        <a:t>error check by revealing unreasonably proportioned impacts</a:t>
                      </a:r>
                      <a:endParaRPr lang="en-US" dirty="0"/>
                    </a:p>
                  </a:txBody>
                  <a:tcPr anchor="ctr">
                    <a:solidFill>
                      <a:schemeClr val="accent3">
                        <a:lumMod val="40000"/>
                        <a:lumOff val="60000"/>
                      </a:schemeClr>
                    </a:solidFill>
                  </a:tcPr>
                </a:tc>
              </a:tr>
              <a:tr h="320040">
                <a:tc rowSpan="3">
                  <a:txBody>
                    <a:bodyPr/>
                    <a:lstStyle/>
                    <a:p>
                      <a:pPr algn="ctr"/>
                      <a:r>
                        <a:rPr lang="en-US" b="1" dirty="0" smtClean="0"/>
                        <a:t>Cons</a:t>
                      </a:r>
                      <a:endParaRPr lang="en-US" b="1" dirty="0"/>
                    </a:p>
                  </a:txBody>
                  <a:tcPr anchor="ctr">
                    <a:solidFill>
                      <a:srgbClr val="D2DEEF"/>
                    </a:solidFill>
                  </a:tcPr>
                </a:tc>
                <a:tc rowSpan="2">
                  <a:txBody>
                    <a:bodyPr/>
                    <a:lstStyle/>
                    <a:p>
                      <a:pPr algn="l"/>
                      <a:r>
                        <a:rPr lang="en-US" dirty="0" smtClean="0"/>
                        <a:t>Loss of information because internal</a:t>
                      </a:r>
                      <a:r>
                        <a:rPr lang="en-US" baseline="0" dirty="0" smtClean="0"/>
                        <a:t> ratio is insensitive to magnitude</a:t>
                      </a:r>
                      <a:endParaRPr lang="en-US" dirty="0"/>
                    </a:p>
                  </a:txBody>
                  <a:tcPr anchor="ctr">
                    <a:solidFill>
                      <a:srgbClr val="D2DEEF"/>
                    </a:solidFill>
                  </a:tcPr>
                </a:tc>
                <a:tc>
                  <a:txBody>
                    <a:bodyPr/>
                    <a:lstStyle/>
                    <a:p>
                      <a:pPr algn="l"/>
                      <a:r>
                        <a:rPr lang="en-US" dirty="0" smtClean="0"/>
                        <a:t>May</a:t>
                      </a:r>
                      <a:r>
                        <a:rPr lang="en-US" baseline="0" dirty="0" smtClean="0"/>
                        <a:t> make results appear insignificant</a:t>
                      </a:r>
                      <a:endParaRPr lang="en-US" dirty="0"/>
                    </a:p>
                  </a:txBody>
                  <a:tcPr anchor="ctr">
                    <a:solidFill>
                      <a:srgbClr val="D2DEEF"/>
                    </a:solidFill>
                  </a:tcPr>
                </a:tc>
              </a:tr>
              <a:tr h="640080">
                <a:tc vMerge="1">
                  <a:txBody>
                    <a:bodyPr/>
                    <a:lstStyle/>
                    <a:p>
                      <a:endParaRPr lang="en-US"/>
                    </a:p>
                  </a:txBody>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Normalization reference databases</a:t>
                      </a:r>
                      <a:r>
                        <a:rPr lang="en-US" baseline="0" dirty="0" smtClean="0"/>
                        <a:t> are not available for many reference areas</a:t>
                      </a:r>
                      <a:endParaRPr lang="en-US" dirty="0" smtClean="0"/>
                    </a:p>
                  </a:txBody>
                  <a:tcPr anchor="ctr">
                    <a:solidFill>
                      <a:srgbClr val="D2DEEF"/>
                    </a:solidFill>
                  </a:tcPr>
                </a:tc>
              </a:tr>
              <a:tr h="640080">
                <a:tc vMerge="1">
                  <a:txBody>
                    <a:bodyPr/>
                    <a:lstStyle/>
                    <a:p>
                      <a:endParaRPr lang="en-US" dirty="0"/>
                    </a:p>
                  </a:txBody>
                  <a:tcPr/>
                </a:tc>
                <a:tc>
                  <a:txBody>
                    <a:bodyPr/>
                    <a:lstStyle/>
                    <a:p>
                      <a:pPr algn="l"/>
                      <a:r>
                        <a:rPr lang="en-US" dirty="0" smtClean="0"/>
                        <a:t>Susceptible to ran</a:t>
                      </a:r>
                      <a:r>
                        <a:rPr lang="en-US" baseline="0" dirty="0" smtClean="0"/>
                        <a:t>k reversal problem during subsequent decision-making</a:t>
                      </a:r>
                      <a:endParaRPr lang="en-US" dirty="0"/>
                    </a:p>
                  </a:txBody>
                  <a:tcPr anchor="ctr">
                    <a:solidFill>
                      <a:srgbClr val="D2DE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Normalization reference databases can suffer</a:t>
                      </a:r>
                      <a:r>
                        <a:rPr lang="en-US" baseline="0" dirty="0" smtClean="0"/>
                        <a:t> from poor data and performance biases</a:t>
                      </a:r>
                      <a:endParaRPr lang="en-US" dirty="0" smtClean="0"/>
                    </a:p>
                  </a:txBody>
                  <a:tcPr anchor="ctr">
                    <a:solidFill>
                      <a:srgbClr val="D2DEEF"/>
                    </a:solidFill>
                  </a:tcPr>
                </a:tc>
              </a:tr>
            </a:tbl>
          </a:graphicData>
        </a:graphic>
      </p:graphicFrame>
      <p:sp>
        <p:nvSpPr>
          <p:cNvPr id="8" name="Rectangle 7"/>
          <p:cNvSpPr/>
          <p:nvPr/>
        </p:nvSpPr>
        <p:spPr>
          <a:xfrm>
            <a:off x="838200" y="4912240"/>
            <a:ext cx="9677400" cy="1200329"/>
          </a:xfrm>
          <a:prstGeom prst="rect">
            <a:avLst/>
          </a:prstGeom>
        </p:spPr>
        <p:txBody>
          <a:bodyPr wrap="square">
            <a:spAutoFit/>
          </a:bodyPr>
          <a:lstStyle/>
          <a:p>
            <a:r>
              <a:rPr lang="en-US" sz="2400" b="1" dirty="0" smtClean="0"/>
              <a:t>Bottom line: There are pros and cons to each approach. Analysts might consider including both type to get the best of both worlds. Decision makers should be aware of these and request more information if needed.</a:t>
            </a:r>
            <a:endParaRPr lang="en-US" sz="2400" b="1" dirty="0"/>
          </a:p>
        </p:txBody>
      </p:sp>
      <p:pic>
        <p:nvPicPr>
          <p:cNvPr id="12" name="Audio 11">
            <a:hlinkClick r:id="" action="ppaction://media"/>
          </p:cNvPr>
          <p:cNvPicPr>
            <a:picLocks noChangeAspect="1"/>
          </p:cNvPicPr>
          <p:nvPr>
            <a:audioFile r:link="rId1"/>
            <p:extLst>
              <p:ext uri="{DAA4B4D4-6D71-4841-9C94-3DE7FCFB9230}">
                <p14:media xmlns:p14="http://schemas.microsoft.com/office/powerpoint/2010/main" r:embed="rId2">
                  <p14:trim end="12243"/>
                </p14:media>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752051585"/>
      </p:ext>
    </p:extLst>
  </p:cSld>
  <p:clrMapOvr>
    <a:masterClrMapping/>
  </p:clrMapOvr>
  <mc:AlternateContent xmlns:mc="http://schemas.openxmlformats.org/markup-compatibility/2006" xmlns:p14="http://schemas.microsoft.com/office/powerpoint/2010/main">
    <mc:Choice Requires="p14">
      <p:transition spd="slow" p14:dur="2000" advTm="144500"/>
    </mc:Choice>
    <mc:Fallback xmlns="">
      <p:transition spd="slow" advTm="14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Side-by-Side Comparison</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pic>
        <p:nvPicPr>
          <p:cNvPr id="7" name="Picture 6"/>
          <p:cNvPicPr>
            <a:picLocks noChangeAspect="1"/>
          </p:cNvPicPr>
          <p:nvPr/>
        </p:nvPicPr>
        <p:blipFill rotWithShape="1">
          <a:blip r:embed="rId4"/>
          <a:srcRect l="1797"/>
          <a:stretch/>
        </p:blipFill>
        <p:spPr>
          <a:xfrm>
            <a:off x="510689" y="1932358"/>
            <a:ext cx="5655133" cy="3759888"/>
          </a:xfrm>
          <a:prstGeom prst="rect">
            <a:avLst/>
          </a:prstGeom>
        </p:spPr>
      </p:pic>
      <p:pic>
        <p:nvPicPr>
          <p:cNvPr id="8" name="Picture 7"/>
          <p:cNvPicPr>
            <a:picLocks noChangeAspect="1"/>
          </p:cNvPicPr>
          <p:nvPr/>
        </p:nvPicPr>
        <p:blipFill>
          <a:blip r:embed="rId5"/>
          <a:stretch>
            <a:fillRect/>
          </a:stretch>
        </p:blipFill>
        <p:spPr>
          <a:xfrm>
            <a:off x="6105832" y="1932358"/>
            <a:ext cx="5651943" cy="3935042"/>
          </a:xfrm>
          <a:prstGeom prst="rect">
            <a:avLst/>
          </a:prstGeom>
        </p:spPr>
      </p:pic>
      <p:sp>
        <p:nvSpPr>
          <p:cNvPr id="9" name="Content Placeholder 2"/>
          <p:cNvSpPr>
            <a:spLocks noGrp="1"/>
          </p:cNvSpPr>
          <p:nvPr>
            <p:ph idx="1"/>
          </p:nvPr>
        </p:nvSpPr>
        <p:spPr>
          <a:xfrm>
            <a:off x="1813021" y="1541001"/>
            <a:ext cx="3066680" cy="465405"/>
          </a:xfrm>
        </p:spPr>
        <p:txBody>
          <a:bodyPr>
            <a:normAutofit/>
          </a:bodyPr>
          <a:lstStyle/>
          <a:p>
            <a:pPr marL="347663" lvl="1" indent="0">
              <a:spcAft>
                <a:spcPts val="600"/>
              </a:spcAft>
              <a:buNone/>
            </a:pPr>
            <a:r>
              <a:rPr lang="en-US" b="1" dirty="0" smtClean="0"/>
              <a:t>Internally Normalized</a:t>
            </a:r>
          </a:p>
        </p:txBody>
      </p:sp>
      <p:sp>
        <p:nvSpPr>
          <p:cNvPr id="10" name="Content Placeholder 2"/>
          <p:cNvSpPr txBox="1">
            <a:spLocks/>
          </p:cNvSpPr>
          <p:nvPr/>
        </p:nvSpPr>
        <p:spPr>
          <a:xfrm>
            <a:off x="7326658" y="1541001"/>
            <a:ext cx="3066680" cy="46540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lvl="1" indent="0">
              <a:spcAft>
                <a:spcPts val="600"/>
              </a:spcAft>
              <a:buFont typeface="Arial" panose="020B0604020202020204" pitchFamily="34" charset="0"/>
              <a:buNone/>
            </a:pPr>
            <a:r>
              <a:rPr lang="en-US" b="1" dirty="0" smtClean="0"/>
              <a:t>Externally Normalized</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4"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007188568"/>
      </p:ext>
    </p:extLst>
  </p:cSld>
  <p:clrMapOvr>
    <a:masterClrMapping/>
  </p:clrMapOvr>
  <mc:AlternateContent xmlns:mc="http://schemas.openxmlformats.org/markup-compatibility/2006" xmlns:p14="http://schemas.microsoft.com/office/powerpoint/2010/main">
    <mc:Choice Requires="p14">
      <p:transition spd="slow" p14:dur="2000" advTm="107860"/>
    </mc:Choice>
    <mc:Fallback xmlns="">
      <p:transition spd="slow" advTm="10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Normalization Examples</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pic>
        <p:nvPicPr>
          <p:cNvPr id="7" name="Picture 6"/>
          <p:cNvPicPr>
            <a:picLocks noChangeAspect="1"/>
          </p:cNvPicPr>
          <p:nvPr/>
        </p:nvPicPr>
        <p:blipFill>
          <a:blip r:embed="rId4"/>
          <a:stretch>
            <a:fillRect/>
          </a:stretch>
        </p:blipFill>
        <p:spPr>
          <a:xfrm>
            <a:off x="6978628" y="1161827"/>
            <a:ext cx="4098963" cy="3174645"/>
          </a:xfrm>
          <a:prstGeom prst="rect">
            <a:avLst/>
          </a:prstGeom>
          <a:ln>
            <a:solidFill>
              <a:schemeClr val="tx1"/>
            </a:solidFill>
          </a:ln>
        </p:spPr>
      </p:pic>
      <p:sp>
        <p:nvSpPr>
          <p:cNvPr id="8" name="Content Placeholder 2"/>
          <p:cNvSpPr>
            <a:spLocks noGrp="1"/>
          </p:cNvSpPr>
          <p:nvPr>
            <p:ph idx="1"/>
          </p:nvPr>
        </p:nvSpPr>
        <p:spPr>
          <a:xfrm>
            <a:off x="1472852" y="1303672"/>
            <a:ext cx="3560161" cy="3369376"/>
          </a:xfrm>
        </p:spPr>
        <p:txBody>
          <a:bodyPr>
            <a:normAutofit/>
          </a:bodyPr>
          <a:lstStyle/>
          <a:p>
            <a:pPr marL="347663" lvl="1" indent="0">
              <a:spcAft>
                <a:spcPts val="1800"/>
              </a:spcAft>
              <a:buNone/>
            </a:pPr>
            <a:r>
              <a:rPr lang="en-US" dirty="0" smtClean="0"/>
              <a:t>Comparison of diesel and electric bus, normalized by maximum</a:t>
            </a:r>
            <a:endParaRPr lang="en-US" sz="2200" dirty="0"/>
          </a:p>
          <a:p>
            <a:pPr marL="347663" lvl="1" indent="0">
              <a:buNone/>
            </a:pPr>
            <a:r>
              <a:rPr lang="en-US" dirty="0" smtClean="0"/>
              <a:t>Comparison buses using various fuel types, normalized to Fuel 1</a:t>
            </a:r>
          </a:p>
        </p:txBody>
      </p:sp>
      <p:sp>
        <p:nvSpPr>
          <p:cNvPr id="9" name="Rectangle 8"/>
          <p:cNvSpPr/>
          <p:nvPr/>
        </p:nvSpPr>
        <p:spPr>
          <a:xfrm>
            <a:off x="7235345" y="4455228"/>
            <a:ext cx="3977138" cy="646331"/>
          </a:xfrm>
          <a:prstGeom prst="rect">
            <a:avLst/>
          </a:prstGeom>
        </p:spPr>
        <p:txBody>
          <a:bodyPr wrap="square">
            <a:spAutoFit/>
          </a:bodyPr>
          <a:lstStyle/>
          <a:p>
            <a:r>
              <a:rPr lang="en-US" sz="1200" dirty="0" smtClean="0">
                <a:latin typeface="Times New Roman" panose="02020603050405020304" pitchFamily="18" charset="0"/>
              </a:rPr>
              <a:t>Cooney, G.A. (2005). “Life Cycle Assessment of Diesel and Electric Public Transportation Buses.” Master’s Thesis, University of Pittsburg. </a:t>
            </a:r>
            <a:endParaRPr lang="en-US" sz="1200" dirty="0"/>
          </a:p>
        </p:txBody>
      </p:sp>
      <p:sp>
        <p:nvSpPr>
          <p:cNvPr id="11" name="Right Arrow 10"/>
          <p:cNvSpPr/>
          <p:nvPr/>
        </p:nvSpPr>
        <p:spPr>
          <a:xfrm>
            <a:off x="5261865" y="1476375"/>
            <a:ext cx="1600898" cy="198695"/>
          </a:xfrm>
          <a:prstGeom prst="rightArrow">
            <a:avLst>
              <a:gd name="adj1" fmla="val 29456"/>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2943989" y="2584449"/>
            <a:ext cx="195457" cy="370347"/>
          </a:xfrm>
          <a:prstGeom prst="downArrow">
            <a:avLst>
              <a:gd name="adj1" fmla="val 32071"/>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8968" y="5652052"/>
            <a:ext cx="6341166" cy="461665"/>
          </a:xfrm>
          <a:prstGeom prst="rect">
            <a:avLst/>
          </a:prstGeom>
        </p:spPr>
        <p:txBody>
          <a:bodyPr wrap="square">
            <a:spAutoFit/>
          </a:bodyPr>
          <a:lstStyle/>
          <a:p>
            <a:r>
              <a:rPr lang="en-US" sz="1200" spc="-50" dirty="0" smtClean="0">
                <a:latin typeface="Times New Roman" panose="02020603050405020304" pitchFamily="18" charset="0"/>
                <a:ea typeface="Tahoma" panose="020B0604030504040204" pitchFamily="34" charset="0"/>
                <a:cs typeface="Times New Roman" panose="02020603050405020304" pitchFamily="18" charset="0"/>
              </a:rPr>
              <a:t>Adapted with masking from: Ally</a:t>
            </a:r>
            <a:r>
              <a:rPr lang="en-US" sz="1200" spc="-50" dirty="0">
                <a:latin typeface="Times New Roman" panose="02020603050405020304" pitchFamily="18" charset="0"/>
                <a:ea typeface="Tahoma" panose="020B0604030504040204" pitchFamily="34" charset="0"/>
                <a:cs typeface="Times New Roman" panose="02020603050405020304" pitchFamily="18" charset="0"/>
              </a:rPr>
              <a:t>, J., and Pryor, T. (2007). “Life-cycle assessment of diesel, natural gas and hydrogen fuel cell bus transportation systems.” </a:t>
            </a:r>
            <a:r>
              <a:rPr lang="en-US" sz="1200" i="1" spc="-50" dirty="0">
                <a:latin typeface="Times New Roman" panose="02020603050405020304" pitchFamily="18" charset="0"/>
                <a:ea typeface="Tahoma" panose="020B0604030504040204" pitchFamily="34" charset="0"/>
                <a:cs typeface="Times New Roman" panose="02020603050405020304" pitchFamily="18" charset="0"/>
              </a:rPr>
              <a:t>Journal of Power Sources</a:t>
            </a:r>
            <a:r>
              <a:rPr lang="en-US" sz="1200" spc="-50" dirty="0">
                <a:latin typeface="Times New Roman" panose="02020603050405020304" pitchFamily="18" charset="0"/>
                <a:ea typeface="Tahoma" panose="020B0604030504040204" pitchFamily="34" charset="0"/>
                <a:cs typeface="Times New Roman" panose="02020603050405020304" pitchFamily="18" charset="0"/>
              </a:rPr>
              <a:t>, 170(2), 401–411.</a:t>
            </a:r>
          </a:p>
        </p:txBody>
      </p:sp>
      <p:pic>
        <p:nvPicPr>
          <p:cNvPr id="3" name="Picture 2"/>
          <p:cNvPicPr>
            <a:picLocks noChangeAspect="1"/>
          </p:cNvPicPr>
          <p:nvPr/>
        </p:nvPicPr>
        <p:blipFill>
          <a:blip r:embed="rId5"/>
          <a:stretch>
            <a:fillRect/>
          </a:stretch>
        </p:blipFill>
        <p:spPr>
          <a:xfrm>
            <a:off x="1017028" y="3027715"/>
            <a:ext cx="4244837" cy="2551418"/>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5"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1504440540"/>
      </p:ext>
    </p:extLst>
  </p:cSld>
  <p:clrMapOvr>
    <a:masterClrMapping/>
  </p:clrMapOvr>
  <mc:AlternateContent xmlns:mc="http://schemas.openxmlformats.org/markup-compatibility/2006" xmlns:p14="http://schemas.microsoft.com/office/powerpoint/2010/main">
    <mc:Choice Requires="p14">
      <p:transition spd="slow" p14:dur="2000" advTm="65839"/>
    </mc:Choice>
    <mc:Fallback xmlns="">
      <p:transition spd="slow" advTm="6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Normalization Example</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14</a:t>
            </a:fld>
            <a:endParaRPr lang="en-US" dirty="0"/>
          </a:p>
        </p:txBody>
      </p:sp>
      <p:pic>
        <p:nvPicPr>
          <p:cNvPr id="7" name="Picture 6"/>
          <p:cNvPicPr>
            <a:picLocks noChangeAspect="1"/>
          </p:cNvPicPr>
          <p:nvPr/>
        </p:nvPicPr>
        <p:blipFill>
          <a:blip r:embed="rId4"/>
          <a:stretch>
            <a:fillRect/>
          </a:stretch>
        </p:blipFill>
        <p:spPr>
          <a:xfrm>
            <a:off x="1490870" y="1161826"/>
            <a:ext cx="8904469" cy="4871837"/>
          </a:xfrm>
          <a:prstGeom prst="rect">
            <a:avLst/>
          </a:prstGeom>
        </p:spPr>
      </p:pic>
      <p:sp>
        <p:nvSpPr>
          <p:cNvPr id="8" name="Rectangle 7"/>
          <p:cNvSpPr/>
          <p:nvPr/>
        </p:nvSpPr>
        <p:spPr>
          <a:xfrm>
            <a:off x="1729817" y="6108225"/>
            <a:ext cx="10077870" cy="276999"/>
          </a:xfrm>
          <a:prstGeom prst="rect">
            <a:avLst/>
          </a:prstGeom>
        </p:spPr>
        <p:txBody>
          <a:bodyPr wrap="square">
            <a:spAutoFit/>
          </a:bodyPr>
          <a:lstStyle/>
          <a:p>
            <a:r>
              <a:rPr lang="en-US" sz="1200" dirty="0"/>
              <a:t>Langfitt, Q., and Haselbach, L. (2014). </a:t>
            </a:r>
            <a:r>
              <a:rPr lang="en-US" sz="1200" dirty="0" smtClean="0"/>
              <a:t>“Assessment Of Lube Oil Management And Self-cleaning Oil Filter Feasibility In WSF Vessels.” Report to </a:t>
            </a:r>
            <a:r>
              <a:rPr lang="en-US" sz="1200" dirty="0" err="1" smtClean="0"/>
              <a:t>PacTrans</a:t>
            </a:r>
            <a:r>
              <a:rPr lang="en-US" sz="1200" dirty="0" smtClean="0"/>
              <a:t> Region X.</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080629935"/>
      </p:ext>
    </p:extLst>
  </p:cSld>
  <p:clrMapOvr>
    <a:masterClrMapping/>
  </p:clrMapOvr>
  <mc:AlternateContent xmlns:mc="http://schemas.openxmlformats.org/markup-compatibility/2006" xmlns:p14="http://schemas.microsoft.com/office/powerpoint/2010/main">
    <mc:Choice Requires="p14">
      <p:transition spd="slow" p14:dur="2000" advTm="72837"/>
    </mc:Choice>
    <mc:Fallback xmlns="">
      <p:transition spd="slow" advTm="7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53" y="735463"/>
            <a:ext cx="10781268" cy="885981"/>
          </a:xfrm>
        </p:spPr>
        <p:txBody>
          <a:bodyPr>
            <a:normAutofit fontScale="90000"/>
          </a:bodyPr>
          <a:lstStyle/>
          <a:p>
            <a:r>
              <a:rPr lang="en-US" dirty="0" smtClean="0"/>
              <a:t>Some US </a:t>
            </a:r>
            <a:r>
              <a:rPr lang="en-US" dirty="0"/>
              <a:t>External Normalization Reference Databases</a:t>
            </a:r>
          </a:p>
        </p:txBody>
      </p:sp>
      <p:sp>
        <p:nvSpPr>
          <p:cNvPr id="3" name="Content Placeholder 2"/>
          <p:cNvSpPr>
            <a:spLocks noGrp="1"/>
          </p:cNvSpPr>
          <p:nvPr>
            <p:ph idx="1"/>
          </p:nvPr>
        </p:nvSpPr>
        <p:spPr>
          <a:xfrm>
            <a:off x="666974" y="1908313"/>
            <a:ext cx="10325704" cy="4132904"/>
          </a:xfrm>
        </p:spPr>
        <p:txBody>
          <a:bodyPr>
            <a:normAutofit/>
          </a:bodyPr>
          <a:lstStyle/>
          <a:p>
            <a:pPr lvl="1">
              <a:spcAft>
                <a:spcPts val="1200"/>
              </a:spcAft>
            </a:pPr>
            <a:r>
              <a:rPr lang="en-US" sz="2000" dirty="0"/>
              <a:t>Bare et al. (2006). “Development of the Method and U.S. Normalization Database for Life Cycle Impact Assessment and Sustainability Metrics.” </a:t>
            </a:r>
            <a:r>
              <a:rPr lang="en-US" sz="2000" i="1" dirty="0"/>
              <a:t>Environ. Sci. Technol., </a:t>
            </a:r>
            <a:r>
              <a:rPr lang="en-US" sz="2000" dirty="0"/>
              <a:t>40(16), 5108-5115.</a:t>
            </a:r>
          </a:p>
          <a:p>
            <a:pPr lvl="1">
              <a:spcAft>
                <a:spcPts val="1200"/>
              </a:spcAft>
            </a:pPr>
            <a:r>
              <a:rPr lang="en-US" sz="2000" dirty="0" err="1"/>
              <a:t>Lautier</a:t>
            </a:r>
            <a:r>
              <a:rPr lang="en-US" sz="2000" dirty="0"/>
              <a:t> et al. (2010). “Development of normalization factors for Canada and the United States and comparison with European factors.” </a:t>
            </a:r>
            <a:r>
              <a:rPr lang="en-US" sz="2000" i="1" dirty="0"/>
              <a:t>Science of the Total Environment</a:t>
            </a:r>
            <a:r>
              <a:rPr lang="en-US" sz="2000" dirty="0"/>
              <a:t>, 409(1), 33-42.</a:t>
            </a:r>
          </a:p>
          <a:p>
            <a:pPr lvl="1">
              <a:spcAft>
                <a:spcPts val="1200"/>
              </a:spcAft>
            </a:pPr>
            <a:r>
              <a:rPr lang="en-US" sz="2000" dirty="0"/>
              <a:t>Laurent et al. (2011). “Normalization references for Europe and North America for applications with </a:t>
            </a:r>
            <a:r>
              <a:rPr lang="en-US" sz="2000" dirty="0" err="1"/>
              <a:t>USEtox</a:t>
            </a:r>
            <a:r>
              <a:rPr lang="en-US" sz="2000" dirty="0"/>
              <a:t> characterization factors.” </a:t>
            </a:r>
            <a:r>
              <a:rPr lang="en-US" sz="2000" i="1" dirty="0"/>
              <a:t>Int. J. Life Cycle Assess</a:t>
            </a:r>
            <a:r>
              <a:rPr lang="en-US" sz="2000" dirty="0"/>
              <a:t>, 16(8), 728-738.</a:t>
            </a:r>
          </a:p>
          <a:p>
            <a:pPr lvl="1">
              <a:spcAft>
                <a:spcPts val="1200"/>
              </a:spcAft>
            </a:pPr>
            <a:r>
              <a:rPr lang="en-US" sz="2000" dirty="0" smtClean="0"/>
              <a:t>Kim et al. (2013). “The Importance of Normalization References in Interpreting Life Cycle Assessment Results.” </a:t>
            </a:r>
            <a:r>
              <a:rPr lang="en-US" sz="2000" i="1" dirty="0" smtClean="0"/>
              <a:t>Journal of Industrial Ecology</a:t>
            </a:r>
            <a:r>
              <a:rPr lang="en-US" sz="2000" dirty="0" smtClean="0"/>
              <a:t>, 17(3), 385-395</a:t>
            </a:r>
          </a:p>
          <a:p>
            <a:pPr lvl="1">
              <a:spcAft>
                <a:spcPts val="1200"/>
              </a:spcAft>
            </a:pPr>
            <a:r>
              <a:rPr lang="en-US" sz="2000" dirty="0" err="1" smtClean="0"/>
              <a:t>Ryberg</a:t>
            </a:r>
            <a:r>
              <a:rPr lang="en-US" sz="2000" dirty="0" smtClean="0"/>
              <a:t> </a:t>
            </a:r>
            <a:r>
              <a:rPr lang="en-US" sz="2000" dirty="0"/>
              <a:t>et al. (2014). "Updated US and Canadian normalization factors for TRACI 2.1." </a:t>
            </a:r>
            <a:r>
              <a:rPr lang="en-US" sz="2000" i="1" dirty="0"/>
              <a:t>Clean Technologies and Environmental Policy,</a:t>
            </a:r>
            <a:r>
              <a:rPr lang="en-US" sz="2000" dirty="0"/>
              <a:t> 16(2), 329-339</a:t>
            </a:r>
            <a:r>
              <a:rPr lang="en-US" sz="2000" dirty="0" smtClean="0"/>
              <a:t>.</a:t>
            </a:r>
            <a:endParaRPr lang="en-US" sz="2000"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cxnSp>
        <p:nvCxnSpPr>
          <p:cNvPr id="5" name="Straight Arrow Connector 4"/>
          <p:cNvCxnSpPr/>
          <p:nvPr/>
        </p:nvCxnSpPr>
        <p:spPr>
          <a:xfrm flipH="1">
            <a:off x="10209972" y="4267200"/>
            <a:ext cx="1002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0877550" y="2095500"/>
            <a:ext cx="3349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212483" y="2095500"/>
            <a:ext cx="0" cy="21717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10463524" y="3022122"/>
            <a:ext cx="1817421" cy="338554"/>
          </a:xfrm>
          <a:prstGeom prst="rect">
            <a:avLst/>
          </a:prstGeom>
          <a:noFill/>
        </p:spPr>
        <p:txBody>
          <a:bodyPr wrap="none" rtlCol="0">
            <a:spAutoFit/>
          </a:bodyPr>
          <a:lstStyle/>
          <a:p>
            <a:r>
              <a:rPr lang="en-US" sz="1600" dirty="0" smtClean="0"/>
              <a:t>Jointly used in BEES</a:t>
            </a:r>
            <a:endParaRPr lang="en-US" sz="1600"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12"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149131058"/>
      </p:ext>
    </p:extLst>
  </p:cSld>
  <p:clrMapOvr>
    <a:masterClrMapping/>
  </p:clrMapOvr>
  <mc:AlternateContent xmlns:mc="http://schemas.openxmlformats.org/markup-compatibility/2006" xmlns:p14="http://schemas.microsoft.com/office/powerpoint/2010/main">
    <mc:Choice Requires="p14">
      <p:transition spd="slow" p14:dur="2000" advTm="48276"/>
    </mc:Choice>
    <mc:Fallback xmlns="">
      <p:transition spd="slow" advTm="4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Weighting</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t>16</a:t>
            </a:fld>
            <a:endParaRPr lang="en-US"/>
          </a:p>
        </p:txBody>
      </p:sp>
      <p:sp>
        <p:nvSpPr>
          <p:cNvPr id="15" name="Content Placeholder 2"/>
          <p:cNvSpPr>
            <a:spLocks noGrp="1"/>
          </p:cNvSpPr>
          <p:nvPr>
            <p:ph idx="1"/>
          </p:nvPr>
        </p:nvSpPr>
        <p:spPr>
          <a:xfrm>
            <a:off x="698499" y="1203324"/>
            <a:ext cx="8616951" cy="5045076"/>
          </a:xfrm>
        </p:spPr>
        <p:txBody>
          <a:bodyPr>
            <a:normAutofit/>
          </a:bodyPr>
          <a:lstStyle/>
          <a:p>
            <a:r>
              <a:rPr lang="en-US" dirty="0" smtClean="0"/>
              <a:t>Converting the impact category results using valuation of how important each impact category is to abate</a:t>
            </a:r>
          </a:p>
          <a:p>
            <a:r>
              <a:rPr lang="en-US" dirty="0"/>
              <a:t>Usually not specific to project</a:t>
            </a:r>
          </a:p>
          <a:p>
            <a:r>
              <a:rPr lang="en-US" dirty="0" smtClean="0"/>
              <a:t>Some groups have published weighting factors</a:t>
            </a:r>
          </a:p>
          <a:p>
            <a:pPr lvl="1"/>
            <a:r>
              <a:rPr lang="en-US" dirty="0" smtClean="0"/>
              <a:t>Usually expressed as percentage of total importance in each impact category</a:t>
            </a:r>
          </a:p>
          <a:p>
            <a:pPr lvl="1"/>
            <a:r>
              <a:rPr lang="en-US" dirty="0" smtClean="0"/>
              <a:t>Impact categories typically sum to 100%</a:t>
            </a:r>
          </a:p>
          <a:p>
            <a:r>
              <a:rPr lang="en-US" dirty="0" smtClean="0"/>
              <a:t>Sometimes used to create an overall score (aggregation)</a:t>
            </a:r>
          </a:p>
          <a:p>
            <a:pPr lvl="1"/>
            <a:r>
              <a:rPr lang="en-US" dirty="0" smtClean="0"/>
              <a:t>Particularly when used in conjunction with normalized results</a:t>
            </a:r>
          </a:p>
          <a:p>
            <a:r>
              <a:rPr lang="en-US" dirty="0" smtClean="0"/>
              <a:t>Weighting includes (according to US EPA):</a:t>
            </a:r>
            <a:endParaRPr lang="en-US" dirty="0"/>
          </a:p>
          <a:p>
            <a:pPr lvl="1"/>
            <a:r>
              <a:rPr lang="en-US" dirty="0"/>
              <a:t>“Identifying the underlying values of stakeholders </a:t>
            </a:r>
          </a:p>
          <a:p>
            <a:pPr lvl="1"/>
            <a:r>
              <a:rPr lang="en-US" dirty="0"/>
              <a:t>Determining weights to place on impacts </a:t>
            </a:r>
          </a:p>
          <a:p>
            <a:pPr lvl="1"/>
            <a:r>
              <a:rPr lang="en-US" dirty="0" smtClean="0"/>
              <a:t>Applying weights to impact indicators.”</a:t>
            </a:r>
            <a:endParaRPr lang="en-US" dirty="0"/>
          </a:p>
        </p:txBody>
      </p:sp>
      <p:pic>
        <p:nvPicPr>
          <p:cNvPr id="7" name="Picture 6"/>
          <p:cNvPicPr>
            <a:picLocks noChangeAspect="1"/>
          </p:cNvPicPr>
          <p:nvPr/>
        </p:nvPicPr>
        <p:blipFill>
          <a:blip r:embed="rId5"/>
          <a:stretch>
            <a:fillRect/>
          </a:stretch>
        </p:blipFill>
        <p:spPr>
          <a:xfrm>
            <a:off x="9594850" y="365912"/>
            <a:ext cx="1480344" cy="1480344"/>
          </a:xfrm>
          <a:prstGeom prst="rect">
            <a:avLst/>
          </a:prstGeom>
        </p:spPr>
      </p:pic>
      <p:sp>
        <p:nvSpPr>
          <p:cNvPr id="8" name="TextBox 7"/>
          <p:cNvSpPr txBox="1"/>
          <p:nvPr/>
        </p:nvSpPr>
        <p:spPr>
          <a:xfrm>
            <a:off x="9544050" y="1027914"/>
            <a:ext cx="1581150" cy="646331"/>
          </a:xfrm>
          <a:prstGeom prst="rect">
            <a:avLst/>
          </a:prstGeom>
          <a:noFill/>
        </p:spPr>
        <p:txBody>
          <a:bodyPr wrap="square" rtlCol="0">
            <a:spAutoFit/>
          </a:bodyPr>
          <a:lstStyle/>
          <a:p>
            <a:pPr algn="ctr"/>
            <a:r>
              <a:rPr lang="en-US" b="1" dirty="0" smtClean="0">
                <a:solidFill>
                  <a:schemeClr val="bg1"/>
                </a:solidFill>
              </a:rPr>
              <a:t>Human  Carcinogens</a:t>
            </a:r>
            <a:endParaRPr lang="en-US" b="1" dirty="0">
              <a:solidFill>
                <a:schemeClr val="bg1"/>
              </a:solidFill>
            </a:endParaRPr>
          </a:p>
        </p:txBody>
      </p:sp>
      <p:pic>
        <p:nvPicPr>
          <p:cNvPr id="10" name="Picture 9"/>
          <p:cNvPicPr>
            <a:picLocks noChangeAspect="1"/>
          </p:cNvPicPr>
          <p:nvPr/>
        </p:nvPicPr>
        <p:blipFill>
          <a:blip r:embed="rId5"/>
          <a:stretch>
            <a:fillRect/>
          </a:stretch>
        </p:blipFill>
        <p:spPr>
          <a:xfrm>
            <a:off x="9676613" y="3386597"/>
            <a:ext cx="1190611" cy="1190611"/>
          </a:xfrm>
          <a:prstGeom prst="rect">
            <a:avLst/>
          </a:prstGeom>
        </p:spPr>
      </p:pic>
      <p:sp>
        <p:nvSpPr>
          <p:cNvPr id="11" name="TextBox 10"/>
          <p:cNvSpPr txBox="1"/>
          <p:nvPr/>
        </p:nvSpPr>
        <p:spPr>
          <a:xfrm>
            <a:off x="9601207" y="3908267"/>
            <a:ext cx="1339941" cy="646331"/>
          </a:xfrm>
          <a:prstGeom prst="rect">
            <a:avLst/>
          </a:prstGeom>
          <a:noFill/>
        </p:spPr>
        <p:txBody>
          <a:bodyPr wrap="square" rtlCol="0">
            <a:spAutoFit/>
          </a:bodyPr>
          <a:lstStyle/>
          <a:p>
            <a:pPr algn="ctr"/>
            <a:r>
              <a:rPr lang="en-US" b="1" dirty="0" smtClean="0">
                <a:solidFill>
                  <a:schemeClr val="bg1"/>
                </a:solidFill>
              </a:rPr>
              <a:t>Eco-</a:t>
            </a:r>
          </a:p>
          <a:p>
            <a:pPr algn="ctr"/>
            <a:r>
              <a:rPr lang="en-US" b="1" dirty="0" smtClean="0">
                <a:solidFill>
                  <a:schemeClr val="bg1"/>
                </a:solidFill>
              </a:rPr>
              <a:t>Toxicity</a:t>
            </a:r>
            <a:endParaRPr lang="en-US" b="1" dirty="0">
              <a:solidFill>
                <a:schemeClr val="bg1"/>
              </a:solidFill>
            </a:endParaRPr>
          </a:p>
        </p:txBody>
      </p:sp>
      <p:pic>
        <p:nvPicPr>
          <p:cNvPr id="12" name="Picture 11"/>
          <p:cNvPicPr>
            <a:picLocks noChangeAspect="1"/>
          </p:cNvPicPr>
          <p:nvPr/>
        </p:nvPicPr>
        <p:blipFill>
          <a:blip r:embed="rId5"/>
          <a:stretch>
            <a:fillRect/>
          </a:stretch>
        </p:blipFill>
        <p:spPr>
          <a:xfrm>
            <a:off x="9734665" y="4765290"/>
            <a:ext cx="1012224" cy="1012224"/>
          </a:xfrm>
          <a:prstGeom prst="rect">
            <a:avLst/>
          </a:prstGeom>
        </p:spPr>
      </p:pic>
      <p:sp>
        <p:nvSpPr>
          <p:cNvPr id="13" name="TextBox 12"/>
          <p:cNvSpPr txBox="1"/>
          <p:nvPr/>
        </p:nvSpPr>
        <p:spPr>
          <a:xfrm>
            <a:off x="9569450" y="5131183"/>
            <a:ext cx="1339941" cy="523220"/>
          </a:xfrm>
          <a:prstGeom prst="rect">
            <a:avLst/>
          </a:prstGeom>
          <a:noFill/>
        </p:spPr>
        <p:txBody>
          <a:bodyPr wrap="square" rtlCol="0">
            <a:spAutoFit/>
          </a:bodyPr>
          <a:lstStyle/>
          <a:p>
            <a:pPr algn="ctr"/>
            <a:r>
              <a:rPr lang="en-US" sz="1400" b="1" dirty="0" smtClean="0">
                <a:solidFill>
                  <a:schemeClr val="bg1"/>
                </a:solidFill>
              </a:rPr>
              <a:t>Ozone</a:t>
            </a:r>
          </a:p>
          <a:p>
            <a:pPr algn="ctr"/>
            <a:r>
              <a:rPr lang="en-US" sz="1400" b="1" dirty="0" smtClean="0">
                <a:solidFill>
                  <a:schemeClr val="bg1"/>
                </a:solidFill>
              </a:rPr>
              <a:t>Depletion</a:t>
            </a:r>
            <a:endParaRPr lang="en-US" sz="1400" b="1" dirty="0">
              <a:solidFill>
                <a:schemeClr val="bg1"/>
              </a:solidFill>
            </a:endParaRPr>
          </a:p>
        </p:txBody>
      </p:sp>
      <p:pic>
        <p:nvPicPr>
          <p:cNvPr id="14" name="Picture 13"/>
          <p:cNvPicPr>
            <a:picLocks noChangeAspect="1"/>
          </p:cNvPicPr>
          <p:nvPr/>
        </p:nvPicPr>
        <p:blipFill>
          <a:blip r:embed="rId5"/>
          <a:stretch>
            <a:fillRect/>
          </a:stretch>
        </p:blipFill>
        <p:spPr>
          <a:xfrm>
            <a:off x="9676613" y="1933362"/>
            <a:ext cx="1268048" cy="1268048"/>
          </a:xfrm>
          <a:prstGeom prst="rect">
            <a:avLst/>
          </a:prstGeom>
        </p:spPr>
      </p:pic>
      <p:sp>
        <p:nvSpPr>
          <p:cNvPr id="16" name="TextBox 15"/>
          <p:cNvSpPr txBox="1"/>
          <p:nvPr/>
        </p:nvSpPr>
        <p:spPr>
          <a:xfrm>
            <a:off x="9738193" y="2445400"/>
            <a:ext cx="1144888" cy="646331"/>
          </a:xfrm>
          <a:prstGeom prst="rect">
            <a:avLst/>
          </a:prstGeom>
          <a:noFill/>
        </p:spPr>
        <p:txBody>
          <a:bodyPr wrap="square" rtlCol="0">
            <a:spAutoFit/>
          </a:bodyPr>
          <a:lstStyle/>
          <a:p>
            <a:pPr algn="ctr"/>
            <a:r>
              <a:rPr lang="en-US" b="1" dirty="0" smtClean="0">
                <a:solidFill>
                  <a:schemeClr val="bg1"/>
                </a:solidFill>
              </a:rPr>
              <a:t>Water Use</a:t>
            </a:r>
            <a:endParaRPr lang="en-US" b="1" dirty="0">
              <a:solidFill>
                <a:schemeClr val="bg1"/>
              </a:solidFill>
            </a:endParaRPr>
          </a:p>
        </p:txBody>
      </p:sp>
      <p:sp>
        <p:nvSpPr>
          <p:cNvPr id="9" name="TextBox 8"/>
          <p:cNvSpPr txBox="1"/>
          <p:nvPr/>
        </p:nvSpPr>
        <p:spPr>
          <a:xfrm>
            <a:off x="8845947" y="5889491"/>
            <a:ext cx="2850460" cy="261610"/>
          </a:xfrm>
          <a:prstGeom prst="rect">
            <a:avLst/>
          </a:prstGeom>
          <a:noFill/>
        </p:spPr>
        <p:txBody>
          <a:bodyPr wrap="none" rtlCol="0">
            <a:spAutoFit/>
          </a:bodyPr>
          <a:lstStyle/>
          <a:p>
            <a:r>
              <a:rPr lang="en-US" sz="1100" dirty="0" smtClean="0"/>
              <a:t>*Not actual weighting, fictional representation</a:t>
            </a:r>
            <a:endParaRPr lang="en-US" sz="1100" dirty="0"/>
          </a:p>
        </p:txBody>
      </p:sp>
      <p:sp>
        <p:nvSpPr>
          <p:cNvPr id="1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9"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212091450"/>
      </p:ext>
    </p:extLst>
  </p:cSld>
  <p:clrMapOvr>
    <a:masterClrMapping/>
  </p:clrMapOvr>
  <mc:AlternateContent xmlns:mc="http://schemas.openxmlformats.org/markup-compatibility/2006" xmlns:p14="http://schemas.microsoft.com/office/powerpoint/2010/main">
    <mc:Choice Requires="p14">
      <p:transition spd="slow" p14:dur="2000" advTm="94598"/>
    </mc:Choice>
    <mc:Fallback xmlns="">
      <p:transition spd="slow" advTm="9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Weighting Considerations</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t>17</a:t>
            </a:fld>
            <a:endParaRPr lang="en-US"/>
          </a:p>
        </p:txBody>
      </p:sp>
      <p:sp>
        <p:nvSpPr>
          <p:cNvPr id="15" name="Content Placeholder 2"/>
          <p:cNvSpPr>
            <a:spLocks noGrp="1"/>
          </p:cNvSpPr>
          <p:nvPr>
            <p:ph idx="1"/>
          </p:nvPr>
        </p:nvSpPr>
        <p:spPr>
          <a:xfrm>
            <a:off x="698499" y="1203324"/>
            <a:ext cx="10513983" cy="5045076"/>
          </a:xfrm>
        </p:spPr>
        <p:txBody>
          <a:bodyPr>
            <a:normAutofit/>
          </a:bodyPr>
          <a:lstStyle/>
          <a:p>
            <a:r>
              <a:rPr lang="en-US" dirty="0" smtClean="0"/>
              <a:t>Weighting adds </a:t>
            </a:r>
            <a:r>
              <a:rPr lang="en-US" dirty="0"/>
              <a:t>subjectivity</a:t>
            </a:r>
          </a:p>
          <a:p>
            <a:pPr lvl="1"/>
            <a:r>
              <a:rPr lang="en-US" dirty="0" smtClean="0"/>
              <a:t>Little or no scientific basis for determining weights</a:t>
            </a:r>
          </a:p>
          <a:p>
            <a:pPr lvl="1"/>
            <a:r>
              <a:rPr lang="en-US" dirty="0" smtClean="0"/>
              <a:t>Usually developed from value-choices</a:t>
            </a:r>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Sensitivity analysis with different sets of weighting factors might be wise</a:t>
            </a:r>
          </a:p>
          <a:p>
            <a:endParaRPr lang="en-US" dirty="0"/>
          </a:p>
        </p:txBody>
      </p:sp>
      <p:sp>
        <p:nvSpPr>
          <p:cNvPr id="3" name="TextBox 2"/>
          <p:cNvSpPr txBox="1"/>
          <p:nvPr/>
        </p:nvSpPr>
        <p:spPr>
          <a:xfrm>
            <a:off x="1224279" y="3155638"/>
            <a:ext cx="1435100" cy="369332"/>
          </a:xfrm>
          <a:prstGeom prst="rect">
            <a:avLst/>
          </a:prstGeom>
          <a:noFill/>
        </p:spPr>
        <p:txBody>
          <a:bodyPr wrap="square" rtlCol="0">
            <a:spAutoFit/>
          </a:bodyPr>
          <a:lstStyle/>
          <a:p>
            <a:r>
              <a:rPr lang="en-US" b="1" dirty="0" smtClean="0"/>
              <a:t>Comparative</a:t>
            </a:r>
            <a:endParaRPr lang="en-US" b="1" dirty="0"/>
          </a:p>
        </p:txBody>
      </p:sp>
      <p:sp>
        <p:nvSpPr>
          <p:cNvPr id="7" name="&quot;No&quot; Symbol 6"/>
          <p:cNvSpPr/>
          <p:nvPr/>
        </p:nvSpPr>
        <p:spPr>
          <a:xfrm>
            <a:off x="1135380" y="2582862"/>
            <a:ext cx="1562099" cy="1562099"/>
          </a:xfrm>
          <a:prstGeom prst="noSmoking">
            <a:avLst>
              <a:gd name="adj" fmla="val 44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4411979" y="2940346"/>
            <a:ext cx="1435100" cy="923330"/>
          </a:xfrm>
          <a:prstGeom prst="rect">
            <a:avLst/>
          </a:prstGeom>
          <a:noFill/>
        </p:spPr>
        <p:txBody>
          <a:bodyPr wrap="square" rtlCol="0">
            <a:spAutoFit/>
          </a:bodyPr>
          <a:lstStyle/>
          <a:p>
            <a:r>
              <a:rPr lang="en-US" b="1" dirty="0" smtClean="0"/>
              <a:t>Weighted Results</a:t>
            </a:r>
          </a:p>
          <a:p>
            <a:r>
              <a:rPr lang="en-US" b="1" dirty="0" smtClean="0"/>
              <a:t>Only</a:t>
            </a:r>
            <a:endParaRPr lang="en-US" b="1" dirty="0"/>
          </a:p>
        </p:txBody>
      </p:sp>
      <p:sp>
        <p:nvSpPr>
          <p:cNvPr id="10" name="&quot;No&quot; Symbol 9"/>
          <p:cNvSpPr/>
          <p:nvPr/>
        </p:nvSpPr>
        <p:spPr>
          <a:xfrm>
            <a:off x="4234180" y="2582862"/>
            <a:ext cx="1562099" cy="1562099"/>
          </a:xfrm>
          <a:prstGeom prst="noSmoking">
            <a:avLst>
              <a:gd name="adj" fmla="val 44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35330" y="4237311"/>
            <a:ext cx="2362199" cy="646331"/>
          </a:xfrm>
          <a:prstGeom prst="rect">
            <a:avLst/>
          </a:prstGeom>
          <a:noFill/>
        </p:spPr>
        <p:txBody>
          <a:bodyPr wrap="square" rtlCol="0">
            <a:spAutoFit/>
          </a:bodyPr>
          <a:lstStyle/>
          <a:p>
            <a:r>
              <a:rPr lang="en-US" i="1" dirty="0"/>
              <a:t>W</a:t>
            </a:r>
            <a:r>
              <a:rPr lang="en-US" i="1" dirty="0" smtClean="0"/>
              <a:t>eighting not allowed in comparative studies</a:t>
            </a:r>
            <a:endParaRPr lang="en-US" i="1" dirty="0"/>
          </a:p>
        </p:txBody>
      </p:sp>
      <p:sp>
        <p:nvSpPr>
          <p:cNvPr id="12" name="TextBox 11"/>
          <p:cNvSpPr txBox="1"/>
          <p:nvPr/>
        </p:nvSpPr>
        <p:spPr>
          <a:xfrm>
            <a:off x="3592193" y="4237311"/>
            <a:ext cx="3100071" cy="646331"/>
          </a:xfrm>
          <a:prstGeom prst="rect">
            <a:avLst/>
          </a:prstGeom>
          <a:noFill/>
        </p:spPr>
        <p:txBody>
          <a:bodyPr wrap="square" rtlCol="0">
            <a:spAutoFit/>
          </a:bodyPr>
          <a:lstStyle/>
          <a:p>
            <a:r>
              <a:rPr lang="en-US" i="1" dirty="0" smtClean="0"/>
              <a:t>Must also present category indicators or normalized results</a:t>
            </a:r>
            <a:endParaRPr lang="en-US" i="1" dirty="0"/>
          </a:p>
        </p:txBody>
      </p:sp>
      <p:pic>
        <p:nvPicPr>
          <p:cNvPr id="1026" name="Picture 2" descr="https://lh3.ggpht.com/-nhc4SmK1aWg/UEr_MFCGvlI/AAAAAAAAE8Y/CLN_wXafPXQ/s1600/Reality+can+be+so+complex+that+equally+valid+observations+from+differing+perspectives+can+appear+to+be+contradict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4455" y="1245660"/>
            <a:ext cx="3984108" cy="2838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8"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1601640129"/>
      </p:ext>
    </p:extLst>
  </p:cSld>
  <p:clrMapOvr>
    <a:masterClrMapping/>
  </p:clrMapOvr>
  <mc:AlternateContent xmlns:mc="http://schemas.openxmlformats.org/markup-compatibility/2006" xmlns:p14="http://schemas.microsoft.com/office/powerpoint/2010/main">
    <mc:Choice Requires="p14">
      <p:transition spd="slow" p14:dur="2000" advTm="68468"/>
    </mc:Choice>
    <mc:Fallback xmlns="">
      <p:transition spd="slow" advTm="6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Weighting Scheme Development</a:t>
            </a:r>
            <a:endParaRPr lang="en-US" dirty="0"/>
          </a:p>
        </p:txBody>
      </p:sp>
      <p:sp>
        <p:nvSpPr>
          <p:cNvPr id="3" name="Content Placeholder 2"/>
          <p:cNvSpPr>
            <a:spLocks noGrp="1"/>
          </p:cNvSpPr>
          <p:nvPr>
            <p:ph idx="1"/>
          </p:nvPr>
        </p:nvSpPr>
        <p:spPr>
          <a:xfrm>
            <a:off x="666973" y="1387736"/>
            <a:ext cx="10248677" cy="4860663"/>
          </a:xfrm>
        </p:spPr>
        <p:txBody>
          <a:bodyPr>
            <a:normAutofit/>
          </a:bodyPr>
          <a:lstStyle/>
          <a:p>
            <a:r>
              <a:rPr lang="en-US" dirty="0" smtClean="0"/>
              <a:t>Panel method</a:t>
            </a:r>
          </a:p>
          <a:p>
            <a:pPr lvl="1"/>
            <a:r>
              <a:rPr lang="en-US" dirty="0" smtClean="0"/>
              <a:t>Elicit input from a panel on importance of various impacts</a:t>
            </a:r>
          </a:p>
          <a:p>
            <a:pPr lvl="1"/>
            <a:r>
              <a:rPr lang="en-US" dirty="0" smtClean="0"/>
              <a:t>Use structured procedure to determine weights from responses</a:t>
            </a:r>
          </a:p>
          <a:p>
            <a:pPr lvl="1"/>
            <a:r>
              <a:rPr lang="en-US" dirty="0" smtClean="0"/>
              <a:t>Can be very subjective and may be made up of experts, stakeholders, or others</a:t>
            </a:r>
          </a:p>
          <a:p>
            <a:r>
              <a:rPr lang="en-US" dirty="0"/>
              <a:t>Monetary valuation methods</a:t>
            </a:r>
          </a:p>
          <a:p>
            <a:pPr lvl="1"/>
            <a:r>
              <a:rPr lang="en-US" dirty="0"/>
              <a:t>One example: based on how much people would be willing to pay to </a:t>
            </a:r>
            <a:r>
              <a:rPr lang="en-US" dirty="0" smtClean="0"/>
              <a:t>avoid some amount of each impact</a:t>
            </a:r>
          </a:p>
          <a:p>
            <a:pPr lvl="2"/>
            <a:r>
              <a:rPr lang="en-US" sz="1800" dirty="0" smtClean="0"/>
              <a:t>Many more types (some discussed in </a:t>
            </a:r>
            <a:r>
              <a:rPr lang="en-US" sz="1800" dirty="0" err="1" smtClean="0"/>
              <a:t>Ahlroth</a:t>
            </a:r>
            <a:r>
              <a:rPr lang="en-US" sz="1800" dirty="0" smtClean="0"/>
              <a:t> et al. 2011)</a:t>
            </a:r>
            <a:endParaRPr lang="en-US" sz="1800" dirty="0"/>
          </a:p>
          <a:p>
            <a:pPr lvl="1"/>
            <a:r>
              <a:rPr lang="en-US" dirty="0"/>
              <a:t>Also subjective since most rely on survey input</a:t>
            </a:r>
          </a:p>
          <a:p>
            <a:r>
              <a:rPr lang="en-US" dirty="0" smtClean="0"/>
              <a:t>Distance-to-target method</a:t>
            </a:r>
          </a:p>
          <a:p>
            <a:pPr lvl="1"/>
            <a:r>
              <a:rPr lang="en-US" dirty="0" smtClean="0"/>
              <a:t>Higher weights to categories where current level of impacts are farthest from some target value</a:t>
            </a:r>
          </a:p>
          <a:p>
            <a:pPr lvl="1"/>
            <a:r>
              <a:rPr lang="en-US" dirty="0" smtClean="0"/>
              <a:t>Target value usually from regulations or laws, such as from the EPA</a:t>
            </a:r>
          </a:p>
          <a:p>
            <a:pPr lvl="1"/>
            <a:r>
              <a:rPr lang="en-US" dirty="0" smtClean="0"/>
              <a:t>Can suffer from politically (rather than scientifically) set regulations and from the assumption that meeting each regulation is equally important as another</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sp>
        <p:nvSpPr>
          <p:cNvPr id="8" name="Rectangle 7"/>
          <p:cNvSpPr/>
          <p:nvPr/>
        </p:nvSpPr>
        <p:spPr>
          <a:xfrm>
            <a:off x="3924299" y="6136644"/>
            <a:ext cx="7973983" cy="261610"/>
          </a:xfrm>
          <a:prstGeom prst="rect">
            <a:avLst/>
          </a:prstGeom>
        </p:spPr>
        <p:txBody>
          <a:bodyPr wrap="square">
            <a:spAutoFit/>
          </a:bodyPr>
          <a:lstStyle/>
          <a:p>
            <a:r>
              <a:rPr lang="en-US" sz="1100" dirty="0" err="1" smtClean="0"/>
              <a:t>Ahlroth</a:t>
            </a:r>
            <a:r>
              <a:rPr lang="en-US" sz="1100" dirty="0" smtClean="0"/>
              <a:t> et al. (2011) “Weighting </a:t>
            </a:r>
            <a:r>
              <a:rPr lang="en-US" sz="1100" dirty="0"/>
              <a:t>and valuation in selected environmental systems analysis </a:t>
            </a:r>
            <a:r>
              <a:rPr lang="en-US" sz="1100" dirty="0" smtClean="0"/>
              <a:t>tools…” </a:t>
            </a:r>
            <a:r>
              <a:rPr lang="en-US" sz="1100" i="1" dirty="0" smtClean="0"/>
              <a:t>J. of Cleaner Production</a:t>
            </a:r>
            <a:r>
              <a:rPr lang="en-US" sz="1100" dirty="0" smtClean="0"/>
              <a:t>, 19, 145-156. </a:t>
            </a:r>
            <a:endParaRPr lang="en-US" sz="11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2372707706"/>
      </p:ext>
    </p:extLst>
  </p:cSld>
  <p:clrMapOvr>
    <a:masterClrMapping/>
  </p:clrMapOvr>
  <mc:AlternateContent xmlns:mc="http://schemas.openxmlformats.org/markup-compatibility/2006" xmlns:p14="http://schemas.microsoft.com/office/powerpoint/2010/main">
    <mc:Choice Requires="p14">
      <p:transition spd="slow" p14:dur="2000" advTm="104427"/>
    </mc:Choice>
    <mc:Fallback xmlns="">
      <p:transition spd="slow" advTm="104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Weighting Scheme Examples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sp>
        <p:nvSpPr>
          <p:cNvPr id="7" name="Rectangle 6"/>
          <p:cNvSpPr/>
          <p:nvPr/>
        </p:nvSpPr>
        <p:spPr>
          <a:xfrm>
            <a:off x="8360228" y="6134037"/>
            <a:ext cx="3492724" cy="246221"/>
          </a:xfrm>
          <a:prstGeom prst="rect">
            <a:avLst/>
          </a:prstGeom>
        </p:spPr>
        <p:txBody>
          <a:bodyPr wrap="square">
            <a:spAutoFit/>
          </a:bodyPr>
          <a:lstStyle/>
          <a:p>
            <a:pPr algn="r"/>
            <a:r>
              <a:rPr lang="en-US" sz="1000" b="1" baseline="30000" dirty="0" smtClean="0"/>
              <a:t>1</a:t>
            </a:r>
            <a:r>
              <a:rPr lang="en-US" sz="1000" b="1" dirty="0" smtClean="0"/>
              <a:t>Listed in BEES online tool. </a:t>
            </a:r>
            <a:r>
              <a:rPr lang="en-US" sz="1000" b="1" baseline="30000" dirty="0" smtClean="0"/>
              <a:t>2</a:t>
            </a:r>
            <a:r>
              <a:rPr lang="en-US" sz="1000" b="1" dirty="0" smtClean="0"/>
              <a:t>Listed in </a:t>
            </a:r>
            <a:r>
              <a:rPr lang="en-US" sz="1000" b="1" dirty="0" err="1" smtClean="0"/>
              <a:t>GaBi</a:t>
            </a:r>
            <a:r>
              <a:rPr lang="en-US" sz="1000" b="1" dirty="0" smtClean="0"/>
              <a:t> 6 Quantities Folder</a:t>
            </a:r>
            <a:endParaRPr lang="en-US" sz="1000" b="1" dirty="0"/>
          </a:p>
        </p:txBody>
      </p:sp>
      <p:graphicFrame>
        <p:nvGraphicFramePr>
          <p:cNvPr id="10" name="Table 9"/>
          <p:cNvGraphicFramePr>
            <a:graphicFrameLocks noGrp="1"/>
          </p:cNvGraphicFramePr>
          <p:nvPr>
            <p:extLst>
              <p:ext uri="{D42A27DB-BD31-4B8C-83A1-F6EECF244321}">
                <p14:modId xmlns:p14="http://schemas.microsoft.com/office/powerpoint/2010/main" val="4083795389"/>
              </p:ext>
            </p:extLst>
          </p:nvPr>
        </p:nvGraphicFramePr>
        <p:xfrm>
          <a:off x="688489" y="1212325"/>
          <a:ext cx="9779659" cy="4772588"/>
        </p:xfrm>
        <a:graphic>
          <a:graphicData uri="http://schemas.openxmlformats.org/drawingml/2006/table">
            <a:tbl>
              <a:tblPr firstRow="1" bandRow="1">
                <a:tableStyleId>{5C22544A-7EE6-4342-B048-85BDC9FD1C3A}</a:tableStyleId>
              </a:tblPr>
              <a:tblGrid>
                <a:gridCol w="4274741"/>
                <a:gridCol w="1934281"/>
                <a:gridCol w="1399822"/>
                <a:gridCol w="1084521"/>
                <a:gridCol w="1086294"/>
              </a:tblGrid>
              <a:tr h="600913">
                <a:tc>
                  <a:txBody>
                    <a:bodyPr/>
                    <a:lstStyle/>
                    <a:p>
                      <a:r>
                        <a:rPr lang="en-US" dirty="0" smtClean="0"/>
                        <a:t>Group</a:t>
                      </a:r>
                      <a:endParaRPr lang="en-US" dirty="0"/>
                    </a:p>
                  </a:txBody>
                  <a:tcPr/>
                </a:tc>
                <a:tc>
                  <a:txBody>
                    <a:bodyPr/>
                    <a:lstStyle/>
                    <a:p>
                      <a:r>
                        <a:rPr lang="en-US" dirty="0" smtClean="0"/>
                        <a:t>BEES Stakeholder</a:t>
                      </a:r>
                      <a:endParaRPr lang="en-US" baseline="0" dirty="0" smtClean="0"/>
                    </a:p>
                    <a:p>
                      <a:r>
                        <a:rPr lang="en-US" baseline="0" dirty="0" smtClean="0"/>
                        <a:t>Panel</a:t>
                      </a:r>
                      <a:r>
                        <a:rPr lang="en-US" baseline="30000" dirty="0" smtClean="0"/>
                        <a:t>1</a:t>
                      </a:r>
                      <a:endParaRPr lang="en-US" dirty="0" smtClean="0"/>
                    </a:p>
                  </a:txBody>
                  <a:tcPr/>
                </a:tc>
                <a:tc>
                  <a:txBody>
                    <a:bodyPr/>
                    <a:lstStyle/>
                    <a:p>
                      <a:r>
                        <a:rPr lang="en-US" dirty="0" smtClean="0"/>
                        <a:t>EPA Science Adv. Board</a:t>
                      </a:r>
                      <a:r>
                        <a:rPr lang="en-US" baseline="30000" dirty="0" smtClean="0"/>
                        <a:t>1</a:t>
                      </a:r>
                      <a:endParaRPr lang="en-US" dirty="0"/>
                    </a:p>
                  </a:txBody>
                  <a:tcPr/>
                </a:tc>
                <a:tc>
                  <a:txBody>
                    <a:bodyPr/>
                    <a:lstStyle/>
                    <a:p>
                      <a:r>
                        <a:rPr lang="en-US" dirty="0" smtClean="0"/>
                        <a:t>PE Int. N.</a:t>
                      </a:r>
                      <a:r>
                        <a:rPr lang="en-US" baseline="0" dirty="0" smtClean="0"/>
                        <a:t> America</a:t>
                      </a:r>
                      <a:r>
                        <a:rPr lang="en-US" baseline="30000" dirty="0" smtClean="0"/>
                        <a:t>2</a:t>
                      </a:r>
                      <a:endParaRPr lang="en-US" dirty="0"/>
                    </a:p>
                  </a:txBody>
                  <a:tcPr/>
                </a:tc>
                <a:tc>
                  <a:txBody>
                    <a:bodyPr/>
                    <a:lstStyle/>
                    <a:p>
                      <a:r>
                        <a:rPr lang="en-US" baseline="0" dirty="0" smtClean="0"/>
                        <a:t>PE Int.</a:t>
                      </a:r>
                    </a:p>
                    <a:p>
                      <a:r>
                        <a:rPr lang="en-US" baseline="0" dirty="0" smtClean="0"/>
                        <a:t>Global</a:t>
                      </a:r>
                      <a:r>
                        <a:rPr lang="en-US" baseline="30000" dirty="0" smtClean="0"/>
                        <a:t>2</a:t>
                      </a:r>
                      <a:endParaRPr lang="en-US" dirty="0"/>
                    </a:p>
                  </a:txBody>
                  <a:tcPr/>
                </a:tc>
              </a:tr>
              <a:tr h="355339">
                <a:tc>
                  <a:txBody>
                    <a:bodyPr/>
                    <a:lstStyle/>
                    <a:p>
                      <a:r>
                        <a:rPr lang="en-US" sz="1600" dirty="0" smtClean="0"/>
                        <a:t>Global Warming</a:t>
                      </a:r>
                      <a:endParaRPr lang="en-US" sz="1600" dirty="0"/>
                    </a:p>
                  </a:txBody>
                  <a:tcPr/>
                </a:tc>
                <a:tc>
                  <a:txBody>
                    <a:bodyPr/>
                    <a:lstStyle/>
                    <a:p>
                      <a:r>
                        <a:rPr lang="en-US" sz="1600" dirty="0" smtClean="0"/>
                        <a:t>29%</a:t>
                      </a:r>
                      <a:endParaRPr lang="en-US" sz="1600" dirty="0"/>
                    </a:p>
                  </a:txBody>
                  <a:tcPr/>
                </a:tc>
                <a:tc>
                  <a:txBody>
                    <a:bodyPr/>
                    <a:lstStyle/>
                    <a:p>
                      <a:r>
                        <a:rPr lang="en-US" sz="1600" dirty="0" smtClean="0"/>
                        <a:t>16%</a:t>
                      </a:r>
                      <a:endParaRPr lang="en-US" sz="1600" dirty="0"/>
                    </a:p>
                  </a:txBody>
                  <a:tcPr/>
                </a:tc>
                <a:tc>
                  <a:txBody>
                    <a:bodyPr/>
                    <a:lstStyle/>
                    <a:p>
                      <a:r>
                        <a:rPr lang="en-US" sz="1600" dirty="0" smtClean="0"/>
                        <a:t>13%</a:t>
                      </a:r>
                      <a:endParaRPr lang="en-US" sz="1600" dirty="0"/>
                    </a:p>
                  </a:txBody>
                  <a:tcPr/>
                </a:tc>
                <a:tc>
                  <a:txBody>
                    <a:bodyPr/>
                    <a:lstStyle/>
                    <a:p>
                      <a:r>
                        <a:rPr lang="en-US" sz="1600" dirty="0" smtClean="0"/>
                        <a:t>13%</a:t>
                      </a:r>
                      <a:endParaRPr lang="en-US" sz="1600" dirty="0"/>
                    </a:p>
                  </a:txBody>
                  <a:tcPr/>
                </a:tc>
              </a:tr>
              <a:tr h="343379">
                <a:tc>
                  <a:txBody>
                    <a:bodyPr/>
                    <a:lstStyle/>
                    <a:p>
                      <a:r>
                        <a:rPr lang="en-US" sz="1600" dirty="0" smtClean="0"/>
                        <a:t>Acidification</a:t>
                      </a:r>
                      <a:endParaRPr lang="en-US" sz="1600" dirty="0"/>
                    </a:p>
                  </a:txBody>
                  <a:tcPr/>
                </a:tc>
                <a:tc>
                  <a:txBody>
                    <a:bodyPr/>
                    <a:lstStyle/>
                    <a:p>
                      <a:r>
                        <a:rPr lang="en-US" sz="1600" dirty="0" smtClean="0"/>
                        <a:t>3%</a:t>
                      </a:r>
                      <a:endParaRPr lang="en-US" sz="1600" dirty="0"/>
                    </a:p>
                  </a:txBody>
                  <a:tcPr/>
                </a:tc>
                <a:tc>
                  <a:txBody>
                    <a:bodyPr/>
                    <a:lstStyle/>
                    <a:p>
                      <a:r>
                        <a:rPr lang="en-US" sz="1600" dirty="0" smtClean="0"/>
                        <a:t>5%</a:t>
                      </a:r>
                      <a:endParaRPr lang="en-US" sz="1600" dirty="0"/>
                    </a:p>
                  </a:txBody>
                  <a:tcPr/>
                </a:tc>
                <a:tc>
                  <a:txBody>
                    <a:bodyPr/>
                    <a:lstStyle/>
                    <a:p>
                      <a:r>
                        <a:rPr lang="en-US" sz="1600" dirty="0" smtClean="0"/>
                        <a:t>9%</a:t>
                      </a:r>
                      <a:endParaRPr lang="en-US" sz="1600" dirty="0"/>
                    </a:p>
                  </a:txBody>
                  <a:tcPr/>
                </a:tc>
                <a:tc>
                  <a:txBody>
                    <a:bodyPr/>
                    <a:lstStyle/>
                    <a:p>
                      <a:r>
                        <a:rPr lang="en-US" sz="1600" dirty="0" smtClean="0"/>
                        <a:t>9%</a:t>
                      </a:r>
                      <a:endParaRPr lang="en-US" sz="1600" dirty="0"/>
                    </a:p>
                  </a:txBody>
                  <a:tcPr/>
                </a:tc>
              </a:tr>
              <a:tr h="343379">
                <a:tc>
                  <a:txBody>
                    <a:bodyPr/>
                    <a:lstStyle/>
                    <a:p>
                      <a:r>
                        <a:rPr lang="en-US" sz="1600" dirty="0" smtClean="0"/>
                        <a:t>Ecotoxicity</a:t>
                      </a:r>
                      <a:endParaRPr lang="en-US" sz="1600" dirty="0"/>
                    </a:p>
                  </a:txBody>
                  <a:tcPr/>
                </a:tc>
                <a:tc>
                  <a:txBody>
                    <a:bodyPr/>
                    <a:lstStyle/>
                    <a:p>
                      <a:r>
                        <a:rPr lang="en-US" sz="1600" dirty="0" smtClean="0"/>
                        <a:t>7%</a:t>
                      </a:r>
                      <a:endParaRPr lang="en-US" sz="1600" dirty="0"/>
                    </a:p>
                  </a:txBody>
                  <a:tcPr/>
                </a:tc>
                <a:tc>
                  <a:txBody>
                    <a:bodyPr/>
                    <a:lstStyle/>
                    <a:p>
                      <a:r>
                        <a:rPr lang="en-US" sz="1600" dirty="0" smtClean="0"/>
                        <a:t>11%</a:t>
                      </a:r>
                      <a:endParaRPr lang="en-US" sz="1600" dirty="0"/>
                    </a:p>
                  </a:txBody>
                  <a:tcPr/>
                </a:tc>
                <a:tc>
                  <a:txBody>
                    <a:bodyPr/>
                    <a:lstStyle/>
                    <a:p>
                      <a:r>
                        <a:rPr lang="en-US" sz="1600" dirty="0" smtClean="0"/>
                        <a:t>10%</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Eutrophication</a:t>
                      </a:r>
                      <a:endParaRPr lang="en-US" sz="1600" dirty="0"/>
                    </a:p>
                  </a:txBody>
                  <a:tcPr/>
                </a:tc>
                <a:tc>
                  <a:txBody>
                    <a:bodyPr/>
                    <a:lstStyle/>
                    <a:p>
                      <a:r>
                        <a:rPr lang="en-US" sz="1600" dirty="0" smtClean="0"/>
                        <a:t>6%</a:t>
                      </a:r>
                      <a:endParaRPr lang="en-US" sz="1600" dirty="0"/>
                    </a:p>
                  </a:txBody>
                  <a:tcPr/>
                </a:tc>
                <a:tc>
                  <a:txBody>
                    <a:bodyPr/>
                    <a:lstStyle/>
                    <a:p>
                      <a:r>
                        <a:rPr lang="en-US" sz="1600" dirty="0" smtClean="0"/>
                        <a:t>5%</a:t>
                      </a:r>
                      <a:endParaRPr lang="en-US" sz="1600" dirty="0"/>
                    </a:p>
                  </a:txBody>
                  <a:tcPr/>
                </a:tc>
                <a:tc>
                  <a:txBody>
                    <a:bodyPr/>
                    <a:lstStyle/>
                    <a:p>
                      <a:r>
                        <a:rPr lang="en-US" sz="1600" dirty="0" smtClean="0"/>
                        <a:t>10%</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Human Health Cancer</a:t>
                      </a:r>
                      <a:endParaRPr lang="en-US" sz="1600" dirty="0"/>
                    </a:p>
                  </a:txBody>
                  <a:tcPr/>
                </a:tc>
                <a:tc>
                  <a:txBody>
                    <a:bodyPr/>
                    <a:lstStyle/>
                    <a:p>
                      <a:r>
                        <a:rPr lang="en-US" sz="1600" dirty="0" smtClean="0"/>
                        <a:t>8%</a:t>
                      </a:r>
                      <a:endParaRPr lang="en-US" sz="1600" dirty="0"/>
                    </a:p>
                  </a:txBody>
                  <a:tcPr/>
                </a:tc>
                <a:tc>
                  <a:txBody>
                    <a:bodyPr/>
                    <a:lstStyle/>
                    <a:p>
                      <a:r>
                        <a:rPr lang="en-US" sz="1600" dirty="0" smtClean="0"/>
                        <a:t>7%</a:t>
                      </a:r>
                      <a:endParaRPr lang="en-US" sz="1600" dirty="0"/>
                    </a:p>
                  </a:txBody>
                  <a:tcPr/>
                </a:tc>
                <a:tc>
                  <a:txBody>
                    <a:bodyPr/>
                    <a:lstStyle/>
                    <a:p>
                      <a:r>
                        <a:rPr lang="en-US" sz="1600" dirty="0" smtClean="0"/>
                        <a:t>11%</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Human Health</a:t>
                      </a:r>
                      <a:r>
                        <a:rPr lang="en-US" sz="1600" baseline="0" dirty="0" smtClean="0"/>
                        <a:t> Non-cancer</a:t>
                      </a:r>
                      <a:endParaRPr lang="en-US" sz="1600" dirty="0"/>
                    </a:p>
                  </a:txBody>
                  <a:tcPr/>
                </a:tc>
                <a:tc>
                  <a:txBody>
                    <a:bodyPr/>
                    <a:lstStyle/>
                    <a:p>
                      <a:r>
                        <a:rPr lang="en-US" sz="1600" dirty="0" smtClean="0"/>
                        <a:t>5%</a:t>
                      </a:r>
                      <a:endParaRPr lang="en-US" sz="1600" dirty="0"/>
                    </a:p>
                  </a:txBody>
                  <a:tcPr/>
                </a:tc>
                <a:tc>
                  <a:txBody>
                    <a:bodyPr/>
                    <a:lstStyle/>
                    <a:p>
                      <a:r>
                        <a:rPr lang="en-US" sz="1600" dirty="0" smtClean="0"/>
                        <a:t>4%</a:t>
                      </a:r>
                      <a:endParaRPr lang="en-US" sz="1600" dirty="0"/>
                    </a:p>
                  </a:txBody>
                  <a:tcPr/>
                </a:tc>
                <a:tc>
                  <a:txBody>
                    <a:bodyPr/>
                    <a:lstStyle/>
                    <a:p>
                      <a:r>
                        <a:rPr lang="en-US" sz="1600" dirty="0" smtClean="0"/>
                        <a:t>11%</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Human Health</a:t>
                      </a:r>
                      <a:r>
                        <a:rPr lang="en-US" sz="1600" baseline="0" dirty="0" smtClean="0"/>
                        <a:t> Criteria Air</a:t>
                      </a:r>
                      <a:endParaRPr lang="en-US" sz="1600" dirty="0"/>
                    </a:p>
                  </a:txBody>
                  <a:tcPr/>
                </a:tc>
                <a:tc>
                  <a:txBody>
                    <a:bodyPr/>
                    <a:lstStyle/>
                    <a:p>
                      <a:r>
                        <a:rPr lang="en-US" sz="1600" dirty="0" smtClean="0"/>
                        <a:t>9%</a:t>
                      </a:r>
                      <a:endParaRPr lang="en-US" sz="1600" dirty="0"/>
                    </a:p>
                  </a:txBody>
                  <a:tcPr/>
                </a:tc>
                <a:tc>
                  <a:txBody>
                    <a:bodyPr/>
                    <a:lstStyle/>
                    <a:p>
                      <a:r>
                        <a:rPr lang="en-US" sz="1600" dirty="0" smtClean="0"/>
                        <a:t>6%</a:t>
                      </a:r>
                      <a:endParaRPr lang="en-US" sz="1600" dirty="0"/>
                    </a:p>
                  </a:txBody>
                  <a:tcPr/>
                </a:tc>
                <a:tc>
                  <a:txBody>
                    <a:bodyPr/>
                    <a:lstStyle/>
                    <a:p>
                      <a:r>
                        <a:rPr lang="en-US" sz="1600" dirty="0" smtClean="0"/>
                        <a:t>10%</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Smog</a:t>
                      </a:r>
                      <a:endParaRPr lang="en-US" sz="1600" dirty="0"/>
                    </a:p>
                  </a:txBody>
                  <a:tcPr/>
                </a:tc>
                <a:tc>
                  <a:txBody>
                    <a:bodyPr/>
                    <a:lstStyle/>
                    <a:p>
                      <a:r>
                        <a:rPr lang="en-US" sz="1600" dirty="0" smtClean="0"/>
                        <a:t>4%</a:t>
                      </a:r>
                      <a:endParaRPr lang="en-US" sz="1600" dirty="0"/>
                    </a:p>
                  </a:txBody>
                  <a:tcPr/>
                </a:tc>
                <a:tc>
                  <a:txBody>
                    <a:bodyPr/>
                    <a:lstStyle/>
                    <a:p>
                      <a:r>
                        <a:rPr lang="en-US" sz="1600" dirty="0" smtClean="0"/>
                        <a:t>6%</a:t>
                      </a:r>
                      <a:endParaRPr lang="en-US" sz="1600" dirty="0"/>
                    </a:p>
                  </a:txBody>
                  <a:tcPr/>
                </a:tc>
                <a:tc>
                  <a:txBody>
                    <a:bodyPr/>
                    <a:lstStyle/>
                    <a:p>
                      <a:r>
                        <a:rPr lang="en-US" sz="1600" dirty="0" smtClean="0"/>
                        <a:t>10%</a:t>
                      </a:r>
                      <a:endParaRPr lang="en-US" sz="1600" dirty="0"/>
                    </a:p>
                  </a:txBody>
                  <a:tcPr/>
                </a:tc>
                <a:tc>
                  <a:txBody>
                    <a:bodyPr/>
                    <a:lstStyle/>
                    <a:p>
                      <a:r>
                        <a:rPr lang="en-US" sz="1600" dirty="0" smtClean="0"/>
                        <a:t>9%</a:t>
                      </a:r>
                      <a:endParaRPr lang="en-US" sz="1600" dirty="0"/>
                    </a:p>
                  </a:txBody>
                  <a:tcPr/>
                </a:tc>
              </a:tr>
              <a:tr h="343379">
                <a:tc>
                  <a:txBody>
                    <a:bodyPr/>
                    <a:lstStyle/>
                    <a:p>
                      <a:r>
                        <a:rPr lang="en-US" sz="1600" dirty="0" smtClean="0"/>
                        <a:t>Stratospheric</a:t>
                      </a:r>
                      <a:r>
                        <a:rPr lang="en-US" sz="1600" baseline="0" dirty="0" smtClean="0"/>
                        <a:t> Ozone</a:t>
                      </a:r>
                      <a:endParaRPr lang="en-US" sz="1600" dirty="0"/>
                    </a:p>
                  </a:txBody>
                  <a:tcPr/>
                </a:tc>
                <a:tc>
                  <a:txBody>
                    <a:bodyPr/>
                    <a:lstStyle/>
                    <a:p>
                      <a:r>
                        <a:rPr lang="en-US" sz="1600" dirty="0" smtClean="0"/>
                        <a:t>2%</a:t>
                      </a:r>
                      <a:endParaRPr lang="en-US" sz="1600" dirty="0"/>
                    </a:p>
                  </a:txBody>
                  <a:tcPr/>
                </a:tc>
                <a:tc>
                  <a:txBody>
                    <a:bodyPr/>
                    <a:lstStyle/>
                    <a:p>
                      <a:r>
                        <a:rPr lang="en-US" sz="1600" dirty="0" smtClean="0"/>
                        <a:t>5%</a:t>
                      </a:r>
                      <a:endParaRPr lang="en-US" sz="1600" dirty="0"/>
                    </a:p>
                  </a:txBody>
                  <a:tcPr/>
                </a:tc>
                <a:tc>
                  <a:txBody>
                    <a:bodyPr/>
                    <a:lstStyle/>
                    <a:p>
                      <a:r>
                        <a:rPr lang="en-US" sz="1600" dirty="0" smtClean="0"/>
                        <a:t>8%</a:t>
                      </a:r>
                      <a:endParaRPr lang="en-US" sz="1600" dirty="0"/>
                    </a:p>
                  </a:txBody>
                  <a:tcPr/>
                </a:tc>
                <a:tc>
                  <a:txBody>
                    <a:bodyPr/>
                    <a:lstStyle/>
                    <a:p>
                      <a:r>
                        <a:rPr lang="en-US" sz="1600" dirty="0" smtClean="0"/>
                        <a:t>9%</a:t>
                      </a:r>
                      <a:endParaRPr lang="en-US" sz="1600" dirty="0"/>
                    </a:p>
                  </a:txBody>
                  <a:tcPr/>
                </a:tc>
              </a:tr>
              <a:tr h="343379">
                <a:tc>
                  <a:txBody>
                    <a:bodyPr/>
                    <a:lstStyle/>
                    <a:p>
                      <a:r>
                        <a:rPr lang="en-US" sz="1600" dirty="0" smtClean="0"/>
                        <a:t>Abiotic</a:t>
                      </a:r>
                      <a:r>
                        <a:rPr lang="en-US" sz="1600" baseline="0" dirty="0" smtClean="0"/>
                        <a:t> Resource/Fossil Fuel Depletion</a:t>
                      </a:r>
                      <a:endParaRPr lang="en-US" sz="1600" dirty="0"/>
                    </a:p>
                  </a:txBody>
                  <a:tcPr/>
                </a:tc>
                <a:tc>
                  <a:txBody>
                    <a:bodyPr/>
                    <a:lstStyle/>
                    <a:p>
                      <a:r>
                        <a:rPr lang="en-US" sz="1600" dirty="0" smtClean="0"/>
                        <a:t>10%</a:t>
                      </a:r>
                      <a:endParaRPr lang="en-US" sz="1600" dirty="0"/>
                    </a:p>
                  </a:txBody>
                  <a:tcPr/>
                </a:tc>
                <a:tc>
                  <a:txBody>
                    <a:bodyPr/>
                    <a:lstStyle/>
                    <a:p>
                      <a:r>
                        <a:rPr lang="en-US" sz="1600" dirty="0" smtClean="0"/>
                        <a:t>5%</a:t>
                      </a:r>
                      <a:endParaRPr lang="en-US" sz="1600" dirty="0"/>
                    </a:p>
                  </a:txBody>
                  <a:tcPr/>
                </a:tc>
                <a:tc>
                  <a:txBody>
                    <a:bodyPr/>
                    <a:lstStyle/>
                    <a:p>
                      <a:r>
                        <a:rPr lang="en-US" sz="1600" dirty="0" smtClean="0"/>
                        <a:t>8%</a:t>
                      </a:r>
                      <a:endParaRPr lang="en-US" sz="1600" dirty="0"/>
                    </a:p>
                  </a:txBody>
                  <a:tcPr/>
                </a:tc>
                <a:tc>
                  <a:txBody>
                    <a:bodyPr/>
                    <a:lstStyle/>
                    <a:p>
                      <a:r>
                        <a:rPr lang="en-US" sz="1600" dirty="0" smtClean="0"/>
                        <a:t>10%</a:t>
                      </a:r>
                      <a:endParaRPr lang="en-US" sz="1600" dirty="0"/>
                    </a:p>
                  </a:txBody>
                  <a:tcPr/>
                </a:tc>
              </a:tr>
              <a:tr h="343379">
                <a:tc>
                  <a:txBody>
                    <a:bodyPr/>
                    <a:lstStyle/>
                    <a:p>
                      <a:r>
                        <a:rPr lang="en-US" sz="1600" dirty="0" smtClean="0"/>
                        <a:t>Water Use</a:t>
                      </a:r>
                      <a:endParaRPr lang="en-US" sz="1600" dirty="0"/>
                    </a:p>
                  </a:txBody>
                  <a:tcPr/>
                </a:tc>
                <a:tc>
                  <a:txBody>
                    <a:bodyPr/>
                    <a:lstStyle/>
                    <a:p>
                      <a:r>
                        <a:rPr lang="en-US" sz="1600" dirty="0" smtClean="0"/>
                        <a:t>8%</a:t>
                      </a:r>
                      <a:endParaRPr lang="en-US" sz="1600" dirty="0"/>
                    </a:p>
                  </a:txBody>
                  <a:tcPr/>
                </a:tc>
                <a:tc>
                  <a:txBody>
                    <a:bodyPr/>
                    <a:lstStyle/>
                    <a:p>
                      <a:r>
                        <a:rPr lang="en-US" sz="1600" dirty="0" smtClean="0"/>
                        <a:t>3%</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r h="343379">
                <a:tc>
                  <a:txBody>
                    <a:bodyPr/>
                    <a:lstStyle/>
                    <a:p>
                      <a:r>
                        <a:rPr lang="en-US" sz="1600" dirty="0" smtClean="0"/>
                        <a:t>Land Use</a:t>
                      </a:r>
                      <a:endParaRPr lang="en-US" sz="1600" dirty="0"/>
                    </a:p>
                  </a:txBody>
                  <a:tcPr/>
                </a:tc>
                <a:tc>
                  <a:txBody>
                    <a:bodyPr/>
                    <a:lstStyle/>
                    <a:p>
                      <a:r>
                        <a:rPr lang="en-US" sz="1600" dirty="0" smtClean="0"/>
                        <a:t>6%</a:t>
                      </a:r>
                      <a:endParaRPr lang="en-US" sz="1600" dirty="0"/>
                    </a:p>
                  </a:txBody>
                  <a:tcPr/>
                </a:tc>
                <a:tc>
                  <a:txBody>
                    <a:bodyPr/>
                    <a:lstStyle/>
                    <a:p>
                      <a:r>
                        <a:rPr lang="en-US" sz="1600" dirty="0" smtClean="0"/>
                        <a:t>16%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r>
            </a:tbl>
          </a:graphicData>
        </a:graphic>
      </p:graphicFrame>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393300757"/>
      </p:ext>
    </p:extLst>
  </p:cSld>
  <p:clrMapOvr>
    <a:masterClrMapping/>
  </p:clrMapOvr>
  <mc:AlternateContent xmlns:mc="http://schemas.openxmlformats.org/markup-compatibility/2006" xmlns:p14="http://schemas.microsoft.com/office/powerpoint/2010/main">
    <mc:Choice Requires="p14">
      <p:transition spd="slow" p14:dur="2000" advTm="61555"/>
    </mc:Choice>
    <mc:Fallback xmlns="">
      <p:transition spd="slow" advTm="6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8338721"/>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821024" cy="885981"/>
          </a:xfrm>
        </p:spPr>
        <p:txBody>
          <a:bodyPr>
            <a:normAutofit/>
          </a:bodyPr>
          <a:lstStyle/>
          <a:p>
            <a:r>
              <a:rPr lang="en-US" dirty="0" smtClean="0"/>
              <a:t>BEES Score Aggregation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20</a:t>
            </a:fld>
            <a:endParaRPr lang="en-US" dirty="0"/>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037"/>
          <a:stretch/>
        </p:blipFill>
        <p:spPr>
          <a:xfrm>
            <a:off x="1097280" y="1147313"/>
            <a:ext cx="7507471" cy="494868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TextBox 7"/>
          <p:cNvSpPr txBox="1"/>
          <p:nvPr/>
        </p:nvSpPr>
        <p:spPr>
          <a:xfrm>
            <a:off x="9225721" y="3436990"/>
            <a:ext cx="1986762" cy="369332"/>
          </a:xfrm>
          <a:prstGeom prst="rect">
            <a:avLst/>
          </a:prstGeom>
          <a:noFill/>
        </p:spPr>
        <p:txBody>
          <a:bodyPr wrap="none" rtlCol="0">
            <a:spAutoFit/>
          </a:bodyPr>
          <a:lstStyle/>
          <a:p>
            <a:r>
              <a:rPr lang="en-US" dirty="0" smtClean="0">
                <a:hlinkClick r:id="rId7"/>
              </a:rPr>
              <a:t>Link to BEES Online</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2"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1104179949"/>
      </p:ext>
    </p:extLst>
  </p:cSld>
  <p:clrMapOvr>
    <a:masterClrMapping/>
  </p:clrMapOvr>
  <mc:AlternateContent xmlns:mc="http://schemas.openxmlformats.org/markup-compatibility/2006" xmlns:p14="http://schemas.microsoft.com/office/powerpoint/2010/main">
    <mc:Choice Requires="p14">
      <p:transition spd="slow" p14:dur="2000" advTm="75554"/>
    </mc:Choice>
    <mc:Fallback xmlns="">
      <p:transition spd="slow" advTm="7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BEES Score Table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21</a:t>
            </a:fld>
            <a:endParaRPr lang="en-US" dirty="0"/>
          </a:p>
        </p:txBody>
      </p:sp>
      <p:pic>
        <p:nvPicPr>
          <p:cNvPr id="7" name="Picture 6"/>
          <p:cNvPicPr>
            <a:picLocks noChangeAspect="1"/>
          </p:cNvPicPr>
          <p:nvPr/>
        </p:nvPicPr>
        <p:blipFill>
          <a:blip r:embed="rId4"/>
          <a:stretch>
            <a:fillRect/>
          </a:stretch>
        </p:blipFill>
        <p:spPr>
          <a:xfrm>
            <a:off x="533401" y="1369306"/>
            <a:ext cx="11130578" cy="4690429"/>
          </a:xfrm>
          <a:prstGeom prst="rect">
            <a:avLst/>
          </a:prstGeom>
        </p:spPr>
      </p:pic>
      <p:sp>
        <p:nvSpPr>
          <p:cNvPr id="8" name="TextBox 7"/>
          <p:cNvSpPr txBox="1"/>
          <p:nvPr/>
        </p:nvSpPr>
        <p:spPr>
          <a:xfrm>
            <a:off x="9368716" y="1388356"/>
            <a:ext cx="2238113" cy="369332"/>
          </a:xfrm>
          <a:prstGeom prst="rect">
            <a:avLst/>
          </a:prstGeom>
          <a:noFill/>
        </p:spPr>
        <p:txBody>
          <a:bodyPr wrap="none" rtlCol="0">
            <a:spAutoFit/>
          </a:bodyPr>
          <a:lstStyle/>
          <a:p>
            <a:r>
              <a:rPr lang="en-US" dirty="0" smtClean="0"/>
              <a:t>Functional Unit = 1 ft</a:t>
            </a:r>
            <a:r>
              <a:rPr lang="en-US" baseline="30000" dirty="0" smtClean="0"/>
              <a:t>3</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Tree>
    <p:extLst>
      <p:ext uri="{BB962C8B-B14F-4D97-AF65-F5344CB8AC3E}">
        <p14:creationId xmlns:p14="http://schemas.microsoft.com/office/powerpoint/2010/main" val="3130146737"/>
      </p:ext>
    </p:extLst>
  </p:cSld>
  <p:clrMapOvr>
    <a:masterClrMapping/>
  </p:clrMapOvr>
  <mc:AlternateContent xmlns:mc="http://schemas.openxmlformats.org/markup-compatibility/2006" xmlns:p14="http://schemas.microsoft.com/office/powerpoint/2010/main">
    <mc:Choice Requires="p14">
      <p:transition spd="slow" p14:dur="2000" advTm="45600"/>
    </mc:Choice>
    <mc:Fallback xmlns="">
      <p:transition spd="slow" advTm="4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completing </a:t>
            </a:r>
            <a:r>
              <a:rPr lang="en-US" dirty="0" smtClean="0"/>
              <a:t>Module </a:t>
            </a:r>
            <a:r>
              <a:rPr lang="el-GR" dirty="0" smtClean="0">
                <a:latin typeface="Calibri" panose="020F0502020204030204" pitchFamily="34" charset="0"/>
              </a:rPr>
              <a:t>α</a:t>
            </a:r>
            <a:r>
              <a:rPr lang="en-US" dirty="0">
                <a:latin typeface="Calibri" panose="020F0502020204030204" pitchFamily="34" charset="0"/>
              </a:rPr>
              <a:t>4</a:t>
            </a:r>
            <a:r>
              <a:rPr lang="en-US" dirty="0" smtClean="0"/>
              <a:t>!</a:t>
            </a:r>
            <a:endParaRPr lang="en-US" dirty="0"/>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mtClean="0"/>
              <a:t>Group A: ISO Compliant LCA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α</a:t>
            </a:r>
            <a:r>
              <a:rPr lang="en-US" smtClean="0"/>
              <a:t>: ISO Compliant LCA Detailed Modules</a:t>
            </a:r>
          </a:p>
          <a:p>
            <a:pPr marL="0" indent="0">
              <a:buFont typeface="Calibri" panose="020F0502020204030204" pitchFamily="34" charset="0"/>
              <a:buNone/>
            </a:pPr>
            <a:r>
              <a:rPr lang="en-US" smtClean="0"/>
              <a:t>Group B: Environmental Impact Categories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β</a:t>
            </a:r>
            <a:r>
              <a:rPr lang="en-US" smtClean="0"/>
              <a:t>: Environmental Impact Categories Detailed Modules</a:t>
            </a:r>
          </a:p>
          <a:p>
            <a:pPr marL="0" indent="0">
              <a:buFont typeface="Calibri" panose="020F0502020204030204" pitchFamily="34" charset="0"/>
              <a:buNone/>
            </a:pPr>
            <a:r>
              <a:rPr lang="en-US" smtClean="0"/>
              <a:t>Group G: General LCA Tools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γ</a:t>
            </a:r>
            <a:r>
              <a:rPr lang="en-US" smtClean="0"/>
              <a:t>: General LCA Tools Detailed Modules</a:t>
            </a:r>
          </a:p>
          <a:p>
            <a:pPr marL="0" indent="0">
              <a:buFont typeface="Calibri" panose="020F0502020204030204" pitchFamily="34" charset="0"/>
              <a:buNone/>
            </a:pPr>
            <a:r>
              <a:rPr lang="en-US" smtClean="0"/>
              <a:t>Group T: Transportation-Related LCA Overview Modules</a:t>
            </a:r>
          </a:p>
          <a:p>
            <a:pPr marL="0" indent="0">
              <a:buFont typeface="Calibri" panose="020F0502020204030204" pitchFamily="34" charset="0"/>
              <a:buNone/>
            </a:pPr>
            <a:r>
              <a:rPr lang="en-US" smtClean="0"/>
              <a:t>Group </a:t>
            </a:r>
            <a:r>
              <a:rPr lang="en-US" smtClean="0">
                <a:latin typeface="Calibri" panose="020F0502020204030204" pitchFamily="34" charset="0"/>
              </a:rPr>
              <a:t>τ</a:t>
            </a:r>
            <a:r>
              <a:rPr lang="en-US" smtClean="0"/>
              <a:t>: Transportation-Related LCA Detailed Modules</a:t>
            </a:r>
          </a:p>
          <a:p>
            <a:pPr marL="0" indent="0">
              <a:buFont typeface="Calibri" panose="020F0502020204030204" pitchFamily="34" charset="0"/>
              <a:buNone/>
            </a:pPr>
            <a:endParaRPr lang="en-US" smtClean="0"/>
          </a:p>
          <a:p>
            <a:pPr marL="0" indent="0">
              <a:buFont typeface="Calibri" panose="020F0502020204030204" pitchFamily="34" charset="0"/>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1838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a:xfrm>
            <a:off x="688489" y="1161827"/>
            <a:ext cx="10915426" cy="4797163"/>
          </a:xfrm>
        </p:spPr>
        <p:txBody>
          <a:bodyPr/>
          <a:lstStyle/>
          <a:p>
            <a:pPr marL="457200" indent="-457200">
              <a:buFont typeface="+mj-lt"/>
              <a:buAutoNum type="arabicPeriod"/>
            </a:pPr>
            <a:r>
              <a:rPr lang="en-US" dirty="0" smtClean="0"/>
              <a:t>Organize the impact categories shown on Slide 8 into </a:t>
            </a:r>
            <a:r>
              <a:rPr lang="en-US" b="1" dirty="0" smtClean="0"/>
              <a:t>one</a:t>
            </a:r>
            <a:r>
              <a:rPr lang="en-US" dirty="0" smtClean="0"/>
              <a:t> of the following (your choice):</a:t>
            </a:r>
          </a:p>
          <a:p>
            <a:pPr marL="749808" lvl="1" indent="-457200">
              <a:buFont typeface="+mj-lt"/>
              <a:buAutoNum type="alphaLcParenR"/>
            </a:pPr>
            <a:r>
              <a:rPr lang="en-US" dirty="0"/>
              <a:t>b</a:t>
            </a:r>
            <a:r>
              <a:rPr lang="en-US" dirty="0" smtClean="0"/>
              <a:t>y geographic scale of impacts,</a:t>
            </a:r>
          </a:p>
          <a:p>
            <a:pPr marL="749808" lvl="1" indent="-457200">
              <a:buFont typeface="+mj-lt"/>
              <a:buAutoNum type="alphaLcParenR"/>
            </a:pPr>
            <a:r>
              <a:rPr lang="en-US" dirty="0"/>
              <a:t>b</a:t>
            </a:r>
            <a:r>
              <a:rPr lang="en-US" dirty="0" smtClean="0"/>
              <a:t>y receptor type, or</a:t>
            </a:r>
          </a:p>
          <a:p>
            <a:pPr marL="749808" lvl="1" indent="-457200">
              <a:buFont typeface="+mj-lt"/>
              <a:buAutoNum type="alphaLcParenR"/>
            </a:pPr>
            <a:r>
              <a:rPr lang="en-US" dirty="0" smtClean="0"/>
              <a:t>by any other grouping scheme of your choice (except priority or impact medium are not allowed)</a:t>
            </a:r>
          </a:p>
          <a:p>
            <a:pPr marL="457200" indent="-457200">
              <a:buFont typeface="+mj-lt"/>
              <a:buAutoNum type="arabicPeriod"/>
            </a:pPr>
            <a:r>
              <a:rPr lang="en-US" dirty="0" smtClean="0"/>
              <a:t>Look </a:t>
            </a:r>
            <a:r>
              <a:rPr lang="en-US" dirty="0"/>
              <a:t>up </a:t>
            </a:r>
            <a:r>
              <a:rPr lang="en-US" dirty="0" smtClean="0"/>
              <a:t>the paper by Kim et al. (2013) on external normalization references. Comment </a:t>
            </a:r>
            <a:r>
              <a:rPr lang="en-US" dirty="0"/>
              <a:t>on the disparity between </a:t>
            </a:r>
            <a:r>
              <a:rPr lang="en-US" dirty="0" smtClean="0"/>
              <a:t>the values in the two reference sets in Table 2 and </a:t>
            </a:r>
            <a:r>
              <a:rPr lang="en-US" dirty="0"/>
              <a:t>explain why the values for human </a:t>
            </a:r>
            <a:r>
              <a:rPr lang="en-US" dirty="0" smtClean="0"/>
              <a:t>health </a:t>
            </a:r>
            <a:r>
              <a:rPr lang="en-US" dirty="0"/>
              <a:t>and ecotoxicity vary so </a:t>
            </a:r>
            <a:r>
              <a:rPr lang="en-US" dirty="0" smtClean="0"/>
              <a:t>drastically (explained in Kim et al. 2013). </a:t>
            </a:r>
          </a:p>
          <a:p>
            <a:pPr marL="457200" indent="-457200">
              <a:buFont typeface="+mj-lt"/>
              <a:buAutoNum type="arabicPeriod"/>
            </a:pPr>
            <a:r>
              <a:rPr lang="en-US" dirty="0" smtClean="0"/>
              <a:t>Find </a:t>
            </a:r>
            <a:r>
              <a:rPr lang="en-US" dirty="0"/>
              <a:t>a comparative LCA and normalize the impact </a:t>
            </a:r>
            <a:r>
              <a:rPr lang="en-US" dirty="0" smtClean="0"/>
              <a:t>category indicators to any one of the external normalization databases. Note which set of references you used.</a:t>
            </a:r>
          </a:p>
          <a:p>
            <a:pPr marL="457200" indent="-457200">
              <a:buFont typeface="+mj-lt"/>
              <a:buAutoNum type="arabicPeriod"/>
            </a:pPr>
            <a:r>
              <a:rPr lang="en-US" dirty="0" smtClean="0"/>
              <a:t>Internally normalize (by one alternative, maximum, or sum – your choice) the same LCA you externally normalized in Question 3. Compare the graphs and comment on </a:t>
            </a:r>
            <a:r>
              <a:rPr lang="en-US" dirty="0"/>
              <a:t>how interpretation </a:t>
            </a:r>
            <a:r>
              <a:rPr lang="en-US" dirty="0" smtClean="0"/>
              <a:t>might </a:t>
            </a:r>
            <a:r>
              <a:rPr lang="en-US" dirty="0"/>
              <a:t>differ if one or the other was presented alone</a:t>
            </a:r>
            <a:r>
              <a:rPr lang="en-US" dirty="0" smtClean="0"/>
              <a:t>.</a:t>
            </a:r>
          </a:p>
          <a:p>
            <a:pPr marL="457200" indent="-457200">
              <a:buFont typeface="+mj-lt"/>
              <a:buAutoNum type="arabicPeriod"/>
            </a:pPr>
            <a:r>
              <a:rPr lang="en-US" dirty="0" smtClean="0"/>
              <a:t>Comment on the differences between the various weighting schemes presented in Slide 19 and qualitatively discuss how results might appear differently under the various schemes.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23</a:t>
            </a:fld>
            <a:endParaRPr lang="en-US" dirty="0"/>
          </a:p>
        </p:txBody>
      </p:sp>
    </p:spTree>
    <p:extLst>
      <p:ext uri="{BB962C8B-B14F-4D97-AF65-F5344CB8AC3E}">
        <p14:creationId xmlns:p14="http://schemas.microsoft.com/office/powerpoint/2010/main" val="393000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1206857"/>
            <a:ext cx="10690529" cy="2387600"/>
          </a:xfrm>
        </p:spPr>
        <p:txBody>
          <a:bodyPr>
            <a:normAutofit fontScale="90000"/>
          </a:bodyPr>
          <a:lstStyle/>
          <a:p>
            <a:r>
              <a:rPr lang="en-US" dirty="0" smtClean="0"/>
              <a:t>LCIA Optional Elements: </a:t>
            </a:r>
            <a:r>
              <a:rPr lang="en-US" sz="5800" dirty="0" smtClean="0"/>
              <a:t>Grouping, weighting, and normalization</a:t>
            </a:r>
            <a:endParaRPr lang="en-US" sz="5800" dirty="0"/>
          </a:p>
        </p:txBody>
      </p:sp>
      <p:sp>
        <p:nvSpPr>
          <p:cNvPr id="3" name="Subtitle 2"/>
          <p:cNvSpPr>
            <a:spLocks noGrp="1"/>
          </p:cNvSpPr>
          <p:nvPr>
            <p:ph type="subTitle" idx="1"/>
          </p:nvPr>
        </p:nvSpPr>
        <p:spPr/>
        <p:txBody>
          <a:bodyPr>
            <a:normAutofit/>
          </a:bodyPr>
          <a:lstStyle/>
          <a:p>
            <a:r>
              <a:rPr lang="en-US" sz="3200" dirty="0" smtClean="0"/>
              <a:t>Module </a:t>
            </a:r>
            <a:r>
              <a:rPr lang="el-GR" sz="3200" cap="none" dirty="0" smtClean="0">
                <a:latin typeface="Calibri" panose="020F0502020204030204" pitchFamily="34" charset="0"/>
              </a:rPr>
              <a:t>α</a:t>
            </a:r>
            <a:r>
              <a:rPr lang="en-US" sz="3200" cap="none" dirty="0">
                <a:latin typeface="Calibri" panose="020F0502020204030204" pitchFamily="34" charset="0"/>
              </a:rPr>
              <a:t>4</a:t>
            </a:r>
            <a:endParaRPr lang="en-US" sz="3200" dirty="0"/>
          </a:p>
        </p:txBody>
      </p:sp>
      <p:sp>
        <p:nvSpPr>
          <p:cNvPr id="4"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
        <p:nvSpPr>
          <p:cNvPr id="5" name="Footer Placeholder 4"/>
          <p:cNvSpPr>
            <a:spLocks noGrp="1"/>
          </p:cNvSpPr>
          <p:nvPr>
            <p:ph type="ftr" sz="quarter" idx="11"/>
          </p:nvPr>
        </p:nvSpPr>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end="1200"/>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89" y="352046"/>
            <a:ext cx="10058400" cy="1324354"/>
          </a:xfrm>
        </p:spPr>
        <p:txBody>
          <a:bodyPr>
            <a:normAutofit fontScale="90000"/>
          </a:bodyPr>
          <a:lstStyle/>
          <a:p>
            <a:r>
              <a:rPr lang="en-US" dirty="0" smtClean="0"/>
              <a:t>Phases of </a:t>
            </a:r>
            <a:br>
              <a:rPr lang="en-US" dirty="0" smtClean="0"/>
            </a:br>
            <a:r>
              <a:rPr lang="en-US" dirty="0" smtClean="0"/>
              <a:t>an LCA</a:t>
            </a:r>
            <a:endParaRPr lang="en-US" dirty="0"/>
          </a:p>
        </p:txBody>
      </p:sp>
      <p:sp>
        <p:nvSpPr>
          <p:cNvPr id="8" name="Slide Number Placeholder 7"/>
          <p:cNvSpPr>
            <a:spLocks noGrp="1"/>
          </p:cNvSpPr>
          <p:nvPr>
            <p:ph type="sldNum" sz="quarter" idx="12"/>
          </p:nvPr>
        </p:nvSpPr>
        <p:spPr/>
        <p:txBody>
          <a:bodyPr/>
          <a:lstStyle/>
          <a:p>
            <a:fld id="{0A514951-337F-4C55-96DD-3945EF272A02}" type="slidenum">
              <a:rPr lang="en-US" smtClean="0"/>
              <a:t>4</a:t>
            </a:fld>
            <a:endParaRPr lang="en-US"/>
          </a:p>
        </p:txBody>
      </p:sp>
      <p:graphicFrame>
        <p:nvGraphicFramePr>
          <p:cNvPr id="11" name="Content Placeholder 10"/>
          <p:cNvGraphicFramePr>
            <a:graphicFrameLocks noGrp="1"/>
          </p:cNvGraphicFramePr>
          <p:nvPr>
            <p:ph idx="1"/>
            <p:extLst/>
          </p:nvPr>
        </p:nvGraphicFramePr>
        <p:xfrm>
          <a:off x="-1937114" y="756936"/>
          <a:ext cx="13672820" cy="5131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p:cNvSpPr/>
          <p:nvPr/>
        </p:nvSpPr>
        <p:spPr>
          <a:xfrm>
            <a:off x="6656254" y="6137364"/>
            <a:ext cx="6488407" cy="246221"/>
          </a:xfrm>
          <a:prstGeom prst="rect">
            <a:avLst/>
          </a:prstGeom>
        </p:spPr>
        <p:txBody>
          <a:bodyPr wrap="square">
            <a:spAutoFit/>
          </a:bodyPr>
          <a:lstStyle/>
          <a:p>
            <a:r>
              <a:rPr lang="en-US" sz="1000" dirty="0" smtClean="0"/>
              <a:t>Image Sources: Target: wikia.nocookie.net      Data: dreamstime.com      Earth: business2community.com</a:t>
            </a:r>
            <a:endParaRPr lang="en-US" sz="1000" dirty="0"/>
          </a:p>
        </p:txBody>
      </p:sp>
      <p:sp>
        <p:nvSpPr>
          <p:cNvPr id="18" name="Rectangle 17"/>
          <p:cNvSpPr/>
          <p:nvPr/>
        </p:nvSpPr>
        <p:spPr>
          <a:xfrm>
            <a:off x="5856264" y="4295367"/>
            <a:ext cx="4825428" cy="369332"/>
          </a:xfrm>
          <a:prstGeom prst="rect">
            <a:avLst/>
          </a:prstGeom>
        </p:spPr>
        <p:txBody>
          <a:bodyPr wrap="square">
            <a:spAutoFit/>
          </a:bodyPr>
          <a:lstStyle/>
          <a:p>
            <a:r>
              <a:rPr lang="en-US" dirty="0" smtClean="0"/>
              <a:t>Note: For an LCI study LCIA</a:t>
            </a:r>
            <a:r>
              <a:rPr lang="en-US" dirty="0"/>
              <a:t> </a:t>
            </a:r>
            <a:r>
              <a:rPr lang="en-US" dirty="0" smtClean="0"/>
              <a:t>phase is omitted</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0"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3834056064"/>
      </p:ext>
    </p:extLst>
  </p:cSld>
  <p:clrMapOvr>
    <a:masterClrMapping/>
  </p:clrMapOvr>
  <mc:AlternateContent xmlns:mc="http://schemas.openxmlformats.org/markup-compatibility/2006" xmlns:p14="http://schemas.microsoft.com/office/powerpoint/2010/main">
    <mc:Choice Requires="p14">
      <p:transition spd="slow" p14:dur="2000" advTm="39724"/>
    </mc:Choice>
    <mc:Fallback xmlns="">
      <p:transition spd="slow" advTm="3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817595" y="975686"/>
            <a:ext cx="1292565" cy="44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Weighting</a:t>
            </a:r>
            <a:endParaRPr lang="en-US" sz="2000" b="1" dirty="0"/>
          </a:p>
        </p:txBody>
      </p:sp>
      <p:sp>
        <p:nvSpPr>
          <p:cNvPr id="21" name="Rectangle 20"/>
          <p:cNvSpPr/>
          <p:nvPr/>
        </p:nvSpPr>
        <p:spPr>
          <a:xfrm>
            <a:off x="8569307" y="2628907"/>
            <a:ext cx="1701199" cy="44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Normalization</a:t>
            </a:r>
            <a:endParaRPr lang="en-US" sz="2000" b="1" dirty="0"/>
          </a:p>
        </p:txBody>
      </p:sp>
      <p:sp>
        <p:nvSpPr>
          <p:cNvPr id="17" name="Rectangle 16"/>
          <p:cNvSpPr/>
          <p:nvPr/>
        </p:nvSpPr>
        <p:spPr>
          <a:xfrm>
            <a:off x="2593833" y="2628907"/>
            <a:ext cx="1320800" cy="44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Grouping</a:t>
            </a:r>
            <a:endParaRPr lang="en-US" sz="2000" b="1" dirty="0"/>
          </a:p>
        </p:txBody>
      </p:sp>
      <p:sp>
        <p:nvSpPr>
          <p:cNvPr id="2" name="Title 1"/>
          <p:cNvSpPr>
            <a:spLocks noGrp="1"/>
          </p:cNvSpPr>
          <p:nvPr>
            <p:ph type="title"/>
          </p:nvPr>
        </p:nvSpPr>
        <p:spPr/>
        <p:txBody>
          <a:bodyPr/>
          <a:lstStyle/>
          <a:p>
            <a:r>
              <a:rPr lang="en-US" dirty="0" smtClean="0"/>
              <a:t>Optional Elements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5</a:t>
            </a:fld>
            <a:endParaRPr lang="en-US" dirty="0"/>
          </a:p>
        </p:txBody>
      </p:sp>
      <p:sp>
        <p:nvSpPr>
          <p:cNvPr id="7" name="Oval 6"/>
          <p:cNvSpPr/>
          <p:nvPr/>
        </p:nvSpPr>
        <p:spPr>
          <a:xfrm>
            <a:off x="5288222" y="2883453"/>
            <a:ext cx="2351315" cy="108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Optional Elements</a:t>
            </a:r>
            <a:endParaRPr lang="en-US" sz="2400" dirty="0"/>
          </a:p>
        </p:txBody>
      </p:sp>
      <p:sp>
        <p:nvSpPr>
          <p:cNvPr id="8" name="Rectangle 7"/>
          <p:cNvSpPr/>
          <p:nvPr/>
        </p:nvSpPr>
        <p:spPr>
          <a:xfrm>
            <a:off x="8237125" y="3073891"/>
            <a:ext cx="2365565"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Dividing indicator results by a reference value</a:t>
            </a:r>
            <a:endParaRPr lang="en-US" sz="1600" dirty="0"/>
          </a:p>
        </p:txBody>
      </p:sp>
      <p:sp>
        <p:nvSpPr>
          <p:cNvPr id="9" name="Rectangle 8"/>
          <p:cNvSpPr/>
          <p:nvPr/>
        </p:nvSpPr>
        <p:spPr>
          <a:xfrm>
            <a:off x="4621410" y="1391016"/>
            <a:ext cx="3684937" cy="766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Converting results with valuation of importance of each impact category</a:t>
            </a:r>
            <a:endParaRPr lang="en-US" sz="1600" dirty="0"/>
          </a:p>
        </p:txBody>
      </p:sp>
      <p:sp>
        <p:nvSpPr>
          <p:cNvPr id="10" name="Rectangle 9"/>
          <p:cNvSpPr/>
          <p:nvPr/>
        </p:nvSpPr>
        <p:spPr>
          <a:xfrm>
            <a:off x="2272957" y="3073891"/>
            <a:ext cx="1962552" cy="707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Organizing impact categories by themes</a:t>
            </a:r>
            <a:endParaRPr lang="en-US" sz="1600" dirty="0"/>
          </a:p>
        </p:txBody>
      </p:sp>
      <p:sp>
        <p:nvSpPr>
          <p:cNvPr id="11" name="Rectangle 10"/>
          <p:cNvSpPr/>
          <p:nvPr/>
        </p:nvSpPr>
        <p:spPr>
          <a:xfrm>
            <a:off x="5536357" y="4653667"/>
            <a:ext cx="1855044" cy="7075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Additional Data Quality Analysis</a:t>
            </a:r>
            <a:endParaRPr lang="en-US" b="1" dirty="0"/>
          </a:p>
        </p:txBody>
      </p:sp>
      <p:cxnSp>
        <p:nvCxnSpPr>
          <p:cNvPr id="12" name="Straight Connector 11"/>
          <p:cNvCxnSpPr>
            <a:stCxn id="7" idx="2"/>
          </p:cNvCxnSpPr>
          <p:nvPr/>
        </p:nvCxnSpPr>
        <p:spPr>
          <a:xfrm flipH="1" flipV="1">
            <a:off x="4223662" y="3427678"/>
            <a:ext cx="106456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6"/>
            <a:endCxn id="8" idx="1"/>
          </p:cNvCxnSpPr>
          <p:nvPr/>
        </p:nvCxnSpPr>
        <p:spPr>
          <a:xfrm flipV="1">
            <a:off x="7639537" y="3427678"/>
            <a:ext cx="5975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0"/>
          </p:cNvCxnSpPr>
          <p:nvPr/>
        </p:nvCxnSpPr>
        <p:spPr>
          <a:xfrm flipH="1" flipV="1">
            <a:off x="6463879" y="2142759"/>
            <a:ext cx="1" cy="7406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1" idx="0"/>
          </p:cNvCxnSpPr>
          <p:nvPr/>
        </p:nvCxnSpPr>
        <p:spPr>
          <a:xfrm flipH="1">
            <a:off x="6463879" y="3971904"/>
            <a:ext cx="1" cy="681763"/>
          </a:xfrm>
          <a:prstGeom prst="line">
            <a:avLst/>
          </a:prstGeom>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583896" y="4876827"/>
            <a:ext cx="11375875" cy="139251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800" dirty="0" smtClean="0"/>
              <a:t>May be useful as interpretation aids</a:t>
            </a:r>
          </a:p>
          <a:p>
            <a:pPr>
              <a:buFont typeface="Arial" panose="020B0604020202020204" pitchFamily="34" charset="0"/>
              <a:buChar char="•"/>
            </a:pPr>
            <a:r>
              <a:rPr lang="en-US" sz="1800" dirty="0" smtClean="0"/>
              <a:t>Some may be subjective</a:t>
            </a:r>
          </a:p>
          <a:p>
            <a:pPr>
              <a:buFont typeface="Arial" panose="020B0604020202020204" pitchFamily="34" charset="0"/>
              <a:buChar char="•"/>
            </a:pPr>
            <a:r>
              <a:rPr lang="en-US" sz="1800" dirty="0" smtClean="0"/>
              <a:t>Inclusion of each element should be consistent with the goal and scope</a:t>
            </a:r>
            <a:endParaRPr lang="en-US" sz="1800"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23"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20"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4057629764"/>
      </p:ext>
    </p:extLst>
  </p:cSld>
  <p:clrMapOvr>
    <a:masterClrMapping/>
  </p:clrMapOvr>
  <mc:AlternateContent xmlns:mc="http://schemas.openxmlformats.org/markup-compatibility/2006" xmlns:p14="http://schemas.microsoft.com/office/powerpoint/2010/main">
    <mc:Choice Requires="p14">
      <p:transition spd="slow" p14:dur="2000" advTm="79783"/>
    </mc:Choice>
    <mc:Fallback xmlns="">
      <p:transition spd="slow" advTm="7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Grouping</a:t>
            </a:r>
            <a:endParaRPr lang="en-US" dirty="0"/>
          </a:p>
        </p:txBody>
      </p:sp>
      <p:sp>
        <p:nvSpPr>
          <p:cNvPr id="5" name="Slide Number Placeholder 4"/>
          <p:cNvSpPr>
            <a:spLocks noGrp="1"/>
          </p:cNvSpPr>
          <p:nvPr>
            <p:ph type="sldNum" sz="quarter" idx="12"/>
          </p:nvPr>
        </p:nvSpPr>
        <p:spPr/>
        <p:txBody>
          <a:bodyPr/>
          <a:lstStyle/>
          <a:p>
            <a:fld id="{0A514951-337F-4C55-96DD-3945EF272A02}" type="slidenum">
              <a:rPr lang="en-US" smtClean="0"/>
              <a:t>6</a:t>
            </a:fld>
            <a:endParaRPr lang="en-US"/>
          </a:p>
        </p:txBody>
      </p:sp>
      <p:sp>
        <p:nvSpPr>
          <p:cNvPr id="15" name="Content Placeholder 2"/>
          <p:cNvSpPr>
            <a:spLocks noGrp="1"/>
          </p:cNvSpPr>
          <p:nvPr>
            <p:ph idx="1"/>
          </p:nvPr>
        </p:nvSpPr>
        <p:spPr>
          <a:xfrm>
            <a:off x="606608" y="1689854"/>
            <a:ext cx="2925364" cy="1322341"/>
          </a:xfrm>
          <a:noFill/>
          <a:ln w="19050">
            <a:solidFill>
              <a:schemeClr val="accent1"/>
            </a:solidFill>
          </a:ln>
        </p:spPr>
        <p:txBody>
          <a:bodyPr>
            <a:normAutofit/>
          </a:bodyPr>
          <a:lstStyle/>
          <a:p>
            <a:r>
              <a:rPr lang="en-US" dirty="0" smtClean="0"/>
              <a:t>Sorting impact categories into groups sharing some common theme</a:t>
            </a:r>
          </a:p>
          <a:p>
            <a:pPr lvl="1"/>
            <a:r>
              <a:rPr lang="en-US" dirty="0" smtClean="0"/>
              <a:t>Could also include ranking</a:t>
            </a:r>
            <a:endParaRPr lang="en-US" dirty="0"/>
          </a:p>
        </p:txBody>
      </p:sp>
      <p:sp>
        <p:nvSpPr>
          <p:cNvPr id="3" name="Rounded Rectangle 2"/>
          <p:cNvSpPr/>
          <p:nvPr/>
        </p:nvSpPr>
        <p:spPr>
          <a:xfrm>
            <a:off x="4296767" y="1792755"/>
            <a:ext cx="1386634"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Health</a:t>
            </a:r>
            <a:endParaRPr lang="en-US" dirty="0"/>
          </a:p>
        </p:txBody>
      </p:sp>
      <p:sp>
        <p:nvSpPr>
          <p:cNvPr id="8" name="Rounded Rectangle 7"/>
          <p:cNvSpPr/>
          <p:nvPr/>
        </p:nvSpPr>
        <p:spPr>
          <a:xfrm>
            <a:off x="5809904" y="1792755"/>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Ecosystems</a:t>
            </a:r>
            <a:endParaRPr lang="en-US" dirty="0"/>
          </a:p>
        </p:txBody>
      </p:sp>
      <p:sp>
        <p:nvSpPr>
          <p:cNvPr id="9" name="Rounded Rectangle 8"/>
          <p:cNvSpPr/>
          <p:nvPr/>
        </p:nvSpPr>
        <p:spPr>
          <a:xfrm>
            <a:off x="5050594" y="2672453"/>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Resources</a:t>
            </a:r>
            <a:endParaRPr lang="en-US" dirty="0"/>
          </a:p>
        </p:txBody>
      </p:sp>
      <p:sp>
        <p:nvSpPr>
          <p:cNvPr id="10" name="Oval 9"/>
          <p:cNvSpPr/>
          <p:nvPr/>
        </p:nvSpPr>
        <p:spPr>
          <a:xfrm>
            <a:off x="3788139" y="1104028"/>
            <a:ext cx="3855720" cy="2501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947455" y="1207007"/>
            <a:ext cx="1527854" cy="369332"/>
          </a:xfrm>
          <a:prstGeom prst="rect">
            <a:avLst/>
          </a:prstGeom>
          <a:noFill/>
        </p:spPr>
        <p:txBody>
          <a:bodyPr wrap="none" rtlCol="0">
            <a:spAutoFit/>
          </a:bodyPr>
          <a:lstStyle/>
          <a:p>
            <a:r>
              <a:rPr lang="en-US" dirty="0" smtClean="0"/>
              <a:t>Receptor Type</a:t>
            </a:r>
            <a:endParaRPr lang="en-US" dirty="0"/>
          </a:p>
        </p:txBody>
      </p:sp>
      <p:sp>
        <p:nvSpPr>
          <p:cNvPr id="13" name="Rounded Rectangle 12"/>
          <p:cNvSpPr/>
          <p:nvPr/>
        </p:nvSpPr>
        <p:spPr>
          <a:xfrm>
            <a:off x="8386167" y="1792755"/>
            <a:ext cx="1386634"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 Priority</a:t>
            </a:r>
            <a:endParaRPr lang="en-US" dirty="0"/>
          </a:p>
        </p:txBody>
      </p:sp>
      <p:sp>
        <p:nvSpPr>
          <p:cNvPr id="14" name="Rounded Rectangle 13"/>
          <p:cNvSpPr/>
          <p:nvPr/>
        </p:nvSpPr>
        <p:spPr>
          <a:xfrm>
            <a:off x="9899304" y="1792755"/>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Medium Priority</a:t>
            </a:r>
            <a:endParaRPr lang="en-US" dirty="0"/>
          </a:p>
        </p:txBody>
      </p:sp>
      <p:sp>
        <p:nvSpPr>
          <p:cNvPr id="16" name="Rounded Rectangle 15"/>
          <p:cNvSpPr/>
          <p:nvPr/>
        </p:nvSpPr>
        <p:spPr>
          <a:xfrm>
            <a:off x="9139994" y="2672453"/>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Priority</a:t>
            </a:r>
            <a:endParaRPr lang="en-US" dirty="0"/>
          </a:p>
        </p:txBody>
      </p:sp>
      <p:sp>
        <p:nvSpPr>
          <p:cNvPr id="17" name="Oval 16"/>
          <p:cNvSpPr/>
          <p:nvPr/>
        </p:nvSpPr>
        <p:spPr>
          <a:xfrm>
            <a:off x="7877539" y="1104028"/>
            <a:ext cx="3855720" cy="2501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95319" y="1256930"/>
            <a:ext cx="2220160" cy="369332"/>
          </a:xfrm>
          <a:prstGeom prst="rect">
            <a:avLst/>
          </a:prstGeom>
          <a:noFill/>
        </p:spPr>
        <p:txBody>
          <a:bodyPr wrap="none" rtlCol="0">
            <a:spAutoFit/>
          </a:bodyPr>
          <a:lstStyle/>
          <a:p>
            <a:r>
              <a:rPr lang="en-US" dirty="0" smtClean="0"/>
              <a:t>Priority of Abatement</a:t>
            </a:r>
            <a:endParaRPr lang="en-US" dirty="0"/>
          </a:p>
        </p:txBody>
      </p:sp>
      <p:sp>
        <p:nvSpPr>
          <p:cNvPr id="24" name="Rounded Rectangle 23"/>
          <p:cNvSpPr/>
          <p:nvPr/>
        </p:nvSpPr>
        <p:spPr>
          <a:xfrm>
            <a:off x="2268888" y="4256584"/>
            <a:ext cx="1386634"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Global</a:t>
            </a:r>
            <a:endParaRPr lang="en-US" dirty="0"/>
          </a:p>
        </p:txBody>
      </p:sp>
      <p:sp>
        <p:nvSpPr>
          <p:cNvPr id="25" name="Rounded Rectangle 24"/>
          <p:cNvSpPr/>
          <p:nvPr/>
        </p:nvSpPr>
        <p:spPr>
          <a:xfrm>
            <a:off x="3782025" y="4256584"/>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Regional</a:t>
            </a:r>
            <a:endParaRPr lang="en-US" dirty="0"/>
          </a:p>
        </p:txBody>
      </p:sp>
      <p:sp>
        <p:nvSpPr>
          <p:cNvPr id="26" name="Rounded Rectangle 25"/>
          <p:cNvSpPr/>
          <p:nvPr/>
        </p:nvSpPr>
        <p:spPr>
          <a:xfrm>
            <a:off x="3022715" y="5136282"/>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a:t>
            </a:r>
            <a:endParaRPr lang="en-US" dirty="0"/>
          </a:p>
        </p:txBody>
      </p:sp>
      <p:sp>
        <p:nvSpPr>
          <p:cNvPr id="27" name="Oval 26"/>
          <p:cNvSpPr/>
          <p:nvPr/>
        </p:nvSpPr>
        <p:spPr>
          <a:xfrm>
            <a:off x="1760260" y="3567857"/>
            <a:ext cx="3855720" cy="2501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716934" y="3725864"/>
            <a:ext cx="1790618" cy="369332"/>
          </a:xfrm>
          <a:prstGeom prst="rect">
            <a:avLst/>
          </a:prstGeom>
          <a:noFill/>
        </p:spPr>
        <p:txBody>
          <a:bodyPr wrap="none" rtlCol="0">
            <a:spAutoFit/>
          </a:bodyPr>
          <a:lstStyle/>
          <a:p>
            <a:r>
              <a:rPr lang="en-US" dirty="0" smtClean="0"/>
              <a:t>Geographic Scale</a:t>
            </a:r>
            <a:endParaRPr lang="en-US" dirty="0"/>
          </a:p>
        </p:txBody>
      </p:sp>
      <p:sp>
        <p:nvSpPr>
          <p:cNvPr id="33" name="Rounded Rectangle 32"/>
          <p:cNvSpPr/>
          <p:nvPr/>
        </p:nvSpPr>
        <p:spPr>
          <a:xfrm>
            <a:off x="6410202" y="4263212"/>
            <a:ext cx="891749"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Air</a:t>
            </a:r>
            <a:endParaRPr lang="en-US" dirty="0"/>
          </a:p>
        </p:txBody>
      </p:sp>
      <p:sp>
        <p:nvSpPr>
          <p:cNvPr id="34" name="Rounded Rectangle 33"/>
          <p:cNvSpPr/>
          <p:nvPr/>
        </p:nvSpPr>
        <p:spPr>
          <a:xfrm>
            <a:off x="7449623" y="4263212"/>
            <a:ext cx="88938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Water</a:t>
            </a:r>
            <a:endParaRPr lang="en-US" dirty="0"/>
          </a:p>
        </p:txBody>
      </p:sp>
      <p:sp>
        <p:nvSpPr>
          <p:cNvPr id="35" name="Rounded Rectangle 34"/>
          <p:cNvSpPr/>
          <p:nvPr/>
        </p:nvSpPr>
        <p:spPr>
          <a:xfrm>
            <a:off x="7228907" y="5136282"/>
            <a:ext cx="133081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Resources</a:t>
            </a:r>
            <a:endParaRPr lang="en-US" dirty="0"/>
          </a:p>
        </p:txBody>
      </p:sp>
      <p:sp>
        <p:nvSpPr>
          <p:cNvPr id="36" name="Oval 35"/>
          <p:cNvSpPr/>
          <p:nvPr/>
        </p:nvSpPr>
        <p:spPr>
          <a:xfrm>
            <a:off x="5901574" y="3574485"/>
            <a:ext cx="3855720" cy="2501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988245" y="3731062"/>
            <a:ext cx="1680268" cy="369332"/>
          </a:xfrm>
          <a:prstGeom prst="rect">
            <a:avLst/>
          </a:prstGeom>
          <a:noFill/>
        </p:spPr>
        <p:txBody>
          <a:bodyPr wrap="none" rtlCol="0">
            <a:spAutoFit/>
          </a:bodyPr>
          <a:lstStyle/>
          <a:p>
            <a:r>
              <a:rPr lang="en-US" dirty="0" smtClean="0"/>
              <a:t>Impact Medium</a:t>
            </a:r>
            <a:endParaRPr lang="en-US" dirty="0"/>
          </a:p>
        </p:txBody>
      </p:sp>
      <p:sp>
        <p:nvSpPr>
          <p:cNvPr id="38" name="Rounded Rectangle 37"/>
          <p:cNvSpPr/>
          <p:nvPr/>
        </p:nvSpPr>
        <p:spPr>
          <a:xfrm>
            <a:off x="8464996" y="4271776"/>
            <a:ext cx="889381"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a:t>
            </a:r>
            <a:endParaRPr lang="en-US" dirty="0"/>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3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2534948692"/>
      </p:ext>
    </p:extLst>
  </p:cSld>
  <p:clrMapOvr>
    <a:masterClrMapping/>
  </p:clrMapOvr>
  <mc:AlternateContent xmlns:mc="http://schemas.openxmlformats.org/markup-compatibility/2006" xmlns:p14="http://schemas.microsoft.com/office/powerpoint/2010/main">
    <mc:Choice Requires="p14">
      <p:transition spd="slow" p14:dur="2000" advTm="90364"/>
    </mc:Choice>
    <mc:Fallback xmlns="">
      <p:transition spd="slow" advTm="9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Grouping Example – By Impact Medium</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7</a:t>
            </a:fld>
            <a:endParaRPr lang="en-US" dirty="0"/>
          </a:p>
        </p:txBody>
      </p:sp>
      <p:pic>
        <p:nvPicPr>
          <p:cNvPr id="7" name="Picture 6"/>
          <p:cNvPicPr>
            <a:picLocks noChangeAspect="1"/>
          </p:cNvPicPr>
          <p:nvPr/>
        </p:nvPicPr>
        <p:blipFill>
          <a:blip r:embed="rId4"/>
          <a:stretch>
            <a:fillRect/>
          </a:stretch>
        </p:blipFill>
        <p:spPr>
          <a:xfrm>
            <a:off x="2643984" y="1161827"/>
            <a:ext cx="6907206" cy="4974056"/>
          </a:xfrm>
          <a:prstGeom prst="rect">
            <a:avLst/>
          </a:prstGeom>
        </p:spPr>
      </p:pic>
      <p:sp>
        <p:nvSpPr>
          <p:cNvPr id="8" name="Rectangle 7"/>
          <p:cNvSpPr/>
          <p:nvPr/>
        </p:nvSpPr>
        <p:spPr>
          <a:xfrm>
            <a:off x="3950057" y="6135883"/>
            <a:ext cx="8318143" cy="246221"/>
          </a:xfrm>
          <a:prstGeom prst="rect">
            <a:avLst/>
          </a:prstGeom>
        </p:spPr>
        <p:txBody>
          <a:bodyPr wrap="square">
            <a:spAutoFit/>
          </a:bodyPr>
          <a:lstStyle/>
          <a:p>
            <a:r>
              <a:rPr lang="en-US" sz="1000" dirty="0" err="1" smtClean="0"/>
              <a:t>Scholand</a:t>
            </a:r>
            <a:r>
              <a:rPr lang="en-US" sz="1000" dirty="0"/>
              <a:t>, M.J., and Dillon, H.E. (2012). “Life-Cycle Assessment of Energy and Environmental Impacts of LED Lighting Products.” </a:t>
            </a:r>
            <a:r>
              <a:rPr lang="en-US" sz="1000" i="1" dirty="0"/>
              <a:t>Department of Energy</a:t>
            </a:r>
            <a:r>
              <a:rPr lang="en-US" sz="1000" dirty="0"/>
              <a:t>.</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12"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1563466116"/>
      </p:ext>
    </p:extLst>
  </p:cSld>
  <p:clrMapOvr>
    <a:masterClrMapping/>
  </p:clrMapOvr>
  <mc:AlternateContent xmlns:mc="http://schemas.openxmlformats.org/markup-compatibility/2006" xmlns:p14="http://schemas.microsoft.com/office/powerpoint/2010/main">
    <mc:Choice Requires="p14">
      <p:transition spd="slow" p14:dur="2000" advTm="77134"/>
    </mc:Choice>
    <mc:Fallback xmlns="">
      <p:transition spd="slow" advTm="7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Grouping Example – By Priority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8</a:t>
            </a:fld>
            <a:endParaRPr lang="en-US" dirty="0"/>
          </a:p>
        </p:txBody>
      </p:sp>
      <p:sp>
        <p:nvSpPr>
          <p:cNvPr id="7" name="Rounded Rectangle 6"/>
          <p:cNvSpPr/>
          <p:nvPr/>
        </p:nvSpPr>
        <p:spPr>
          <a:xfrm>
            <a:off x="1285389" y="1743186"/>
            <a:ext cx="2806700" cy="3886200"/>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612789" y="1743186"/>
            <a:ext cx="2806700" cy="3886200"/>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40189" y="1743186"/>
            <a:ext cx="2806700" cy="3886200"/>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71140" y="1236325"/>
            <a:ext cx="8963031" cy="369332"/>
          </a:xfrm>
          <a:prstGeom prst="rect">
            <a:avLst/>
          </a:prstGeom>
          <a:noFill/>
        </p:spPr>
        <p:txBody>
          <a:bodyPr wrap="none" rtlCol="0">
            <a:spAutoFit/>
          </a:bodyPr>
          <a:lstStyle/>
          <a:p>
            <a:r>
              <a:rPr lang="en-US" dirty="0" smtClean="0"/>
              <a:t>This was derived from the BEES Stakeholder interpretation ranking – priority is a value choice!</a:t>
            </a:r>
            <a:endParaRPr lang="en-US" dirty="0"/>
          </a:p>
        </p:txBody>
      </p:sp>
      <p:sp>
        <p:nvSpPr>
          <p:cNvPr id="11" name="TextBox 10"/>
          <p:cNvSpPr txBox="1"/>
          <p:nvPr/>
        </p:nvSpPr>
        <p:spPr>
          <a:xfrm>
            <a:off x="1930400" y="1873250"/>
            <a:ext cx="1383712" cy="369332"/>
          </a:xfrm>
          <a:prstGeom prst="rect">
            <a:avLst/>
          </a:prstGeom>
          <a:noFill/>
        </p:spPr>
        <p:txBody>
          <a:bodyPr wrap="none" rtlCol="0">
            <a:spAutoFit/>
          </a:bodyPr>
          <a:lstStyle/>
          <a:p>
            <a:r>
              <a:rPr lang="en-US" b="1" u="sng" dirty="0" smtClean="0"/>
              <a:t>High Priority</a:t>
            </a:r>
            <a:endParaRPr lang="en-US" b="1" u="sng" dirty="0"/>
          </a:p>
        </p:txBody>
      </p:sp>
      <p:sp>
        <p:nvSpPr>
          <p:cNvPr id="12" name="TextBox 11"/>
          <p:cNvSpPr txBox="1"/>
          <p:nvPr/>
        </p:nvSpPr>
        <p:spPr>
          <a:xfrm>
            <a:off x="5156769" y="1873250"/>
            <a:ext cx="1757212" cy="369332"/>
          </a:xfrm>
          <a:prstGeom prst="rect">
            <a:avLst/>
          </a:prstGeom>
          <a:noFill/>
        </p:spPr>
        <p:txBody>
          <a:bodyPr wrap="none" rtlCol="0">
            <a:spAutoFit/>
          </a:bodyPr>
          <a:lstStyle/>
          <a:p>
            <a:r>
              <a:rPr lang="en-US" b="1" u="sng" dirty="0" smtClean="0"/>
              <a:t>Medium Priority</a:t>
            </a:r>
            <a:endParaRPr lang="en-US" b="1" u="sng" dirty="0"/>
          </a:p>
        </p:txBody>
      </p:sp>
      <p:sp>
        <p:nvSpPr>
          <p:cNvPr id="13" name="TextBox 12"/>
          <p:cNvSpPr txBox="1"/>
          <p:nvPr/>
        </p:nvSpPr>
        <p:spPr>
          <a:xfrm>
            <a:off x="8689001" y="1873250"/>
            <a:ext cx="1341586" cy="369332"/>
          </a:xfrm>
          <a:prstGeom prst="rect">
            <a:avLst/>
          </a:prstGeom>
          <a:noFill/>
        </p:spPr>
        <p:txBody>
          <a:bodyPr wrap="none" rtlCol="0">
            <a:spAutoFit/>
          </a:bodyPr>
          <a:lstStyle/>
          <a:p>
            <a:r>
              <a:rPr lang="en-US" b="1" u="sng" dirty="0" smtClean="0"/>
              <a:t>Low Priority</a:t>
            </a:r>
            <a:endParaRPr lang="en-US" b="1" u="sng" dirty="0"/>
          </a:p>
        </p:txBody>
      </p:sp>
      <p:sp>
        <p:nvSpPr>
          <p:cNvPr id="14" name="TextBox 13"/>
          <p:cNvSpPr txBox="1"/>
          <p:nvPr/>
        </p:nvSpPr>
        <p:spPr>
          <a:xfrm>
            <a:off x="500061" y="5881358"/>
            <a:ext cx="11195051" cy="269304"/>
          </a:xfrm>
          <a:prstGeom prst="rect">
            <a:avLst/>
          </a:prstGeom>
          <a:noFill/>
        </p:spPr>
        <p:txBody>
          <a:bodyPr wrap="square" rtlCol="0">
            <a:spAutoFit/>
          </a:bodyPr>
          <a:lstStyle/>
          <a:p>
            <a:r>
              <a:rPr lang="en-US" sz="1150" dirty="0" smtClean="0"/>
              <a:t>Note: Grouping not done by the panel, but by the module developers based on these criteria and BEES weighting:  ≥8% weight=high priority, 5-7%=medium priority, 1-4% low priority</a:t>
            </a:r>
            <a:endParaRPr lang="en-US" sz="1150" dirty="0"/>
          </a:p>
        </p:txBody>
      </p:sp>
      <p:sp>
        <p:nvSpPr>
          <p:cNvPr id="16" name="Rounded Rectangle 15"/>
          <p:cNvSpPr/>
          <p:nvPr/>
        </p:nvSpPr>
        <p:spPr>
          <a:xfrm>
            <a:off x="1612902" y="2403341"/>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Global Warming</a:t>
            </a:r>
            <a:endParaRPr lang="en-US" dirty="0"/>
          </a:p>
        </p:txBody>
      </p:sp>
      <p:sp>
        <p:nvSpPr>
          <p:cNvPr id="17" name="Rounded Rectangle 16"/>
          <p:cNvSpPr/>
          <p:nvPr/>
        </p:nvSpPr>
        <p:spPr>
          <a:xfrm>
            <a:off x="1612901" y="3015300"/>
            <a:ext cx="218397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Fossil Fuel Depletion</a:t>
            </a:r>
            <a:endParaRPr lang="en-US" dirty="0"/>
          </a:p>
        </p:txBody>
      </p:sp>
      <p:sp>
        <p:nvSpPr>
          <p:cNvPr id="18" name="Rounded Rectangle 17"/>
          <p:cNvSpPr/>
          <p:nvPr/>
        </p:nvSpPr>
        <p:spPr>
          <a:xfrm>
            <a:off x="1625435" y="4248182"/>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Water Use</a:t>
            </a:r>
            <a:endParaRPr lang="en-US" dirty="0"/>
          </a:p>
        </p:txBody>
      </p:sp>
      <p:sp>
        <p:nvSpPr>
          <p:cNvPr id="19" name="Rounded Rectangle 18"/>
          <p:cNvSpPr/>
          <p:nvPr/>
        </p:nvSpPr>
        <p:spPr>
          <a:xfrm>
            <a:off x="1600368" y="3646893"/>
            <a:ext cx="218397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Health Particulates</a:t>
            </a:r>
            <a:endParaRPr lang="en-US" dirty="0"/>
          </a:p>
        </p:txBody>
      </p:sp>
      <p:sp>
        <p:nvSpPr>
          <p:cNvPr id="20" name="Rounded Rectangle 19"/>
          <p:cNvSpPr/>
          <p:nvPr/>
        </p:nvSpPr>
        <p:spPr>
          <a:xfrm>
            <a:off x="1625435" y="4856426"/>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Health Cancer</a:t>
            </a:r>
            <a:endParaRPr lang="en-US" dirty="0"/>
          </a:p>
        </p:txBody>
      </p:sp>
      <p:sp>
        <p:nvSpPr>
          <p:cNvPr id="21" name="Rounded Rectangle 20"/>
          <p:cNvSpPr/>
          <p:nvPr/>
        </p:nvSpPr>
        <p:spPr>
          <a:xfrm>
            <a:off x="4911553" y="2403341"/>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Ecotoxicity</a:t>
            </a:r>
            <a:endParaRPr lang="en-US" dirty="0"/>
          </a:p>
        </p:txBody>
      </p:sp>
      <p:sp>
        <p:nvSpPr>
          <p:cNvPr id="22" name="Rounded Rectangle 21"/>
          <p:cNvSpPr/>
          <p:nvPr/>
        </p:nvSpPr>
        <p:spPr>
          <a:xfrm>
            <a:off x="4919824" y="3011287"/>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Eutrophication</a:t>
            </a:r>
            <a:endParaRPr lang="en-US" dirty="0"/>
          </a:p>
        </p:txBody>
      </p:sp>
      <p:sp>
        <p:nvSpPr>
          <p:cNvPr id="23" name="Rounded Rectangle 22"/>
          <p:cNvSpPr/>
          <p:nvPr/>
        </p:nvSpPr>
        <p:spPr>
          <a:xfrm>
            <a:off x="4919824" y="3607571"/>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 Use</a:t>
            </a:r>
            <a:endParaRPr lang="en-US" dirty="0"/>
          </a:p>
        </p:txBody>
      </p:sp>
      <p:sp>
        <p:nvSpPr>
          <p:cNvPr id="24" name="Rounded Rectangle 23"/>
          <p:cNvSpPr/>
          <p:nvPr/>
        </p:nvSpPr>
        <p:spPr>
          <a:xfrm>
            <a:off x="4957924" y="4248182"/>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Health </a:t>
            </a:r>
          </a:p>
          <a:p>
            <a:pPr algn="ctr"/>
            <a:r>
              <a:rPr lang="en-US" dirty="0" smtClean="0"/>
              <a:t>Non-Cancer</a:t>
            </a:r>
            <a:endParaRPr lang="en-US" dirty="0"/>
          </a:p>
        </p:txBody>
      </p:sp>
      <p:sp>
        <p:nvSpPr>
          <p:cNvPr id="25" name="Rounded Rectangle 24"/>
          <p:cNvSpPr/>
          <p:nvPr/>
        </p:nvSpPr>
        <p:spPr>
          <a:xfrm>
            <a:off x="8238953" y="2403341"/>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Smog Formation</a:t>
            </a:r>
            <a:endParaRPr lang="en-US" dirty="0"/>
          </a:p>
        </p:txBody>
      </p:sp>
      <p:sp>
        <p:nvSpPr>
          <p:cNvPr id="26" name="Rounded Rectangle 25"/>
          <p:cNvSpPr/>
          <p:nvPr/>
        </p:nvSpPr>
        <p:spPr>
          <a:xfrm>
            <a:off x="8247224" y="3011287"/>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Indoor Air Quality</a:t>
            </a:r>
            <a:endParaRPr lang="en-US" dirty="0"/>
          </a:p>
        </p:txBody>
      </p:sp>
      <p:sp>
        <p:nvSpPr>
          <p:cNvPr id="27" name="Rounded Rectangle 26"/>
          <p:cNvSpPr/>
          <p:nvPr/>
        </p:nvSpPr>
        <p:spPr>
          <a:xfrm>
            <a:off x="8247224" y="3607571"/>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Acidification</a:t>
            </a:r>
            <a:endParaRPr lang="en-US" dirty="0"/>
          </a:p>
        </p:txBody>
      </p:sp>
      <p:sp>
        <p:nvSpPr>
          <p:cNvPr id="28" name="Rounded Rectangle 27"/>
          <p:cNvSpPr/>
          <p:nvPr/>
        </p:nvSpPr>
        <p:spPr>
          <a:xfrm>
            <a:off x="8285324" y="4248182"/>
            <a:ext cx="217144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Ozone Depletion</a:t>
            </a: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sp>
        <p:nvSpPr>
          <p:cNvPr id="31"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246386885"/>
      </p:ext>
    </p:extLst>
  </p:cSld>
  <p:clrMapOvr>
    <a:masterClrMapping/>
  </p:clrMapOvr>
  <mc:AlternateContent xmlns:mc="http://schemas.openxmlformats.org/markup-compatibility/2006" xmlns:p14="http://schemas.microsoft.com/office/powerpoint/2010/main">
    <mc:Choice Requires="p14">
      <p:transition spd="slow" p14:dur="2000" advTm="58061"/>
    </mc:Choice>
    <mc:Fallback xmlns="">
      <p:transition spd="slow" advTm="5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a:t>
            </a:r>
            <a:endParaRPr lang="en-US" dirty="0"/>
          </a:p>
        </p:txBody>
      </p:sp>
      <p:sp>
        <p:nvSpPr>
          <p:cNvPr id="3" name="Content Placeholder 2"/>
          <p:cNvSpPr>
            <a:spLocks noGrp="1"/>
          </p:cNvSpPr>
          <p:nvPr>
            <p:ph idx="1"/>
          </p:nvPr>
        </p:nvSpPr>
        <p:spPr>
          <a:xfrm>
            <a:off x="666974" y="1387737"/>
            <a:ext cx="6495826" cy="4653480"/>
          </a:xfrm>
        </p:spPr>
        <p:txBody>
          <a:bodyPr/>
          <a:lstStyle/>
          <a:p>
            <a:r>
              <a:rPr lang="en-US" b="1" dirty="0"/>
              <a:t>Present impacts as a relative magnitude to a reference </a:t>
            </a:r>
            <a:r>
              <a:rPr lang="en-US" b="1" dirty="0" smtClean="0"/>
              <a:t>value</a:t>
            </a:r>
          </a:p>
          <a:p>
            <a:r>
              <a:rPr lang="en-US" dirty="0" smtClean="0"/>
              <a:t>Can aid in interpretation and error checking</a:t>
            </a:r>
          </a:p>
          <a:p>
            <a:r>
              <a:rPr lang="en-US" dirty="0" smtClean="0"/>
              <a:t>Can also have unintended consequences</a:t>
            </a:r>
            <a:endParaRPr lang="en-US" dirty="0"/>
          </a:p>
          <a:p>
            <a:r>
              <a:rPr lang="en-US" b="1" dirty="0"/>
              <a:t>Internal</a:t>
            </a:r>
            <a:r>
              <a:rPr lang="en-US" dirty="0"/>
              <a:t> normalization</a:t>
            </a:r>
          </a:p>
          <a:p>
            <a:pPr lvl="1"/>
            <a:r>
              <a:rPr lang="en-US" dirty="0"/>
              <a:t>Divide by value derived from within the study</a:t>
            </a:r>
          </a:p>
          <a:p>
            <a:pPr lvl="1"/>
            <a:r>
              <a:rPr lang="en-US" dirty="0"/>
              <a:t>Can be division by maximum, sum, one alternative, etc.</a:t>
            </a:r>
          </a:p>
          <a:p>
            <a:r>
              <a:rPr lang="en-US" b="1" dirty="0"/>
              <a:t>External</a:t>
            </a:r>
            <a:r>
              <a:rPr lang="en-US" dirty="0"/>
              <a:t> normalization</a:t>
            </a:r>
          </a:p>
          <a:p>
            <a:pPr lvl="1"/>
            <a:r>
              <a:rPr lang="en-US" dirty="0"/>
              <a:t>Divide by external reference</a:t>
            </a:r>
          </a:p>
          <a:p>
            <a:pPr lvl="1"/>
            <a:r>
              <a:rPr lang="en-US" dirty="0"/>
              <a:t>Usually total impacts from a geographical area (state, region, </a:t>
            </a:r>
            <a:r>
              <a:rPr lang="en-US" dirty="0" smtClean="0"/>
              <a:t>country, continent, world)</a:t>
            </a:r>
          </a:p>
          <a:p>
            <a:pPr lvl="1"/>
            <a:r>
              <a:rPr lang="en-US" dirty="0" smtClean="0"/>
              <a:t>Could also be an agency or corporation's total impacts</a:t>
            </a:r>
            <a:endParaRPr lang="en-US" dirty="0"/>
          </a:p>
          <a:p>
            <a:pPr lvl="1"/>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9</a:t>
            </a:fld>
            <a:endParaRPr lang="en-US" dirty="0"/>
          </a:p>
        </p:txBody>
      </p:sp>
      <mc:AlternateContent xmlns:mc="http://schemas.openxmlformats.org/markup-compatibility/2006" xmlns:a14="http://schemas.microsoft.com/office/drawing/2010/main">
        <mc:Choice Requires="a14">
          <p:sp>
            <p:nvSpPr>
              <p:cNvPr id="7" name="Rectangle 6"/>
              <p:cNvSpPr/>
              <p:nvPr/>
            </p:nvSpPr>
            <p:spPr>
              <a:xfrm>
                <a:off x="7982031" y="1858285"/>
                <a:ext cx="2955439" cy="14156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200" i="1">
                              <a:latin typeface="Cambria Math" panose="02040503050406030204" pitchFamily="18" charset="0"/>
                            </a:rPr>
                          </m:ctrlPr>
                        </m:sSubPr>
                        <m:e>
                          <m:r>
                            <a:rPr lang="en-US" sz="4200" i="1">
                              <a:latin typeface="Cambria Math" panose="02040503050406030204" pitchFamily="18" charset="0"/>
                            </a:rPr>
                            <m:t>𝑁</m:t>
                          </m:r>
                        </m:e>
                        <m:sub>
                          <m:r>
                            <a:rPr lang="en-US" sz="4200" i="1">
                              <a:latin typeface="Cambria Math" panose="02040503050406030204" pitchFamily="18" charset="0"/>
                            </a:rPr>
                            <m:t>𝑖</m:t>
                          </m:r>
                        </m:sub>
                      </m:sSub>
                      <m:r>
                        <a:rPr lang="en-US" sz="4200" i="1">
                          <a:latin typeface="Cambria Math" panose="02040503050406030204" pitchFamily="18" charset="0"/>
                        </a:rPr>
                        <m:t>=</m:t>
                      </m:r>
                      <m:f>
                        <m:fPr>
                          <m:ctrlPr>
                            <a:rPr lang="en-US" sz="4200" i="1">
                              <a:latin typeface="Cambria Math" panose="02040503050406030204" pitchFamily="18" charset="0"/>
                            </a:rPr>
                          </m:ctrlPr>
                        </m:fPr>
                        <m:num>
                          <m:sSub>
                            <m:sSubPr>
                              <m:ctrlPr>
                                <a:rPr lang="en-US" sz="4200" i="1">
                                  <a:latin typeface="Cambria Math" panose="02040503050406030204" pitchFamily="18" charset="0"/>
                                </a:rPr>
                              </m:ctrlPr>
                            </m:sSubPr>
                            <m:e>
                              <m:r>
                                <a:rPr lang="en-US" sz="4200" i="1">
                                  <a:latin typeface="Cambria Math" panose="02040503050406030204" pitchFamily="18" charset="0"/>
                                </a:rPr>
                                <m:t>𝐶</m:t>
                              </m:r>
                            </m:e>
                            <m:sub>
                              <m:r>
                                <a:rPr lang="en-US" sz="4200" i="1">
                                  <a:latin typeface="Cambria Math" panose="02040503050406030204" pitchFamily="18" charset="0"/>
                                </a:rPr>
                                <m:t>𝑖</m:t>
                              </m:r>
                            </m:sub>
                          </m:sSub>
                        </m:num>
                        <m:den>
                          <m:r>
                            <a:rPr lang="en-US" sz="4200" i="1">
                              <a:latin typeface="Cambria Math" panose="02040503050406030204" pitchFamily="18" charset="0"/>
                            </a:rPr>
                            <m:t>𝑁</m:t>
                          </m:r>
                          <m:sSub>
                            <m:sSubPr>
                              <m:ctrlPr>
                                <a:rPr lang="en-US" sz="4200" i="1">
                                  <a:latin typeface="Cambria Math" panose="02040503050406030204" pitchFamily="18" charset="0"/>
                                </a:rPr>
                              </m:ctrlPr>
                            </m:sSubPr>
                            <m:e>
                              <m:r>
                                <a:rPr lang="en-US" sz="4200" i="1">
                                  <a:latin typeface="Cambria Math" panose="02040503050406030204" pitchFamily="18" charset="0"/>
                                </a:rPr>
                                <m:t>𝑅</m:t>
                              </m:r>
                            </m:e>
                            <m:sub>
                              <m:r>
                                <a:rPr lang="en-US" sz="4200" i="1">
                                  <a:latin typeface="Cambria Math" panose="02040503050406030204" pitchFamily="18" charset="0"/>
                                </a:rPr>
                                <m:t>𝑖</m:t>
                              </m:r>
                            </m:sub>
                          </m:sSub>
                        </m:den>
                      </m:f>
                    </m:oMath>
                  </m:oMathPara>
                </a14:m>
                <a:endParaRPr lang="en-US" sz="4200" i="1" dirty="0">
                  <a:latin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982031" y="1858285"/>
                <a:ext cx="2955439" cy="1415644"/>
              </a:xfrm>
              <a:prstGeom prst="rect">
                <a:avLst/>
              </a:prstGeom>
              <a:blipFill rotWithShape="0">
                <a:blip r:embed="rId4"/>
                <a:stretch>
                  <a:fillRect/>
                </a:stretch>
              </a:blipFill>
            </p:spPr>
            <p:txBody>
              <a:bodyPr/>
              <a:lstStyle/>
              <a:p>
                <a:r>
                  <a:rPr lang="en-US">
                    <a:noFill/>
                  </a:rPr>
                  <a:t> </a:t>
                </a:r>
              </a:p>
            </p:txBody>
          </p:sp>
        </mc:Fallback>
      </mc:AlternateContent>
      <p:sp>
        <p:nvSpPr>
          <p:cNvPr id="8" name="TextBox 7"/>
          <p:cNvSpPr txBox="1"/>
          <p:nvPr/>
        </p:nvSpPr>
        <p:spPr>
          <a:xfrm>
            <a:off x="7703489" y="3512359"/>
            <a:ext cx="3960189" cy="2262158"/>
          </a:xfrm>
          <a:prstGeom prst="rect">
            <a:avLst/>
          </a:prstGeom>
          <a:noFill/>
        </p:spPr>
        <p:txBody>
          <a:bodyPr wrap="square" rtlCol="0">
            <a:spAutoFit/>
          </a:bodyPr>
          <a:lstStyle/>
          <a:p>
            <a:pPr>
              <a:spcAft>
                <a:spcPts val="600"/>
              </a:spcAft>
            </a:pPr>
            <a:r>
              <a:rPr lang="en-US" dirty="0" smtClean="0"/>
              <a:t>where,</a:t>
            </a:r>
          </a:p>
          <a:p>
            <a:pPr marL="342900" indent="-342900">
              <a:spcAft>
                <a:spcPts val="600"/>
              </a:spcAft>
            </a:pPr>
            <a:r>
              <a:rPr lang="en-US" dirty="0" smtClean="0"/>
              <a:t>N</a:t>
            </a:r>
            <a:r>
              <a:rPr lang="en-US" baseline="-25000" dirty="0" smtClean="0"/>
              <a:t>i </a:t>
            </a:r>
            <a:r>
              <a:rPr lang="en-US" dirty="0" smtClean="0"/>
              <a:t>= Normalized value of impact in impact category </a:t>
            </a:r>
            <a:r>
              <a:rPr lang="en-US" dirty="0" err="1" smtClean="0"/>
              <a:t>i</a:t>
            </a:r>
            <a:endParaRPr lang="en-US" dirty="0" smtClean="0"/>
          </a:p>
          <a:p>
            <a:pPr marL="342900" indent="-342900">
              <a:spcAft>
                <a:spcPts val="600"/>
              </a:spcAft>
            </a:pPr>
            <a:r>
              <a:rPr lang="en-US" dirty="0" smtClean="0"/>
              <a:t>C</a:t>
            </a:r>
            <a:r>
              <a:rPr lang="en-US" baseline="-25000" dirty="0" smtClean="0"/>
              <a:t>i </a:t>
            </a:r>
            <a:r>
              <a:rPr lang="en-US" dirty="0" smtClean="0"/>
              <a:t>= Characterized value of impact in impact category </a:t>
            </a:r>
            <a:r>
              <a:rPr lang="en-US" dirty="0" err="1" smtClean="0"/>
              <a:t>i</a:t>
            </a:r>
            <a:r>
              <a:rPr lang="en-US" dirty="0" smtClean="0"/>
              <a:t> (e.g. x kg CO</a:t>
            </a:r>
            <a:r>
              <a:rPr lang="en-US" baseline="-25000" dirty="0" smtClean="0"/>
              <a:t>2</a:t>
            </a:r>
            <a:r>
              <a:rPr lang="en-US" dirty="0" smtClean="0"/>
              <a:t>)</a:t>
            </a:r>
          </a:p>
          <a:p>
            <a:pPr marL="406400" indent="-406400">
              <a:spcAft>
                <a:spcPts val="600"/>
              </a:spcAft>
            </a:pPr>
            <a:r>
              <a:rPr lang="en-US" dirty="0" err="1" smtClean="0"/>
              <a:t>NR</a:t>
            </a:r>
            <a:r>
              <a:rPr lang="en-US" baseline="-25000" dirty="0" err="1" smtClean="0"/>
              <a:t>i</a:t>
            </a:r>
            <a:r>
              <a:rPr lang="en-US" baseline="-25000" dirty="0" smtClean="0"/>
              <a:t> </a:t>
            </a:r>
            <a:r>
              <a:rPr lang="en-US" dirty="0" smtClean="0"/>
              <a:t>= Normalization reference in impact category </a:t>
            </a:r>
            <a:r>
              <a:rPr lang="en-US" dirty="0" err="1" smtClean="0"/>
              <a:t>i</a:t>
            </a:r>
            <a:r>
              <a:rPr lang="en-US" dirty="0" smtClean="0"/>
              <a:t> (internal or external)</a:t>
            </a:r>
          </a:p>
        </p:txBody>
      </p:sp>
      <p:cxnSp>
        <p:nvCxnSpPr>
          <p:cNvPr id="12" name="Straight Connector 11"/>
          <p:cNvCxnSpPr/>
          <p:nvPr/>
        </p:nvCxnSpPr>
        <p:spPr>
          <a:xfrm>
            <a:off x="7531100" y="711200"/>
            <a:ext cx="0" cy="50633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23139" y="1059339"/>
            <a:ext cx="3840539" cy="430887"/>
          </a:xfrm>
          <a:prstGeom prst="rect">
            <a:avLst/>
          </a:prstGeom>
          <a:noFill/>
        </p:spPr>
        <p:txBody>
          <a:bodyPr wrap="none" rtlCol="0">
            <a:spAutoFit/>
          </a:bodyPr>
          <a:lstStyle/>
          <a:p>
            <a:r>
              <a:rPr lang="en-US" sz="2200" u="sng" dirty="0" smtClean="0"/>
              <a:t>General Normalization Equation</a:t>
            </a:r>
            <a:endParaRPr lang="en-US" sz="2200" u="sng" dirty="0"/>
          </a:p>
        </p:txBody>
      </p:sp>
      <p:sp>
        <p:nvSpPr>
          <p:cNvPr id="16"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latin typeface="Calibri" panose="020F0502020204030204" pitchFamily="34" charset="0"/>
              </a:rPr>
              <a:t>α</a:t>
            </a:r>
            <a:r>
              <a:rPr lang="en-US" dirty="0"/>
              <a:t>4</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3" name="Date Placeholder 3"/>
          <p:cNvSpPr>
            <a:spLocks noGrp="1"/>
          </p:cNvSpPr>
          <p:nvPr>
            <p:ph type="dt" sz="half" idx="10"/>
          </p:nvPr>
        </p:nvSpPr>
        <p:spPr>
          <a:xfrm>
            <a:off x="1097280" y="6459785"/>
            <a:ext cx="2472271" cy="365125"/>
          </a:xfrm>
        </p:spPr>
        <p:txBody>
          <a:bodyPr/>
          <a:lstStyle/>
          <a:p>
            <a:r>
              <a:rPr lang="en-US" dirty="0" smtClean="0"/>
              <a:t>11/2015</a:t>
            </a:r>
            <a:endParaRPr lang="en-US" dirty="0"/>
          </a:p>
        </p:txBody>
      </p:sp>
    </p:spTree>
    <p:extLst>
      <p:ext uri="{BB962C8B-B14F-4D97-AF65-F5344CB8AC3E}">
        <p14:creationId xmlns:p14="http://schemas.microsoft.com/office/powerpoint/2010/main" val="2001023760"/>
      </p:ext>
    </p:extLst>
  </p:cSld>
  <p:clrMapOvr>
    <a:masterClrMapping/>
  </p:clrMapOvr>
  <mc:AlternateContent xmlns:mc="http://schemas.openxmlformats.org/markup-compatibility/2006" xmlns:p14="http://schemas.microsoft.com/office/powerpoint/2010/main">
    <mc:Choice Requires="p14">
      <p:transition spd="slow" p14:dur="2000" advTm="124733"/>
    </mc:Choice>
    <mc:Fallback xmlns="">
      <p:transition spd="slow" advTm="12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4781</TotalTime>
  <Words>1850</Words>
  <Application>Microsoft Office PowerPoint</Application>
  <PresentationFormat>Widescreen</PresentationFormat>
  <Paragraphs>350</Paragraphs>
  <Slides>23</Slides>
  <Notes>12</Notes>
  <HiddenSlides>0</HiddenSlides>
  <MMClips>22</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23</vt:i4>
      </vt:variant>
      <vt:variant>
        <vt:lpstr>Custom Shows</vt:lpstr>
      </vt:variant>
      <vt:variant>
        <vt:i4>1</vt:i4>
      </vt:variant>
    </vt:vector>
  </HeadingPairs>
  <TitlesOfParts>
    <vt:vector size="31" baseType="lpstr">
      <vt:lpstr>Arial</vt:lpstr>
      <vt:lpstr>Calibri</vt:lpstr>
      <vt:lpstr>Calibri Light</vt:lpstr>
      <vt:lpstr>Cambria Math</vt:lpstr>
      <vt:lpstr>Tahoma</vt:lpstr>
      <vt:lpstr>Times New Roman</vt:lpstr>
      <vt:lpstr>Retrospect</vt:lpstr>
      <vt:lpstr>Welcome to the Life Cycle Assessment (LCA) Learning Module Series</vt:lpstr>
      <vt:lpstr>LCA Module Series Groups</vt:lpstr>
      <vt:lpstr>LCIA Optional Elements: Grouping, weighting, and normalization</vt:lpstr>
      <vt:lpstr>Phases of  an LCA</vt:lpstr>
      <vt:lpstr>Optional Elements</vt:lpstr>
      <vt:lpstr>Grouping</vt:lpstr>
      <vt:lpstr>Grouping Example – By Impact Medium</vt:lpstr>
      <vt:lpstr>Grouping Example – By Priority</vt:lpstr>
      <vt:lpstr>Normalization</vt:lpstr>
      <vt:lpstr>Normalization</vt:lpstr>
      <vt:lpstr>Internal vs. External Normalization</vt:lpstr>
      <vt:lpstr>Side-by-Side Comparison</vt:lpstr>
      <vt:lpstr>Internal Normalization Examples</vt:lpstr>
      <vt:lpstr>External Normalization Example</vt:lpstr>
      <vt:lpstr>Some US External Normalization Reference Databases</vt:lpstr>
      <vt:lpstr>Weighting</vt:lpstr>
      <vt:lpstr>Further Weighting Considerations</vt:lpstr>
      <vt:lpstr>Weighting Scheme Development</vt:lpstr>
      <vt:lpstr>Weighting Scheme Examples</vt:lpstr>
      <vt:lpstr>BEES Score Aggregation</vt:lpstr>
      <vt:lpstr>BEES Score Table</vt:lpstr>
      <vt:lpstr>Thank you for completing Module α4!</vt:lpstr>
      <vt:lpstr>Homework</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Quinn Langfitt</cp:lastModifiedBy>
  <cp:revision>288</cp:revision>
  <dcterms:created xsi:type="dcterms:W3CDTF">2014-11-14T22:25:32Z</dcterms:created>
  <dcterms:modified xsi:type="dcterms:W3CDTF">2015-11-02T17:44:59Z</dcterms:modified>
</cp:coreProperties>
</file>