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20" r:id="rId2"/>
    <p:sldId id="321" r:id="rId3"/>
    <p:sldId id="276" r:id="rId4"/>
    <p:sldId id="316" r:id="rId5"/>
    <p:sldId id="287" r:id="rId6"/>
    <p:sldId id="317" r:id="rId7"/>
    <p:sldId id="314" r:id="rId8"/>
    <p:sldId id="292" r:id="rId9"/>
    <p:sldId id="313" r:id="rId10"/>
    <p:sldId id="315" r:id="rId11"/>
    <p:sldId id="318" r:id="rId12"/>
    <p:sldId id="306" r:id="rId13"/>
    <p:sldId id="308" r:id="rId14"/>
    <p:sldId id="310" r:id="rId15"/>
    <p:sldId id="309" r:id="rId16"/>
    <p:sldId id="311" r:id="rId17"/>
    <p:sldId id="312" r:id="rId18"/>
    <p:sldId id="305" r:id="rId19"/>
    <p:sldId id="307" r:id="rId20"/>
    <p:sldId id="319" r:id="rId21"/>
    <p:sldId id="322" r:id="rId22"/>
  </p:sldIdLst>
  <p:sldSz cx="12192000" cy="6858000"/>
  <p:notesSz cx="6858000" cy="9144000"/>
  <p:custShowLst>
    <p:custShow name="Wrong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nn Langfitt" initials="QL" lastIdx="1" clrIdx="0">
    <p:extLst>
      <p:ext uri="{19B8F6BF-5375-455C-9EA6-DF929625EA0E}">
        <p15:presenceInfo xmlns:p15="http://schemas.microsoft.com/office/powerpoint/2012/main" userId="fd30b36df98d15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F87"/>
    <a:srgbClr val="739A28"/>
    <a:srgbClr val="DAC0A6"/>
    <a:srgbClr val="8D5E30"/>
    <a:srgbClr val="996633"/>
    <a:srgbClr val="A9B1BC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9826" autoAdjust="0"/>
  </p:normalViewPr>
  <p:slideViewPr>
    <p:cSldViewPr snapToGrid="0">
      <p:cViewPr varScale="1">
        <p:scale>
          <a:sx n="57" d="100"/>
          <a:sy n="57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7EB65-7773-4AE4-A4AD-FDBFD823D46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98908-2088-48AB-8E5E-AF12DB12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86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37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23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7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3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31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29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47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6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62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2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1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6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2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7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4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LCA Module A3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14951-337F-4C55-96DD-3945EF272A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96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97280" y="1624405"/>
            <a:ext cx="10115203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8859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4" y="1387737"/>
            <a:ext cx="10058400" cy="4653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LCA Module A1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14951-337F-4C55-96DD-3945EF272A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0655" y="286603"/>
            <a:ext cx="11413863" cy="5877837"/>
          </a:xfrm>
          <a:prstGeom prst="rect">
            <a:avLst/>
          </a:prstGeom>
          <a:noFill/>
          <a:ln w="3175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7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8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0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1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1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9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" y="67867"/>
            <a:ext cx="11938000" cy="2171700"/>
          </a:xfrm>
        </p:spPr>
        <p:txBody>
          <a:bodyPr>
            <a:noAutofit/>
          </a:bodyPr>
          <a:lstStyle/>
          <a:p>
            <a:pPr algn="ctr"/>
            <a:r>
              <a:rPr lang="en-US" sz="5800" dirty="0" smtClean="0"/>
              <a:t>Welcome to the Life Cycle Assessment (LCA) Learning Module Series</a:t>
            </a:r>
            <a:endParaRPr lang="en-US" sz="5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29238"/>
            <a:ext cx="12192000" cy="11731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Acknowledgements:</a:t>
            </a:r>
          </a:p>
          <a:p>
            <a:pPr algn="ctr"/>
            <a:r>
              <a:rPr lang="en-US" dirty="0" err="1" smtClean="0"/>
              <a:t>CEST</a:t>
            </a:r>
            <a:r>
              <a:rPr lang="en-US" cap="none" dirty="0" err="1" smtClean="0"/>
              <a:t>i</a:t>
            </a:r>
            <a:r>
              <a:rPr lang="en-US" dirty="0" err="1" smtClean="0"/>
              <a:t>CC</a:t>
            </a:r>
            <a:r>
              <a:rPr lang="en-US" dirty="0" smtClean="0"/>
              <a:t>	Washington State University     Fulbright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63700" y="2700338"/>
            <a:ext cx="9144000" cy="55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Liv Haselbach	Quinn Langfitt</a:t>
            </a:r>
          </a:p>
          <a:p>
            <a:endParaRPr lang="en-US" sz="3200" dirty="0" smtClean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93357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current modules email </a:t>
            </a:r>
            <a:r>
              <a:rPr lang="en-US" dirty="0"/>
              <a:t>h</a:t>
            </a:r>
            <a:r>
              <a:rPr lang="en-US" dirty="0" smtClean="0"/>
              <a:t>aselbach@wsu.edu or visit cem.uaf.edu/</a:t>
            </a:r>
            <a:r>
              <a:rPr lang="en-US" dirty="0" err="1" smtClean="0"/>
              <a:t>CESTiCC</a:t>
            </a:r>
            <a:r>
              <a:rPr lang="en-US" dirty="0" smtClean="0"/>
              <a:t>  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Organizing by Life Cycle Stage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874" b="33908"/>
          <a:stretch/>
        </p:blipFill>
        <p:spPr>
          <a:xfrm>
            <a:off x="623151" y="1622776"/>
            <a:ext cx="8722140" cy="3101623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253" b="38413"/>
          <a:stretch/>
        </p:blipFill>
        <p:spPr>
          <a:xfrm>
            <a:off x="3429920" y="3367375"/>
            <a:ext cx="8276860" cy="2710873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571885" y="6118224"/>
            <a:ext cx="8406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Quantis</a:t>
            </a:r>
            <a:r>
              <a:rPr lang="en-US" sz="1100" dirty="0" smtClean="0"/>
              <a:t> screenshot: </a:t>
            </a:r>
            <a:r>
              <a:rPr lang="en-US" sz="1100" dirty="0" err="1" smtClean="0"/>
              <a:t>Quantis</a:t>
            </a:r>
            <a:r>
              <a:rPr lang="en-US" sz="1100" dirty="0" smtClean="0"/>
              <a:t> (2013). “QS Product Free 2 project and system setup” </a:t>
            </a:r>
            <a:r>
              <a:rPr lang="en-US" sz="1100" i="1" dirty="0" smtClean="0"/>
              <a:t>YouTube</a:t>
            </a:r>
            <a:r>
              <a:rPr lang="en-US" sz="1100" u="sng" dirty="0"/>
              <a:t>, https://www.youtube.com/watch?v=utUd4hE-ZVw</a:t>
            </a:r>
            <a:endParaRPr lang="en-US" sz="1100" dirty="0"/>
          </a:p>
        </p:txBody>
      </p:sp>
      <p:sp>
        <p:nvSpPr>
          <p:cNvPr id="10" name="Rounded Rectangle 9"/>
          <p:cNvSpPr/>
          <p:nvPr/>
        </p:nvSpPr>
        <p:spPr>
          <a:xfrm>
            <a:off x="2285999" y="2897213"/>
            <a:ext cx="901701" cy="131918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268913" y="4102100"/>
            <a:ext cx="6046787" cy="1905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0"/>
    </mc:Choice>
    <mc:Fallback xmlns="">
      <p:transition spd="slow" advTm="2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703411" cy="885981"/>
          </a:xfrm>
        </p:spPr>
        <p:txBody>
          <a:bodyPr>
            <a:normAutofit/>
          </a:bodyPr>
          <a:lstStyle/>
          <a:p>
            <a:r>
              <a:rPr lang="en-US" dirty="0" smtClean="0"/>
              <a:t>Common Stages (Covered in this Module)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38200" y="1543050"/>
            <a:ext cx="10229850" cy="704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Raw Materials/Upstream Processing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38200" y="2524348"/>
            <a:ext cx="10229850" cy="704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Manufacture</a:t>
            </a:r>
            <a:endParaRPr lang="en-US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838200" y="3505646"/>
            <a:ext cx="10229850" cy="704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Use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38200" y="4487390"/>
            <a:ext cx="10229850" cy="704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Disposal/Recycling/Reuse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7442" y="5593405"/>
            <a:ext cx="111873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*Other stages, such as construction (execution), could be included depending on the product/system</a:t>
            </a:r>
            <a:endParaRPr lang="en-US" sz="21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536700" y="2247900"/>
            <a:ext cx="0" cy="276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36700" y="3229198"/>
            <a:ext cx="0" cy="276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74800" y="4210496"/>
            <a:ext cx="0" cy="276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0" y="2201235"/>
            <a:ext cx="156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36700" y="3179135"/>
            <a:ext cx="156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62100" y="4157035"/>
            <a:ext cx="156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6"/>
    </mc:Choice>
    <mc:Fallback xmlns="">
      <p:transition spd="slow" advTm="6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Extraction/Upstream Processing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2567" y="1377063"/>
            <a:ext cx="3965793" cy="1781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u="sng" dirty="0" smtClean="0"/>
              <a:t>Material Extraction</a:t>
            </a:r>
          </a:p>
          <a:p>
            <a:pPr marL="0" indent="0" algn="ctr">
              <a:buNone/>
            </a:pPr>
            <a:r>
              <a:rPr lang="en-US" sz="2200" dirty="0" smtClean="0"/>
              <a:t>Exploration for and removal of raw materials from natural systems</a:t>
            </a:r>
          </a:p>
        </p:txBody>
      </p:sp>
      <p:pic>
        <p:nvPicPr>
          <p:cNvPr id="12" name="Picture 4" descr="bigstock-Big-Yellow-Mining-Truck-14848442.jpg (900×600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390" y="4112726"/>
            <a:ext cx="2724028" cy="18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76509" y="6112208"/>
            <a:ext cx="5332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Image </a:t>
            </a:r>
            <a:r>
              <a:rPr lang="en-US" sz="1200" dirty="0" smtClean="0"/>
              <a:t>sources: phoenixparts.com</a:t>
            </a:r>
            <a:r>
              <a:rPr lang="en-US" sz="1200" dirty="0"/>
              <a:t>, </a:t>
            </a:r>
            <a:r>
              <a:rPr lang="en-US" sz="1200" dirty="0" smtClean="0"/>
              <a:t>blog.tradequip.com, columbiatechnologies.com</a:t>
            </a:r>
            <a:endParaRPr lang="en-US" sz="1200" dirty="0"/>
          </a:p>
        </p:txBody>
      </p:sp>
      <p:pic>
        <p:nvPicPr>
          <p:cNvPr id="14" name="Picture 6" descr="shale-oil-boom.jpg (1500×1000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7" y="3101544"/>
            <a:ext cx="2243306" cy="14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638498" y="4112726"/>
            <a:ext cx="3647423" cy="190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u="sng" dirty="0" smtClean="0"/>
              <a:t>Upstream processing</a:t>
            </a:r>
          </a:p>
          <a:p>
            <a:pPr marL="0" indent="0" algn="ctr">
              <a:buNone/>
            </a:pPr>
            <a:r>
              <a:rPr lang="en-US" sz="2200" dirty="0" smtClean="0"/>
              <a:t>Transformation of raw materials into a form useful for manufacturing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600" dirty="0" smtClean="0"/>
          </a:p>
        </p:txBody>
      </p:sp>
      <p:pic>
        <p:nvPicPr>
          <p:cNvPr id="16" name="Picture 8" descr="Oil-Refinery.jpg (3012×1737)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8507"/>
          <a:stretch/>
        </p:blipFill>
        <p:spPr bwMode="auto">
          <a:xfrm>
            <a:off x="8595452" y="3790657"/>
            <a:ext cx="3022600" cy="20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763327" y="1183537"/>
            <a:ext cx="2759368" cy="2360316"/>
          </a:xfrm>
          <a:prstGeom prst="roundRect">
            <a:avLst/>
          </a:prstGeom>
          <a:solidFill>
            <a:srgbClr val="C1DF87"/>
          </a:solidFill>
          <a:ln w="28575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8763327" y="1698171"/>
            <a:ext cx="27593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763327" y="1780004"/>
            <a:ext cx="2759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/>
            <a:r>
              <a:rPr lang="en-US" sz="2000" dirty="0" smtClean="0"/>
              <a:t>Equipment</a:t>
            </a:r>
          </a:p>
          <a:p>
            <a:pPr marL="177800" lvl="1"/>
            <a:r>
              <a:rPr lang="en-US" sz="2000" dirty="0" smtClean="0"/>
              <a:t>Fuel use</a:t>
            </a:r>
          </a:p>
          <a:p>
            <a:pPr marL="177800" lvl="1"/>
            <a:r>
              <a:rPr lang="en-US" sz="2000" dirty="0"/>
              <a:t>Land use</a:t>
            </a:r>
          </a:p>
          <a:p>
            <a:pPr marL="177800" lvl="1"/>
            <a:r>
              <a:rPr lang="en-US" sz="2000" dirty="0"/>
              <a:t>Water use</a:t>
            </a:r>
          </a:p>
          <a:p>
            <a:pPr marL="177800" lvl="1"/>
            <a:r>
              <a:rPr lang="en-US" sz="2000" dirty="0" smtClean="0"/>
              <a:t>Waste flows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74821" y="1262992"/>
            <a:ext cx="33761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/>
              <a:t>Some Considerations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1026" name="Picture 2" descr="Agriculture_in_Volgograd_Oblast_002.JPG (800×600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65" y="1299156"/>
            <a:ext cx="3189687" cy="239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32"/>
    </mc:Choice>
    <mc:Fallback xmlns="">
      <p:transition spd="slow" advTm="57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vel 2"/>
          <p:cNvSpPr/>
          <p:nvPr/>
        </p:nvSpPr>
        <p:spPr>
          <a:xfrm>
            <a:off x="691936" y="1167810"/>
            <a:ext cx="6790137" cy="88667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70030" y="1265717"/>
            <a:ext cx="6627111" cy="844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Transforming energy and raw/pre-processed materials into products, and packaging them for distribution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94301" y="6124908"/>
            <a:ext cx="673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 </a:t>
            </a:r>
            <a:r>
              <a:rPr lang="en-US" sz="1200" dirty="0" smtClean="0"/>
              <a:t>sources: madeintheusa.dreamlandinteractive.com        angus-selfstorage.co.uk      info.zentech.com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8090452" y="686580"/>
            <a:ext cx="3432243" cy="2360316"/>
          </a:xfrm>
          <a:prstGeom prst="roundRect">
            <a:avLst/>
          </a:prstGeom>
          <a:solidFill>
            <a:srgbClr val="C1DF87"/>
          </a:solidFill>
          <a:ln w="28575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8090452" y="1201214"/>
            <a:ext cx="34322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090452" y="1283047"/>
            <a:ext cx="34322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/>
            <a:r>
              <a:rPr lang="en-US" sz="2000" dirty="0" smtClean="0"/>
              <a:t>Energy use (gas, electric, etc.)</a:t>
            </a:r>
          </a:p>
          <a:p>
            <a:pPr marL="177800" lvl="1"/>
            <a:r>
              <a:rPr lang="en-US" sz="2000" dirty="0" smtClean="0"/>
              <a:t>Raw material use</a:t>
            </a:r>
          </a:p>
          <a:p>
            <a:pPr marL="177800" lvl="1"/>
            <a:r>
              <a:rPr lang="en-US" sz="2000" dirty="0" smtClean="0"/>
              <a:t>Chemical use and wastes</a:t>
            </a:r>
          </a:p>
          <a:p>
            <a:pPr marL="177800" lvl="1"/>
            <a:r>
              <a:rPr lang="en-US" sz="2000" dirty="0" smtClean="0"/>
              <a:t>Equipment</a:t>
            </a:r>
          </a:p>
          <a:p>
            <a:pPr marL="177800" lvl="1"/>
            <a:r>
              <a:rPr lang="en-US" sz="2000" dirty="0" smtClean="0"/>
              <a:t>Co-products?</a:t>
            </a:r>
          </a:p>
          <a:p>
            <a:pPr marL="177800" lvl="1"/>
            <a:endParaRPr lang="en-US" sz="2000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8090452" y="727746"/>
            <a:ext cx="33761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/>
              <a:t>Some Considerations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88089" y="2571532"/>
            <a:ext cx="5559209" cy="1114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 smtClean="0"/>
          </a:p>
        </p:txBody>
      </p:sp>
      <p:pic>
        <p:nvPicPr>
          <p:cNvPr id="2050" name="Picture 2" descr="Automotive-Manufacturing-2-1024x768.jpg (1024×76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06" y="3426374"/>
            <a:ext cx="3361733" cy="25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ectronic manufacturing company1.jpg (610×40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9" y="3426374"/>
            <a:ext cx="3788160" cy="25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88089" y="2274297"/>
            <a:ext cx="6806056" cy="30294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May include assembly of parts, transportation between facilities, packaging for distribution, and any uses and emissions from the facility</a:t>
            </a:r>
          </a:p>
        </p:txBody>
      </p:sp>
      <p:pic>
        <p:nvPicPr>
          <p:cNvPr id="2" name="Picture 2" descr="http://www.angus-selfstorage.co.uk/images/packaging_box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47" y="3373843"/>
            <a:ext cx="3227781" cy="214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4"/>
    </mc:Choice>
    <mc:Fallback xmlns="">
      <p:transition spd="slow" advTm="5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evel 14"/>
          <p:cNvSpPr/>
          <p:nvPr/>
        </p:nvSpPr>
        <p:spPr>
          <a:xfrm>
            <a:off x="539024" y="1068047"/>
            <a:ext cx="6660062" cy="59992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88089" y="1183538"/>
            <a:ext cx="6627111" cy="844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Consumer’s use of the product, including maintenance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79874" y="6112208"/>
            <a:ext cx="24068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 </a:t>
            </a:r>
            <a:r>
              <a:rPr lang="en-US" sz="1200" dirty="0" smtClean="0"/>
              <a:t>source: livestrong.com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1576244" y="4882851"/>
            <a:ext cx="8932090" cy="1186774"/>
          </a:xfrm>
          <a:prstGeom prst="roundRect">
            <a:avLst/>
          </a:prstGeom>
          <a:solidFill>
            <a:srgbClr val="C1DF87"/>
          </a:solidFill>
          <a:ln w="28575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99536" y="4854584"/>
            <a:ext cx="690879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How </a:t>
            </a:r>
            <a:r>
              <a:rPr lang="en-US" dirty="0"/>
              <a:t>is the product intended to be used?</a:t>
            </a:r>
          </a:p>
          <a:p>
            <a:pPr lvl="1"/>
            <a:r>
              <a:rPr lang="en-US" dirty="0"/>
              <a:t>How much will the product typically be used?</a:t>
            </a:r>
          </a:p>
          <a:p>
            <a:pPr lvl="1"/>
            <a:r>
              <a:rPr lang="en-US" dirty="0"/>
              <a:t>What variations are possible (operating, environmental, etc.)?</a:t>
            </a:r>
          </a:p>
          <a:p>
            <a:pPr lvl="1"/>
            <a:r>
              <a:rPr lang="en-US" dirty="0"/>
              <a:t>How much of the product might be spilled or improperly used</a:t>
            </a:r>
            <a:r>
              <a:rPr lang="en-US" dirty="0" smtClean="0"/>
              <a:t>?</a:t>
            </a:r>
            <a:endParaRPr lang="en-US" sz="2000" dirty="0" smtClean="0"/>
          </a:p>
          <a:p>
            <a:pPr marL="177800" lvl="1"/>
            <a:endParaRPr lang="en-US" sz="2000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1255418" y="5087501"/>
            <a:ext cx="33761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/>
              <a:t>Some </a:t>
            </a:r>
          </a:p>
          <a:p>
            <a:pPr lvl="1"/>
            <a:r>
              <a:rPr lang="en-US" sz="2200" dirty="0" smtClean="0"/>
              <a:t>Considerations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61544" y="1771649"/>
            <a:ext cx="6806056" cy="32187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Difficult to quantify in some cases since use can vary considerably and be out of the control of the company producing the product</a:t>
            </a:r>
          </a:p>
          <a:p>
            <a:pPr lvl="1"/>
            <a:r>
              <a:rPr lang="en-US" dirty="0" smtClean="0"/>
              <a:t>For example, use impacts from a lawn mower depends on</a:t>
            </a:r>
          </a:p>
          <a:p>
            <a:pPr lvl="2"/>
            <a:r>
              <a:rPr lang="en-US" sz="1800" dirty="0" smtClean="0"/>
              <a:t>Frequency of mowing</a:t>
            </a:r>
          </a:p>
          <a:p>
            <a:pPr lvl="2"/>
            <a:r>
              <a:rPr lang="en-US" sz="1800" dirty="0" smtClean="0"/>
              <a:t>Size of lawn</a:t>
            </a:r>
          </a:p>
          <a:p>
            <a:pPr lvl="2"/>
            <a:r>
              <a:rPr lang="en-US" sz="1800" dirty="0" smtClean="0"/>
              <a:t>Mower life span given treatment by user</a:t>
            </a:r>
          </a:p>
          <a:p>
            <a:pPr lvl="2"/>
            <a:r>
              <a:rPr lang="en-US" sz="1800" dirty="0" smtClean="0"/>
              <a:t>Quality of lubrication and other parts upkeep</a:t>
            </a:r>
          </a:p>
          <a:p>
            <a:r>
              <a:rPr lang="en-US" dirty="0" smtClean="0"/>
              <a:t>Due to uncertainty, may be wise to examine multiple use cases</a:t>
            </a:r>
          </a:p>
        </p:txBody>
      </p:sp>
      <p:pic>
        <p:nvPicPr>
          <p:cNvPr id="3074" name="Picture 2" descr="photos.demandstudios.com/getty/article/251/158/79074087_XS.jpg (400×267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8"/>
          <a:stretch/>
        </p:blipFill>
        <p:spPr bwMode="auto">
          <a:xfrm>
            <a:off x="8405041" y="1667970"/>
            <a:ext cx="2140858" cy="22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712265" y="4882851"/>
            <a:ext cx="0" cy="11858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84"/>
    </mc:Choice>
    <mc:Fallback xmlns="">
      <p:transition spd="slow" advTm="9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289" y="346342"/>
            <a:ext cx="10058400" cy="12226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products with varying levels of use impacts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43837" y="1454735"/>
            <a:ext cx="4065152" cy="603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Ruler</a:t>
            </a:r>
          </a:p>
          <a:p>
            <a:pPr algn="ctr"/>
            <a:r>
              <a:rPr lang="en-US" dirty="0" smtClean="0"/>
              <a:t>Few or no inputs or outputs during use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43837" y="2248502"/>
            <a:ext cx="4065152" cy="603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Acoustic guitar</a:t>
            </a:r>
          </a:p>
          <a:p>
            <a:pPr algn="ctr"/>
            <a:r>
              <a:rPr lang="en-US" dirty="0" smtClean="0"/>
              <a:t>Very infrequent, minor inputs/outputs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84600" y="2594430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39928" y="2317431"/>
            <a:ext cx="917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New strings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594954" y="2326503"/>
            <a:ext cx="849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Old strings</a:t>
            </a:r>
            <a:endParaRPr lang="en-US" sz="1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508989" y="2603502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43837" y="3060717"/>
            <a:ext cx="4065152" cy="636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Television</a:t>
            </a:r>
          </a:p>
          <a:p>
            <a:pPr algn="ctr"/>
            <a:r>
              <a:rPr lang="en-US" dirty="0" smtClean="0"/>
              <a:t>Regular energy input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784600" y="3363963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39928" y="3112364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Electricity</a:t>
            </a:r>
            <a:endParaRPr lang="en-US" sz="1200" dirty="0"/>
          </a:p>
        </p:txBody>
      </p:sp>
      <p:sp>
        <p:nvSpPr>
          <p:cNvPr id="32" name="Rectangle 31"/>
          <p:cNvSpPr/>
          <p:nvPr/>
        </p:nvSpPr>
        <p:spPr>
          <a:xfrm>
            <a:off x="4238545" y="4767330"/>
            <a:ext cx="4573163" cy="122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Car</a:t>
            </a:r>
          </a:p>
          <a:p>
            <a:pPr algn="ctr"/>
            <a:r>
              <a:rPr lang="en-US" dirty="0" smtClean="0"/>
              <a:t>Many frequent energy and material inputs/outputs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579309" y="5065110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21937" y="4813511"/>
            <a:ext cx="72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Gasoline</a:t>
            </a:r>
            <a:endParaRPr lang="en-US" sz="12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579309" y="5324791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058852" y="5074393"/>
            <a:ext cx="2266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Oil/coolant/brake/washer fluids</a:t>
            </a:r>
            <a:endParaRPr lang="en-US" sz="12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579309" y="5629591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25199" y="5361966"/>
            <a:ext cx="1705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Seals/replacement parts</a:t>
            </a:r>
            <a:endParaRPr lang="en-US" sz="12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822079" y="5070791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845707" y="4819192"/>
            <a:ext cx="1315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Tailpipe emissions</a:t>
            </a:r>
            <a:endParaRPr lang="en-US" sz="12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579309" y="5915358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33700" y="5663759"/>
            <a:ext cx="1501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Brake pads, tires</a:t>
            </a:r>
            <a:endParaRPr lang="en-US" sz="12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8796679" y="5328421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820307" y="5076822"/>
            <a:ext cx="1232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Oil/coolant leaks</a:t>
            </a:r>
            <a:endParaRPr lang="en-US" sz="12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8809379" y="5625965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833007" y="5374366"/>
            <a:ext cx="1176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Tire/brake wear</a:t>
            </a:r>
            <a:endParaRPr lang="en-US" sz="1200" dirty="0"/>
          </a:p>
        </p:txBody>
      </p:sp>
      <p:sp>
        <p:nvSpPr>
          <p:cNvPr id="49" name="Rectangle 48"/>
          <p:cNvSpPr/>
          <p:nvPr/>
        </p:nvSpPr>
        <p:spPr>
          <a:xfrm>
            <a:off x="4443837" y="3873517"/>
            <a:ext cx="4065152" cy="709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Dishwasher</a:t>
            </a:r>
          </a:p>
          <a:p>
            <a:pPr algn="ctr"/>
            <a:r>
              <a:rPr lang="en-US" dirty="0" smtClean="0"/>
              <a:t>A few frequent inputs/outputs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784600" y="4011663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39928" y="3760064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Electricity</a:t>
            </a:r>
            <a:endParaRPr lang="en-US" sz="1200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784600" y="4245939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439928" y="3994340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Soap</a:t>
            </a:r>
            <a:endParaRPr lang="en-US" sz="1200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3784600" y="4484161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439928" y="4232562"/>
            <a:ext cx="567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Water</a:t>
            </a:r>
            <a:endParaRPr lang="en-US" sz="1200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8508989" y="4262714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536638" y="4013326"/>
            <a:ext cx="935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Wastewater</a:t>
            </a:r>
            <a:endParaRPr lang="en-US" sz="1200" dirty="0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8802125" y="5923507"/>
            <a:ext cx="65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825753" y="5671908"/>
            <a:ext cx="812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Used tires</a:t>
            </a:r>
            <a:endParaRPr lang="en-US" sz="1200" dirty="0"/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66"/>
    </mc:Choice>
    <mc:Fallback xmlns="">
      <p:transition spd="slow" advTm="99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606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evel 14"/>
          <p:cNvSpPr/>
          <p:nvPr/>
        </p:nvSpPr>
        <p:spPr>
          <a:xfrm>
            <a:off x="783723" y="1093741"/>
            <a:ext cx="5208633" cy="59992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Disposal/Recycling/Reuse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32788" y="1209232"/>
            <a:ext cx="8281740" cy="844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Getting rid of product at the end of its life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43478" y="6112208"/>
            <a:ext cx="24068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 smtClean="0"/>
              <a:t>theparkcatalog.com</a:t>
            </a:r>
            <a:endParaRPr lang="en-US" sz="12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61544" y="1771650"/>
            <a:ext cx="7185140" cy="43405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Similar issues as use for uncertainty</a:t>
            </a:r>
          </a:p>
          <a:p>
            <a:pPr lvl="1"/>
            <a:r>
              <a:rPr lang="en-US" dirty="0" smtClean="0"/>
              <a:t>For example, disposal of lubricating oil could be done by</a:t>
            </a:r>
          </a:p>
          <a:p>
            <a:pPr lvl="2"/>
            <a:r>
              <a:rPr lang="en-US" sz="1800" dirty="0" smtClean="0"/>
              <a:t>Dumping (illegal)</a:t>
            </a:r>
          </a:p>
          <a:p>
            <a:pPr lvl="2"/>
            <a:r>
              <a:rPr lang="en-US" sz="1800" dirty="0" smtClean="0"/>
              <a:t>Incineration</a:t>
            </a:r>
          </a:p>
          <a:p>
            <a:pPr lvl="2"/>
            <a:r>
              <a:rPr lang="en-US" sz="1800" dirty="0" smtClean="0"/>
              <a:t>Re-refining</a:t>
            </a:r>
          </a:p>
          <a:p>
            <a:pPr lvl="2"/>
            <a:r>
              <a:rPr lang="en-US" sz="1800" dirty="0" smtClean="0"/>
              <a:t>Distillation</a:t>
            </a:r>
          </a:p>
          <a:p>
            <a:r>
              <a:rPr lang="en-US" dirty="0" smtClean="0"/>
              <a:t>Due to uncertainty, may be wise to include multiple use cases in analysis or present sensitivity analyses</a:t>
            </a:r>
          </a:p>
          <a:p>
            <a:r>
              <a:rPr lang="en-US" dirty="0" smtClean="0"/>
              <a:t>If recycling or reusing, some impacts may be offset in this stage</a:t>
            </a:r>
          </a:p>
          <a:p>
            <a:pPr lvl="1"/>
            <a:r>
              <a:rPr lang="en-US" dirty="0" smtClean="0"/>
              <a:t>Can sometimes result in net environmental benefits for this stage</a:t>
            </a:r>
          </a:p>
          <a:p>
            <a:pPr lvl="1"/>
            <a:r>
              <a:rPr lang="en-US" dirty="0" smtClean="0"/>
              <a:t>Example: -5 kg CO</a:t>
            </a:r>
            <a:r>
              <a:rPr lang="en-US" baseline="-25000" dirty="0" smtClean="0"/>
              <a:t>2</a:t>
            </a:r>
            <a:r>
              <a:rPr lang="en-US" dirty="0" smtClean="0"/>
              <a:t>-eq for GWP means that it was as if 5 kg of CO</a:t>
            </a:r>
            <a:r>
              <a:rPr lang="en-US" baseline="-25000" dirty="0" smtClean="0"/>
              <a:t>2</a:t>
            </a:r>
            <a:r>
              <a:rPr lang="en-US" dirty="0" smtClean="0"/>
              <a:t> were sequestered (does not mean actual physical sequestration occurred)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090452" y="649924"/>
            <a:ext cx="3432243" cy="2360316"/>
          </a:xfrm>
          <a:prstGeom prst="roundRect">
            <a:avLst/>
          </a:prstGeom>
          <a:solidFill>
            <a:srgbClr val="C1DF87"/>
          </a:solidFill>
          <a:ln w="28575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8090452" y="1201214"/>
            <a:ext cx="34322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090452" y="1283047"/>
            <a:ext cx="34322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/>
            <a:r>
              <a:rPr lang="en-US" dirty="0" smtClean="0"/>
              <a:t>What disposal options possible?</a:t>
            </a:r>
          </a:p>
          <a:p>
            <a:pPr marL="177800" lvl="1"/>
            <a:r>
              <a:rPr lang="en-US" dirty="0" smtClean="0"/>
              <a:t>Which most likely?</a:t>
            </a:r>
          </a:p>
          <a:p>
            <a:pPr marL="177800" lvl="1"/>
            <a:r>
              <a:rPr lang="en-US" dirty="0" smtClean="0"/>
              <a:t>Is a product offset by disposal?</a:t>
            </a:r>
          </a:p>
          <a:p>
            <a:pPr marL="177800" lvl="1"/>
            <a:r>
              <a:rPr lang="en-US" dirty="0" smtClean="0"/>
              <a:t>Is there additional transport involved in this stage?</a:t>
            </a:r>
          </a:p>
          <a:p>
            <a:pPr marL="177800" lvl="1"/>
            <a:endParaRPr lang="en-US" sz="20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8090452" y="727746"/>
            <a:ext cx="33761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/>
              <a:t>Some Considerations</a:t>
            </a:r>
          </a:p>
        </p:txBody>
      </p:sp>
      <p:pic>
        <p:nvPicPr>
          <p:cNvPr id="4098" name="Picture 2" descr="166-1377big.jpg (1050×849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84" y="3257457"/>
            <a:ext cx="3530610" cy="28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34"/>
    </mc:Choice>
    <mc:Fallback xmlns="">
      <p:transition spd="slow" advTm="145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818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489" y="201436"/>
            <a:ext cx="11078231" cy="885981"/>
          </a:xfrm>
        </p:spPr>
        <p:txBody>
          <a:bodyPr>
            <a:noAutofit/>
          </a:bodyPr>
          <a:lstStyle/>
          <a:p>
            <a:r>
              <a:rPr lang="en-US" sz="4000" dirty="0" smtClean="0"/>
              <a:t>Example of Disposal Routes for a Plastic Water Bottle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44071" y="3032578"/>
            <a:ext cx="1972980" cy="885372"/>
          </a:xfrm>
          <a:prstGeom prst="rect">
            <a:avLst/>
          </a:prstGeom>
          <a:solidFill>
            <a:srgbClr val="C1D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Plastic water bottle production from raw materials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84071" y="3039835"/>
            <a:ext cx="1972980" cy="885372"/>
          </a:xfrm>
          <a:prstGeom prst="rect">
            <a:avLst/>
          </a:prstGeom>
          <a:solidFill>
            <a:srgbClr val="C1D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Labeling, packaging, distribution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38585" y="3032578"/>
            <a:ext cx="1391446" cy="885372"/>
          </a:xfrm>
          <a:prstGeom prst="rect">
            <a:avLst/>
          </a:prstGeom>
          <a:solidFill>
            <a:srgbClr val="C1D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617051" y="3295652"/>
            <a:ext cx="567020" cy="28847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157051" y="3190875"/>
            <a:ext cx="581534" cy="602455"/>
          </a:xfrm>
          <a:prstGeom prst="rightArrow">
            <a:avLst>
              <a:gd name="adj1" fmla="val 65384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84071" y="4421171"/>
            <a:ext cx="1972980" cy="885372"/>
          </a:xfrm>
          <a:prstGeom prst="rect">
            <a:avLst/>
          </a:prstGeom>
          <a:solidFill>
            <a:srgbClr val="C1D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Recycling of plastic and reforming into water bottles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67953" y="4421171"/>
            <a:ext cx="1972980" cy="885372"/>
          </a:xfrm>
          <a:prstGeom prst="rect">
            <a:avLst/>
          </a:prstGeom>
          <a:solidFill>
            <a:srgbClr val="C1D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Throw in recycle bin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67953" y="3032577"/>
            <a:ext cx="1972980" cy="885372"/>
          </a:xfrm>
          <a:prstGeom prst="rect">
            <a:avLst/>
          </a:prstGeom>
          <a:solidFill>
            <a:srgbClr val="C1D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Throw in trash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7140065" y="3295651"/>
            <a:ext cx="1127888" cy="320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58208" y="2024063"/>
            <a:ext cx="98134" cy="1389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42208" y="1643983"/>
            <a:ext cx="1972980" cy="885372"/>
          </a:xfrm>
          <a:prstGeom prst="rect">
            <a:avLst/>
          </a:prstGeom>
          <a:solidFill>
            <a:srgbClr val="C1D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Refill with tap water and reuse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7758208" y="1963298"/>
            <a:ext cx="483999" cy="18288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7856342" y="4684245"/>
            <a:ext cx="411611" cy="44020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88250" y="3455307"/>
            <a:ext cx="268092" cy="15548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130031" y="3227236"/>
            <a:ext cx="726311" cy="498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6200000" flipH="1">
            <a:off x="5554153" y="2063207"/>
            <a:ext cx="1760309" cy="178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228698" y="1314450"/>
            <a:ext cx="91440" cy="329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94450" y="1272268"/>
            <a:ext cx="2925688" cy="87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122812" y="5292360"/>
            <a:ext cx="303212" cy="554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086225" y="5613400"/>
            <a:ext cx="5335242" cy="247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 flipV="1">
            <a:off x="3974345" y="5306543"/>
            <a:ext cx="462399" cy="5257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 flipV="1">
            <a:off x="3939361" y="3923513"/>
            <a:ext cx="462399" cy="4976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>
            <a:off x="10069483" y="1398269"/>
            <a:ext cx="638809" cy="410718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0746889" y="3128693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Disposal 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59"/>
    </mc:Choice>
    <mc:Fallback xmlns="">
      <p:transition spd="slow" advTm="7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18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19390" y="1220095"/>
            <a:ext cx="5559209" cy="436811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Materials and products must be moved at multiple points in the life cycle</a:t>
            </a:r>
          </a:p>
          <a:p>
            <a:pPr lvl="1"/>
            <a:r>
              <a:rPr lang="en-US" sz="2000" dirty="0" smtClean="0"/>
              <a:t>After extraction</a:t>
            </a:r>
          </a:p>
          <a:p>
            <a:pPr lvl="1"/>
            <a:r>
              <a:rPr lang="en-US" sz="2000" dirty="0" smtClean="0"/>
              <a:t>After processing and/or manufacture</a:t>
            </a:r>
          </a:p>
          <a:p>
            <a:pPr lvl="1"/>
            <a:r>
              <a:rPr lang="en-US" sz="2000" dirty="0" smtClean="0"/>
              <a:t>To the customer</a:t>
            </a:r>
          </a:p>
          <a:p>
            <a:pPr lvl="1"/>
            <a:r>
              <a:rPr lang="en-US" sz="2000" dirty="0" smtClean="0"/>
              <a:t>To the disposal facility</a:t>
            </a:r>
          </a:p>
          <a:p>
            <a:r>
              <a:rPr lang="en-US" sz="2200" dirty="0" smtClean="0"/>
              <a:t>Impacts from various transport methods are generally well studied</a:t>
            </a:r>
          </a:p>
          <a:p>
            <a:pPr lvl="1"/>
            <a:r>
              <a:rPr lang="en-US" sz="2000" dirty="0" smtClean="0"/>
              <a:t>Most databases have these processes</a:t>
            </a:r>
          </a:p>
          <a:p>
            <a:pPr lvl="1"/>
            <a:r>
              <a:rPr lang="en-US" sz="2000" dirty="0" smtClean="0"/>
              <a:t>Many studies in the literature</a:t>
            </a:r>
          </a:p>
          <a:p>
            <a:pPr lvl="1"/>
            <a:r>
              <a:rPr lang="en-US" sz="2000" dirty="0" smtClean="0"/>
              <a:t>Often only include energy, regulated emissions, and greenhouse gases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65159" y="3766629"/>
            <a:ext cx="3013706" cy="2126171"/>
          </a:xfrm>
          <a:prstGeom prst="roundRect">
            <a:avLst/>
          </a:prstGeom>
          <a:solidFill>
            <a:srgbClr val="C1DF87"/>
          </a:solidFill>
          <a:ln w="28575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96976" y="4314082"/>
            <a:ext cx="31818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lvl="1" indent="0">
              <a:buNone/>
            </a:pPr>
            <a:r>
              <a:rPr lang="en-US" dirty="0"/>
              <a:t>Modes of transport</a:t>
            </a:r>
          </a:p>
          <a:p>
            <a:pPr marL="201168" lvl="1" indent="0">
              <a:buNone/>
            </a:pPr>
            <a:r>
              <a:rPr lang="en-US" dirty="0"/>
              <a:t>Fuel type</a:t>
            </a:r>
          </a:p>
          <a:p>
            <a:pPr marL="201168" lvl="1" indent="0">
              <a:buNone/>
            </a:pPr>
            <a:r>
              <a:rPr lang="en-US" dirty="0"/>
              <a:t>Distance</a:t>
            </a:r>
          </a:p>
          <a:p>
            <a:pPr marL="201168" lvl="1" indent="0">
              <a:buNone/>
            </a:pPr>
            <a:r>
              <a:rPr lang="en-US" dirty="0"/>
              <a:t>Weight</a:t>
            </a:r>
          </a:p>
          <a:p>
            <a:pPr marL="201168" lvl="1" indent="0">
              <a:buNone/>
            </a:pPr>
            <a:r>
              <a:rPr lang="en-US" dirty="0"/>
              <a:t>Shipped with other products?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83941" y="3845807"/>
            <a:ext cx="33761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/>
              <a:t>Some Considerations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865159" y="4281263"/>
            <a:ext cx="3013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6817769" y="1220095"/>
            <a:ext cx="4940301" cy="436811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Transport processes can be:</a:t>
            </a:r>
          </a:p>
          <a:p>
            <a:pPr lvl="1"/>
            <a:r>
              <a:rPr lang="en-US" sz="2000" dirty="0" smtClean="0"/>
              <a:t>Considered to be one stage overall</a:t>
            </a:r>
          </a:p>
          <a:p>
            <a:pPr lvl="1"/>
            <a:r>
              <a:rPr lang="en-US" sz="2000" dirty="0" smtClean="0"/>
              <a:t>Considered to be individual stages for each transport process</a:t>
            </a:r>
          </a:p>
          <a:p>
            <a:pPr lvl="1"/>
            <a:r>
              <a:rPr lang="en-US" sz="2000" dirty="0" smtClean="0"/>
              <a:t>Included as part of the stage directly before or after</a:t>
            </a:r>
          </a:p>
          <a:p>
            <a:pPr marL="685800" lvl="2" indent="-182563"/>
            <a:r>
              <a:rPr lang="en-US" sz="1600" dirty="0" smtClean="0"/>
              <a:t>Choose one or the other to avoid double counting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98"/>
    </mc:Choice>
    <mc:Fallback xmlns="">
      <p:transition spd="slow" advTm="11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Transport Modes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49600" y="6110591"/>
            <a:ext cx="8880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 </a:t>
            </a:r>
            <a:r>
              <a:rPr lang="en-US" sz="1200" dirty="0" smtClean="0"/>
              <a:t>sources: popularmechanics.com    blog.uship.com    truckstars.com   maritime-connector.com    jsg.utexas.edu    boluo-logistics.com</a:t>
            </a:r>
            <a:endParaRPr lang="en-US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083" y="1234022"/>
            <a:ext cx="10058400" cy="4707362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0"/>
    </mc:Choice>
    <mc:Fallback xmlns="">
      <p:transition spd="slow" advTm="2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LCA Module Series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1" y="1476086"/>
            <a:ext cx="10916478" cy="468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A</a:t>
            </a:r>
            <a:r>
              <a:rPr lang="en-US" dirty="0" smtClean="0"/>
              <a:t>: ISO Compliant LCA 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α</a:t>
            </a:r>
            <a:r>
              <a:rPr lang="en-US" dirty="0" smtClean="0"/>
              <a:t>: </a:t>
            </a:r>
            <a:r>
              <a:rPr lang="en-US" dirty="0"/>
              <a:t>ISO Compliant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</a:t>
            </a:r>
            <a:r>
              <a:rPr lang="en-US" dirty="0" smtClean="0"/>
              <a:t>: Environmental Impact Categories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: Environmental Impact Categories Detailed Modules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G</a:t>
            </a:r>
            <a:r>
              <a:rPr lang="en-US" dirty="0" smtClean="0"/>
              <a:t>: General LCA Tools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γ</a:t>
            </a:r>
            <a:r>
              <a:rPr lang="en-US" dirty="0" smtClean="0"/>
              <a:t>: General LCA Tools </a:t>
            </a:r>
            <a:r>
              <a:rPr lang="en-US" dirty="0"/>
              <a:t>Detailed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r>
              <a:rPr lang="en-US" dirty="0"/>
              <a:t>Group T</a:t>
            </a:r>
            <a:r>
              <a:rPr lang="en-US" dirty="0" smtClean="0"/>
              <a:t>: Transportation-Related LCA Overview </a:t>
            </a:r>
            <a:r>
              <a:rPr lang="en-US" dirty="0"/>
              <a:t>Modules</a:t>
            </a:r>
          </a:p>
          <a:p>
            <a:pPr marL="0" indent="0"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τ</a:t>
            </a:r>
            <a:r>
              <a:rPr lang="en-US" dirty="0" smtClean="0"/>
              <a:t>: </a:t>
            </a:r>
            <a:r>
              <a:rPr lang="en-US" dirty="0"/>
              <a:t>Transportation-Related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for completing Module </a:t>
            </a:r>
            <a:r>
              <a:rPr lang="en-US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1" y="1476086"/>
            <a:ext cx="10916478" cy="468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A</a:t>
            </a:r>
            <a:r>
              <a:rPr lang="en-US" dirty="0" smtClean="0"/>
              <a:t>: ISO Compliant LCA 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α</a:t>
            </a:r>
            <a:r>
              <a:rPr lang="en-US" dirty="0" smtClean="0"/>
              <a:t>: </a:t>
            </a:r>
            <a:r>
              <a:rPr lang="en-US" dirty="0"/>
              <a:t>ISO Compliant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</a:t>
            </a:r>
            <a:r>
              <a:rPr lang="en-US" dirty="0" smtClean="0"/>
              <a:t>: Environmental Impact Categories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: Environmental Impact Categories Detailed Modules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G</a:t>
            </a:r>
            <a:r>
              <a:rPr lang="en-US" dirty="0" smtClean="0"/>
              <a:t>: General LCA Tools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γ</a:t>
            </a:r>
            <a:r>
              <a:rPr lang="en-US" dirty="0" smtClean="0"/>
              <a:t>: General LCA Tools </a:t>
            </a:r>
            <a:r>
              <a:rPr lang="en-US" dirty="0"/>
              <a:t>Detailed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r>
              <a:rPr lang="en-US" dirty="0"/>
              <a:t>Group T</a:t>
            </a:r>
            <a:r>
              <a:rPr lang="en-US" dirty="0" smtClean="0"/>
              <a:t>: Transportation-Related LCA Overview </a:t>
            </a:r>
            <a:r>
              <a:rPr lang="en-US" dirty="0"/>
              <a:t>Modules</a:t>
            </a:r>
          </a:p>
          <a:p>
            <a:pPr marL="0" indent="0"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τ</a:t>
            </a:r>
            <a:r>
              <a:rPr lang="en-US" dirty="0" smtClean="0"/>
              <a:t>: </a:t>
            </a:r>
            <a:r>
              <a:rPr lang="en-US" dirty="0"/>
              <a:t>Transportation-Related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20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For an LCA from the literature, write down which stages were included and whether or not data were presented separately for each stage. Cite the source of the LCA.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Find an example of a cradle-to-gate LCA. Did the authors give a reason for only including these stages, and if so what was it? What other considerations might have been important for comparing the products/processes during the use, disposal, or other stages?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Write an example for each of the levels of </a:t>
            </a:r>
            <a:r>
              <a:rPr lang="en-US" u="sng" dirty="0" smtClean="0"/>
              <a:t>use</a:t>
            </a:r>
            <a:r>
              <a:rPr lang="en-US" dirty="0" smtClean="0"/>
              <a:t> </a:t>
            </a:r>
            <a:r>
              <a:rPr lang="en-US" dirty="0"/>
              <a:t>impacts </a:t>
            </a:r>
            <a:r>
              <a:rPr lang="en-US" dirty="0" smtClean="0"/>
              <a:t>(as shown in slide 15) for components of highway systems or buildings:</a:t>
            </a:r>
          </a:p>
          <a:p>
            <a:pPr marL="749808" lvl="1" indent="-457200">
              <a:buFont typeface="+mj-lt"/>
              <a:buAutoNum type="alphaLcParenR"/>
            </a:pPr>
            <a:r>
              <a:rPr lang="en-US" dirty="0" smtClean="0"/>
              <a:t>Little or no inputs or outputs</a:t>
            </a:r>
          </a:p>
          <a:p>
            <a:pPr marL="749808" lvl="1" indent="-457200">
              <a:buFont typeface="+mj-lt"/>
              <a:buAutoNum type="alphaLcParenR"/>
            </a:pPr>
            <a:r>
              <a:rPr lang="en-US" dirty="0" smtClean="0"/>
              <a:t>Very infrequent/minor inputs and outputs</a:t>
            </a:r>
          </a:p>
          <a:p>
            <a:pPr marL="749808" lvl="1" indent="-457200">
              <a:buFont typeface="+mj-lt"/>
              <a:buAutoNum type="alphaLcParenR"/>
            </a:pPr>
            <a:r>
              <a:rPr lang="en-US" dirty="0" smtClean="0"/>
              <a:t>Regular energy inputs, but little or no other inputs and outputs</a:t>
            </a:r>
          </a:p>
          <a:p>
            <a:pPr marL="749808" lvl="1" indent="-457200">
              <a:buFont typeface="+mj-lt"/>
              <a:buAutoNum type="alphaLcParenR"/>
            </a:pPr>
            <a:r>
              <a:rPr lang="en-US" dirty="0" smtClean="0"/>
              <a:t>A few frequent inputs and outputs</a:t>
            </a:r>
          </a:p>
          <a:p>
            <a:pPr marL="749808" lvl="1" indent="-457200">
              <a:buFont typeface="+mj-lt"/>
              <a:buAutoNum type="alphaLcParenR"/>
            </a:pPr>
            <a:r>
              <a:rPr lang="en-US" dirty="0" smtClean="0"/>
              <a:t>Many frequent inputs and outputs</a:t>
            </a:r>
          </a:p>
          <a:p>
            <a:pPr marL="749808" lvl="1" indent="-457200">
              <a:buFont typeface="+mj-lt"/>
              <a:buAutoNum type="alphaLcParenR"/>
            </a:pPr>
            <a:endParaRPr lang="en-US" dirty="0" smtClean="0"/>
          </a:p>
          <a:p>
            <a:pPr marL="749808" lvl="1" indent="-457200">
              <a:buFont typeface="+mj-lt"/>
              <a:buAutoNum type="alphaLcParenR"/>
            </a:pPr>
            <a:endParaRPr lang="en-US" dirty="0" smtClean="0"/>
          </a:p>
          <a:p>
            <a:pPr marL="749808" lvl="1" indent="-457200">
              <a:buFont typeface="+mj-lt"/>
              <a:buAutoNum type="alphaLcParenR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10069482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Life Cycle Stages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Module </a:t>
            </a:r>
            <a:r>
              <a:rPr lang="en-US" sz="3200" cap="none" dirty="0">
                <a:latin typeface="Calibri" panose="020F0502020204030204" pitchFamily="34" charset="0"/>
              </a:rPr>
              <a:t>α</a:t>
            </a:r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3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4"/>
    </mc:Choice>
    <mc:Fallback xmlns="">
      <p:transition spd="slow" advTm="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Phases versus Stages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4</a:t>
            </a:fld>
            <a:endParaRPr lang="en-US"/>
          </a:p>
        </p:txBody>
      </p:sp>
      <p:grpSp>
        <p:nvGrpSpPr>
          <p:cNvPr id="10" name="Canvas 6"/>
          <p:cNvGrpSpPr/>
          <p:nvPr/>
        </p:nvGrpSpPr>
        <p:grpSpPr>
          <a:xfrm>
            <a:off x="1432049" y="2065138"/>
            <a:ext cx="4039945" cy="3203099"/>
            <a:chOff x="0" y="0"/>
            <a:chExt cx="2667000" cy="211455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2667000" cy="2114550"/>
            </a:xfrm>
            <a:prstGeom prst="rect">
              <a:avLst/>
            </a:prstGeom>
          </p:spPr>
        </p:sp>
        <p:sp>
          <p:nvSpPr>
            <p:cNvPr id="12" name="Text Box 7"/>
            <p:cNvSpPr txBox="1"/>
            <p:nvPr/>
          </p:nvSpPr>
          <p:spPr>
            <a:xfrm>
              <a:off x="189525" y="865799"/>
              <a:ext cx="1066800" cy="439125"/>
            </a:xfrm>
            <a:prstGeom prst="rect">
              <a:avLst/>
            </a:prstGeom>
            <a:solidFill>
              <a:srgbClr val="C1DF87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Inventory Analysis</a:t>
              </a:r>
              <a:endPara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 Box 7"/>
            <p:cNvSpPr txBox="1"/>
            <p:nvPr/>
          </p:nvSpPr>
          <p:spPr>
            <a:xfrm>
              <a:off x="189525" y="1589700"/>
              <a:ext cx="1066800" cy="438785"/>
            </a:xfrm>
            <a:prstGeom prst="rect">
              <a:avLst/>
            </a:prstGeom>
            <a:solidFill>
              <a:srgbClr val="C1DF87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Impact Assessment</a:t>
              </a:r>
              <a:endPara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Text Box 7"/>
            <p:cNvSpPr txBox="1"/>
            <p:nvPr/>
          </p:nvSpPr>
          <p:spPr>
            <a:xfrm>
              <a:off x="189525" y="141899"/>
              <a:ext cx="1066800" cy="438785"/>
            </a:xfrm>
            <a:prstGeom prst="rect">
              <a:avLst/>
            </a:prstGeom>
            <a:solidFill>
              <a:srgbClr val="C1DF87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Goal and Scope</a:t>
              </a:r>
              <a:endPara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Text Box 8"/>
            <p:cNvSpPr txBox="1"/>
            <p:nvPr/>
          </p:nvSpPr>
          <p:spPr>
            <a:xfrm>
              <a:off x="1573750" y="141899"/>
              <a:ext cx="971549" cy="1886162"/>
            </a:xfrm>
            <a:prstGeom prst="rect">
              <a:avLst/>
            </a:prstGeom>
            <a:solidFill>
              <a:srgbClr val="C1DF87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Interpretation</a:t>
              </a:r>
              <a:endPara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31825" y="580733"/>
              <a:ext cx="0" cy="2857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11825" y="580582"/>
              <a:ext cx="0" cy="2856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49900" y="1304789"/>
              <a:ext cx="0" cy="2851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29605" y="1304789"/>
              <a:ext cx="0" cy="2851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260643" y="444923"/>
              <a:ext cx="2720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1401105" y="141265"/>
              <a:ext cx="0" cy="2834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259500" y="1176950"/>
              <a:ext cx="2694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1399835" y="873420"/>
              <a:ext cx="0" cy="2832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259500" y="1891326"/>
              <a:ext cx="2694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1399835" y="1587795"/>
              <a:ext cx="0" cy="2832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1035513" y="1275551"/>
            <a:ext cx="5034644" cy="9126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Phases</a:t>
            </a:r>
          </a:p>
          <a:p>
            <a:pPr marL="201168" lvl="1" indent="0" algn="ctr">
              <a:buNone/>
            </a:pPr>
            <a:r>
              <a:rPr lang="en-US" dirty="0" smtClean="0"/>
              <a:t>Portions of LCA procedure </a:t>
            </a:r>
            <a:endParaRPr lang="en-US" b="1" dirty="0" smtClean="0"/>
          </a:p>
          <a:p>
            <a:endParaRPr lang="en-US" sz="2200" b="1" dirty="0" smtClean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432049" y="1670344"/>
            <a:ext cx="4170901" cy="0"/>
          </a:xfrm>
          <a:prstGeom prst="line">
            <a:avLst/>
          </a:prstGeom>
          <a:ln w="19050">
            <a:solidFill>
              <a:srgbClr val="739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89462" y="1672846"/>
            <a:ext cx="2501626" cy="279400"/>
          </a:xfrm>
          <a:prstGeom prst="rect">
            <a:avLst/>
          </a:prstGeom>
          <a:noFill/>
          <a:ln w="1905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378589" y="6137364"/>
            <a:ext cx="14451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Figure: ISO 14040:2006</a:t>
            </a:r>
            <a:endParaRPr lang="en-US" sz="1000" baseline="300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429407" y="1275551"/>
            <a:ext cx="5034644" cy="9126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Stages</a:t>
            </a:r>
          </a:p>
          <a:p>
            <a:pPr marL="201168" lvl="1" indent="0" algn="ctr">
              <a:buNone/>
            </a:pPr>
            <a:r>
              <a:rPr lang="en-US" dirty="0" smtClean="0"/>
              <a:t>Sections of product life cycle</a:t>
            </a:r>
            <a:endParaRPr lang="en-US" b="1" dirty="0" smtClean="0"/>
          </a:p>
          <a:p>
            <a:endParaRPr lang="en-US" sz="22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825943" y="1670344"/>
            <a:ext cx="4170901" cy="0"/>
          </a:xfrm>
          <a:prstGeom prst="line">
            <a:avLst/>
          </a:prstGeom>
          <a:ln w="19050">
            <a:solidFill>
              <a:srgbClr val="739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658100" y="1672846"/>
            <a:ext cx="2781300" cy="279400"/>
          </a:xfrm>
          <a:prstGeom prst="rect">
            <a:avLst/>
          </a:prstGeom>
          <a:noFill/>
          <a:ln w="1905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Canvas 6"/>
          <p:cNvGrpSpPr/>
          <p:nvPr/>
        </p:nvGrpSpPr>
        <p:grpSpPr>
          <a:xfrm>
            <a:off x="7006090" y="2188178"/>
            <a:ext cx="4039945" cy="3203099"/>
            <a:chOff x="0" y="0"/>
            <a:chExt cx="2667000" cy="2114550"/>
          </a:xfrm>
        </p:grpSpPr>
        <p:sp>
          <p:nvSpPr>
            <p:cNvPr id="34" name="Rectangle 33"/>
            <p:cNvSpPr/>
            <p:nvPr/>
          </p:nvSpPr>
          <p:spPr>
            <a:xfrm>
              <a:off x="0" y="0"/>
              <a:ext cx="2667000" cy="2114550"/>
            </a:xfrm>
            <a:prstGeom prst="rect">
              <a:avLst/>
            </a:prstGeom>
          </p:spPr>
        </p:sp>
        <p:sp>
          <p:nvSpPr>
            <p:cNvPr id="35" name="Text Box 7"/>
            <p:cNvSpPr txBox="1"/>
            <p:nvPr/>
          </p:nvSpPr>
          <p:spPr>
            <a:xfrm>
              <a:off x="189525" y="571657"/>
              <a:ext cx="2355692" cy="196533"/>
            </a:xfrm>
            <a:prstGeom prst="rect">
              <a:avLst/>
            </a:prstGeom>
            <a:solidFill>
              <a:srgbClr val="C1DF87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Manufacture</a:t>
              </a:r>
              <a:endPara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6" name="Text Box 7"/>
            <p:cNvSpPr txBox="1"/>
            <p:nvPr/>
          </p:nvSpPr>
          <p:spPr>
            <a:xfrm>
              <a:off x="189525" y="1549810"/>
              <a:ext cx="2365046" cy="220400"/>
            </a:xfrm>
            <a:prstGeom prst="rect">
              <a:avLst/>
            </a:prstGeom>
            <a:solidFill>
              <a:srgbClr val="C1DF87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Disposal/recycling</a:t>
              </a:r>
              <a:endPara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Text Box 7"/>
            <p:cNvSpPr txBox="1"/>
            <p:nvPr/>
          </p:nvSpPr>
          <p:spPr>
            <a:xfrm>
              <a:off x="189525" y="83705"/>
              <a:ext cx="2355692" cy="199952"/>
            </a:xfrm>
            <a:prstGeom prst="rect">
              <a:avLst/>
            </a:prstGeom>
            <a:solidFill>
              <a:srgbClr val="C1DF87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Extraction and </a:t>
              </a:r>
              <a:r>
                <a:rPr lang="en-US" sz="12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u</a:t>
              </a:r>
              <a:r>
                <a:rPr lang="en-US" sz="1200" b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pstream production</a:t>
              </a:r>
              <a:endPara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366795" y="286048"/>
              <a:ext cx="0" cy="2856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366795" y="1257490"/>
              <a:ext cx="0" cy="2851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9026062" y="2667599"/>
            <a:ext cx="1329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7"/>
          <p:cNvSpPr txBox="1"/>
          <p:nvPr/>
        </p:nvSpPr>
        <p:spPr>
          <a:xfrm>
            <a:off x="7307350" y="3795306"/>
            <a:ext cx="3568379" cy="297706"/>
          </a:xfrm>
          <a:prstGeom prst="rect">
            <a:avLst/>
          </a:prstGeom>
          <a:solidFill>
            <a:srgbClr val="C1DF87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Use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9081259" y="3357090"/>
            <a:ext cx="0" cy="432638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026062" y="3409367"/>
            <a:ext cx="1329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076497" y="4143333"/>
            <a:ext cx="1329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6594095" y="5224939"/>
            <a:ext cx="5034644" cy="485075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 algn="ctr">
              <a:buNone/>
            </a:pPr>
            <a:r>
              <a:rPr lang="en-US" sz="1500" dirty="0" smtClean="0"/>
              <a:t>Note: This is a general diagram of stages and some products or processes may have more or less stages than those shown here</a:t>
            </a:r>
          </a:p>
          <a:p>
            <a:endParaRPr lang="en-US" sz="2200" b="1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Cycle of a Building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8062" y="6142856"/>
            <a:ext cx="5846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cs typeface="Arial"/>
              </a:rPr>
              <a:t>Source (bottom cropped): </a:t>
            </a:r>
            <a:r>
              <a:rPr lang="en-US" sz="1000" dirty="0">
                <a:cs typeface="Arial"/>
              </a:rPr>
              <a:t>WBCSD Cement Sustainability Initiative, PCR for concrete, UN CPC 375, 2013-02-12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505"/>
          <a:stretch/>
        </p:blipFill>
        <p:spPr>
          <a:xfrm>
            <a:off x="684715" y="1516380"/>
            <a:ext cx="10863855" cy="43079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70"/>
    </mc:Choice>
    <mc:Fallback xmlns="">
      <p:transition spd="slow" advTm="11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Cycle Split by Stages Analyzed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6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1106675"/>
            <a:ext cx="9205436" cy="49321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98970" y="6131579"/>
            <a:ext cx="668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cs typeface="Arial"/>
              </a:rPr>
              <a:t>Source: WBCSD Cement Sustainability Initiative, PCR for concrete, UN CPC 375, 2013-02-12   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40130" y="4476750"/>
            <a:ext cx="3124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49655" y="5829300"/>
            <a:ext cx="3124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754648" y="4336801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common/applicable to wide range of situations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33"/>
    </mc:Choice>
    <mc:Fallback xmlns="">
      <p:transition spd="slow" advTm="13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049" y="1922678"/>
            <a:ext cx="6905625" cy="398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Cycle of a Transportation Fuel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677275" y="6131579"/>
            <a:ext cx="3228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cs typeface="Arial"/>
              </a:rPr>
              <a:t>Image Source (without dashed boxes): transportblog.co.nz</a:t>
            </a:r>
            <a:endParaRPr lang="en-US" sz="1000" dirty="0"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640169" y="1953831"/>
            <a:ext cx="0" cy="3734874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27290" y="1953831"/>
            <a:ext cx="7273168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00458" y="1947237"/>
            <a:ext cx="0" cy="1938426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37927" y="3872785"/>
            <a:ext cx="2662531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36520" y="3872785"/>
            <a:ext cx="0" cy="181592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40169" y="5688705"/>
            <a:ext cx="4610637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300634" y="3940254"/>
            <a:ext cx="1995766" cy="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01607" y="3940254"/>
            <a:ext cx="0" cy="161290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300634" y="5553154"/>
            <a:ext cx="1995766" cy="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296400" y="3940254"/>
            <a:ext cx="0" cy="1612900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12331" y="1604143"/>
            <a:ext cx="14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Well-to-Pump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62280" y="5526947"/>
            <a:ext cx="167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Pump-to-Wheel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36131" y="1604143"/>
            <a:ext cx="7503219" cy="4299985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569192" y="1205712"/>
            <a:ext cx="15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Well-to-Wheel</a:t>
            </a:r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8"/>
    </mc:Choice>
    <mc:Fallback xmlns="">
      <p:transition spd="slow" advTm="5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3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 and Outputs throughout Stages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8</a:t>
            </a:fld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t="4332"/>
          <a:stretch/>
        </p:blipFill>
        <p:spPr>
          <a:xfrm>
            <a:off x="1767974" y="1219200"/>
            <a:ext cx="8656051" cy="487072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68831" y="6135643"/>
            <a:ext cx="11106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Environmental </a:t>
            </a:r>
            <a:r>
              <a:rPr lang="en-US" sz="1000" dirty="0"/>
              <a:t>Protection Agency. 1993. </a:t>
            </a:r>
            <a:r>
              <a:rPr lang="en-US" sz="1000" i="1" dirty="0"/>
              <a:t>Life Cycle Assessment: Inventory Guidelines and </a:t>
            </a:r>
            <a:r>
              <a:rPr lang="en-US" sz="1000" i="1" dirty="0" smtClean="0"/>
              <a:t>Principles</a:t>
            </a:r>
            <a:r>
              <a:rPr lang="en-US" sz="1000" dirty="0" smtClean="0"/>
              <a:t>. EPA/600/R-92/245</a:t>
            </a:r>
            <a:r>
              <a:rPr lang="en-US" sz="1000" dirty="0"/>
              <a:t>. Office of Research and Development. Cincinnati, Ohio, USA.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9"/>
    </mc:Choice>
    <mc:Fallback xmlns="">
      <p:transition spd="slow" advTm="2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Split into Stages?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Organize data collection</a:t>
            </a:r>
          </a:p>
          <a:p>
            <a:r>
              <a:rPr lang="en-US" dirty="0" smtClean="0"/>
              <a:t>Organize presentation</a:t>
            </a:r>
          </a:p>
          <a:p>
            <a:r>
              <a:rPr lang="en-US" dirty="0" smtClean="0"/>
              <a:t>Identify weak environmental links in life cycle</a:t>
            </a:r>
          </a:p>
          <a:p>
            <a:r>
              <a:rPr lang="en-US" dirty="0" smtClean="0"/>
              <a:t>Group unit processes to make it easier to identify which were included</a:t>
            </a:r>
          </a:p>
          <a:p>
            <a:r>
              <a:rPr lang="en-US" dirty="0" smtClean="0"/>
              <a:t>Allow for easier aggregation and disaggregation</a:t>
            </a:r>
          </a:p>
          <a:p>
            <a:pPr lvl="1"/>
            <a:r>
              <a:rPr lang="en-US" dirty="0" smtClean="0"/>
              <a:t>For others studying the product with only one or two stages different</a:t>
            </a:r>
          </a:p>
          <a:p>
            <a:pPr lvl="1"/>
            <a:r>
              <a:rPr lang="en-US" dirty="0" smtClean="0"/>
              <a:t>For ability to consider cradle-to-gate instead of cradle-to-grave only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α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80"/>
    </mc:Choice>
    <mc:Fallback xmlns="">
      <p:transition spd="slow" advTm="7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739A28"/>
      </a:accent1>
      <a:accent2>
        <a:srgbClr val="C1DF8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4270</TotalTime>
  <Words>1323</Words>
  <Application>Microsoft Office PowerPoint</Application>
  <PresentationFormat>Widescreen</PresentationFormat>
  <Paragraphs>275</Paragraphs>
  <Slides>21</Slides>
  <Notes>17</Notes>
  <HiddenSlides>0</HiddenSlides>
  <MMClips>20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  <vt:variant>
        <vt:lpstr>Custom Shows</vt:lpstr>
      </vt:variant>
      <vt:variant>
        <vt:i4>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Retrospect</vt:lpstr>
      <vt:lpstr>Welcome to the Life Cycle Assessment (LCA) Learning Module Series</vt:lpstr>
      <vt:lpstr>LCA Module Series Groups</vt:lpstr>
      <vt:lpstr>Life Cycle Stages</vt:lpstr>
      <vt:lpstr>Phases versus Stages</vt:lpstr>
      <vt:lpstr>Life Cycle of a Building</vt:lpstr>
      <vt:lpstr>Life Cycle Split by Stages Analyzed</vt:lpstr>
      <vt:lpstr>Life Cycle of a Transportation Fuel</vt:lpstr>
      <vt:lpstr>Inputs and Outputs throughout Stages</vt:lpstr>
      <vt:lpstr>Why Split into Stages?</vt:lpstr>
      <vt:lpstr>Software Organizing by Life Cycle Stage</vt:lpstr>
      <vt:lpstr>Common Stages (Covered in this Module)</vt:lpstr>
      <vt:lpstr>Material Extraction/Upstream Processing</vt:lpstr>
      <vt:lpstr>Manufacture</vt:lpstr>
      <vt:lpstr>Use</vt:lpstr>
      <vt:lpstr>Examples of products with varying levels of use impacts</vt:lpstr>
      <vt:lpstr>Disposal/Recycling/Reuse</vt:lpstr>
      <vt:lpstr>Example of Disposal Routes for a Plastic Water Bottle</vt:lpstr>
      <vt:lpstr>Transport</vt:lpstr>
      <vt:lpstr>Common Transport Modes</vt:lpstr>
      <vt:lpstr>Thank you for completing Module α3!</vt:lpstr>
      <vt:lpstr>Homework</vt:lpstr>
      <vt:lpstr>Wrong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 Langfitt</dc:creator>
  <cp:lastModifiedBy>Melissa E Sparks</cp:lastModifiedBy>
  <cp:revision>309</cp:revision>
  <dcterms:created xsi:type="dcterms:W3CDTF">2014-11-14T22:25:32Z</dcterms:created>
  <dcterms:modified xsi:type="dcterms:W3CDTF">2015-05-04T23:03:19Z</dcterms:modified>
</cp:coreProperties>
</file>