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300" r:id="rId2"/>
    <p:sldId id="301" r:id="rId3"/>
    <p:sldId id="276" r:id="rId4"/>
    <p:sldId id="292" r:id="rId5"/>
    <p:sldId id="270" r:id="rId6"/>
    <p:sldId id="287" r:id="rId7"/>
    <p:sldId id="298" r:id="rId8"/>
    <p:sldId id="288" r:id="rId9"/>
    <p:sldId id="289" r:id="rId10"/>
    <p:sldId id="294" r:id="rId11"/>
    <p:sldId id="291" r:id="rId12"/>
    <p:sldId id="293" r:id="rId13"/>
    <p:sldId id="299" r:id="rId14"/>
    <p:sldId id="290" r:id="rId15"/>
    <p:sldId id="295" r:id="rId16"/>
    <p:sldId id="296" r:id="rId17"/>
    <p:sldId id="297" r:id="rId18"/>
    <p:sldId id="303" r:id="rId19"/>
    <p:sldId id="302" r:id="rId20"/>
  </p:sldIdLst>
  <p:sldSz cx="12192000" cy="6858000"/>
  <p:notesSz cx="6858000" cy="9144000"/>
  <p:custShowLst>
    <p:custShow name="Wrong"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A28"/>
    <a:srgbClr val="C1DF87"/>
    <a:srgbClr val="D2DEEF"/>
    <a:srgbClr val="A9B1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6433" autoAdjust="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7EB65-7773-4AE4-A4AD-FDBFD823D46F}" type="datetimeFigureOut">
              <a:rPr lang="en-US" smtClean="0"/>
              <a:t>3/12/2015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98908-2088-48AB-8E5E-AF12DB1244BC}" type="slidenum">
              <a:rPr lang="en-US" smtClean="0"/>
              <a:t>‹#›</a:t>
            </a:fld>
            <a:endParaRPr lang="en-US"/>
          </a:p>
        </p:txBody>
      </p:sp>
    </p:spTree>
    <p:extLst>
      <p:ext uri="{BB962C8B-B14F-4D97-AF65-F5344CB8AC3E}">
        <p14:creationId xmlns:p14="http://schemas.microsoft.com/office/powerpoint/2010/main" val="425783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a:t>
            </a:fld>
            <a:endParaRPr lang="en-US"/>
          </a:p>
        </p:txBody>
      </p:sp>
    </p:spTree>
    <p:extLst>
      <p:ext uri="{BB962C8B-B14F-4D97-AF65-F5344CB8AC3E}">
        <p14:creationId xmlns:p14="http://schemas.microsoft.com/office/powerpoint/2010/main" val="3144082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11</a:t>
            </a:fld>
            <a:endParaRPr lang="en-US"/>
          </a:p>
        </p:txBody>
      </p:sp>
    </p:spTree>
    <p:extLst>
      <p:ext uri="{BB962C8B-B14F-4D97-AF65-F5344CB8AC3E}">
        <p14:creationId xmlns:p14="http://schemas.microsoft.com/office/powerpoint/2010/main" val="2806828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12</a:t>
            </a:fld>
            <a:endParaRPr lang="en-US"/>
          </a:p>
        </p:txBody>
      </p:sp>
    </p:spTree>
    <p:extLst>
      <p:ext uri="{BB962C8B-B14F-4D97-AF65-F5344CB8AC3E}">
        <p14:creationId xmlns:p14="http://schemas.microsoft.com/office/powerpoint/2010/main" val="3837222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13</a:t>
            </a:fld>
            <a:endParaRPr lang="en-US"/>
          </a:p>
        </p:txBody>
      </p:sp>
    </p:spTree>
    <p:extLst>
      <p:ext uri="{BB962C8B-B14F-4D97-AF65-F5344CB8AC3E}">
        <p14:creationId xmlns:p14="http://schemas.microsoft.com/office/powerpoint/2010/main" val="3029176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14</a:t>
            </a:fld>
            <a:endParaRPr lang="en-US"/>
          </a:p>
        </p:txBody>
      </p:sp>
    </p:spTree>
    <p:extLst>
      <p:ext uri="{BB962C8B-B14F-4D97-AF65-F5344CB8AC3E}">
        <p14:creationId xmlns:p14="http://schemas.microsoft.com/office/powerpoint/2010/main" val="153310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15</a:t>
            </a:fld>
            <a:endParaRPr lang="en-US"/>
          </a:p>
        </p:txBody>
      </p:sp>
    </p:spTree>
    <p:extLst>
      <p:ext uri="{BB962C8B-B14F-4D97-AF65-F5344CB8AC3E}">
        <p14:creationId xmlns:p14="http://schemas.microsoft.com/office/powerpoint/2010/main" val="2151211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1198908-2088-48AB-8E5E-AF12DB1244BC}" type="slidenum">
              <a:rPr lang="en-US" smtClean="0"/>
              <a:t>16</a:t>
            </a:fld>
            <a:endParaRPr lang="en-US"/>
          </a:p>
        </p:txBody>
      </p:sp>
    </p:spTree>
    <p:extLst>
      <p:ext uri="{BB962C8B-B14F-4D97-AF65-F5344CB8AC3E}">
        <p14:creationId xmlns:p14="http://schemas.microsoft.com/office/powerpoint/2010/main" val="700455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17</a:t>
            </a:fld>
            <a:endParaRPr lang="en-US"/>
          </a:p>
        </p:txBody>
      </p:sp>
    </p:spTree>
    <p:extLst>
      <p:ext uri="{BB962C8B-B14F-4D97-AF65-F5344CB8AC3E}">
        <p14:creationId xmlns:p14="http://schemas.microsoft.com/office/powerpoint/2010/main" val="12143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3</a:t>
            </a:fld>
            <a:endParaRPr lang="en-US"/>
          </a:p>
        </p:txBody>
      </p:sp>
    </p:spTree>
    <p:extLst>
      <p:ext uri="{BB962C8B-B14F-4D97-AF65-F5344CB8AC3E}">
        <p14:creationId xmlns:p14="http://schemas.microsoft.com/office/powerpoint/2010/main" val="647303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4</a:t>
            </a:fld>
            <a:endParaRPr lang="en-US"/>
          </a:p>
        </p:txBody>
      </p:sp>
    </p:spTree>
    <p:extLst>
      <p:ext uri="{BB962C8B-B14F-4D97-AF65-F5344CB8AC3E}">
        <p14:creationId xmlns:p14="http://schemas.microsoft.com/office/powerpoint/2010/main" val="97764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5</a:t>
            </a:fld>
            <a:endParaRPr lang="en-US"/>
          </a:p>
        </p:txBody>
      </p:sp>
    </p:spTree>
    <p:extLst>
      <p:ext uri="{BB962C8B-B14F-4D97-AF65-F5344CB8AC3E}">
        <p14:creationId xmlns:p14="http://schemas.microsoft.com/office/powerpoint/2010/main" val="2576402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6</a:t>
            </a:fld>
            <a:endParaRPr lang="en-US"/>
          </a:p>
        </p:txBody>
      </p:sp>
    </p:spTree>
    <p:extLst>
      <p:ext uri="{BB962C8B-B14F-4D97-AF65-F5344CB8AC3E}">
        <p14:creationId xmlns:p14="http://schemas.microsoft.com/office/powerpoint/2010/main" val="149730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7</a:t>
            </a:fld>
            <a:endParaRPr lang="en-US"/>
          </a:p>
        </p:txBody>
      </p:sp>
    </p:spTree>
    <p:extLst>
      <p:ext uri="{BB962C8B-B14F-4D97-AF65-F5344CB8AC3E}">
        <p14:creationId xmlns:p14="http://schemas.microsoft.com/office/powerpoint/2010/main" val="268780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8</a:t>
            </a:fld>
            <a:endParaRPr lang="en-US"/>
          </a:p>
        </p:txBody>
      </p:sp>
    </p:spTree>
    <p:extLst>
      <p:ext uri="{BB962C8B-B14F-4D97-AF65-F5344CB8AC3E}">
        <p14:creationId xmlns:p14="http://schemas.microsoft.com/office/powerpoint/2010/main" val="164621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9</a:t>
            </a:fld>
            <a:endParaRPr lang="en-US"/>
          </a:p>
        </p:txBody>
      </p:sp>
    </p:spTree>
    <p:extLst>
      <p:ext uri="{BB962C8B-B14F-4D97-AF65-F5344CB8AC3E}">
        <p14:creationId xmlns:p14="http://schemas.microsoft.com/office/powerpoint/2010/main" val="130122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10</a:t>
            </a:fld>
            <a:endParaRPr lang="en-US"/>
          </a:p>
        </p:txBody>
      </p:sp>
    </p:spTree>
    <p:extLst>
      <p:ext uri="{BB962C8B-B14F-4D97-AF65-F5344CB8AC3E}">
        <p14:creationId xmlns:p14="http://schemas.microsoft.com/office/powerpoint/2010/main" val="2605957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dirty="0" smtClean="0"/>
              <a:t>12/2014</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LCA Module A1</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514951-337F-4C55-96DD-3945EF272A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67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282303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9570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1097280" y="1624405"/>
            <a:ext cx="10115203"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8489" y="275846"/>
            <a:ext cx="10058400" cy="88598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66974" y="1387737"/>
            <a:ext cx="10058400" cy="465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dirty="0" smtClean="0"/>
              <a:t>12/2014</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LCA Module A1</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514951-337F-4C55-96DD-3945EF272A02}" type="slidenum">
              <a:rPr lang="en-US" smtClean="0"/>
              <a:pPr/>
              <a:t>‹#›</a:t>
            </a:fld>
            <a:endParaRPr lang="en-US" dirty="0"/>
          </a:p>
        </p:txBody>
      </p:sp>
      <p:sp>
        <p:nvSpPr>
          <p:cNvPr id="7" name="Rectangle 6"/>
          <p:cNvSpPr/>
          <p:nvPr userDrawn="1"/>
        </p:nvSpPr>
        <p:spPr>
          <a:xfrm>
            <a:off x="390655" y="286603"/>
            <a:ext cx="11413863" cy="5877837"/>
          </a:xfrm>
          <a:prstGeom prst="rect">
            <a:avLst/>
          </a:prstGeom>
          <a:noFill/>
          <a:ln w="317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3756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3829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12/2014</a:t>
            </a:r>
            <a:endParaRPr lang="en-US"/>
          </a:p>
        </p:txBody>
      </p:sp>
      <p:sp>
        <p:nvSpPr>
          <p:cNvPr id="6" name="Footer Placeholder 5"/>
          <p:cNvSpPr>
            <a:spLocks noGrp="1"/>
          </p:cNvSpPr>
          <p:nvPr>
            <p:ph type="ftr" sz="quarter" idx="11"/>
          </p:nvPr>
        </p:nvSpPr>
        <p:spPr/>
        <p:txBody>
          <a:bodyPr/>
          <a:lstStyle/>
          <a:p>
            <a:r>
              <a:rPr lang="en-US" smtClean="0"/>
              <a:t>LCA Module A1</a:t>
            </a:r>
            <a:endParaRPr lang="en-US"/>
          </a:p>
        </p:txBody>
      </p:sp>
      <p:sp>
        <p:nvSpPr>
          <p:cNvPr id="7" name="Slide Number Placeholder 6"/>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270380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12/2014</a:t>
            </a:r>
            <a:endParaRPr lang="en-US"/>
          </a:p>
        </p:txBody>
      </p:sp>
      <p:sp>
        <p:nvSpPr>
          <p:cNvPr id="8" name="Footer Placeholder 7"/>
          <p:cNvSpPr>
            <a:spLocks noGrp="1"/>
          </p:cNvSpPr>
          <p:nvPr>
            <p:ph type="ftr" sz="quarter" idx="11"/>
          </p:nvPr>
        </p:nvSpPr>
        <p:spPr/>
        <p:txBody>
          <a:bodyPr/>
          <a:lstStyle/>
          <a:p>
            <a:r>
              <a:rPr lang="en-US" smtClean="0"/>
              <a:t>LCA Module A1</a:t>
            </a:r>
            <a:endParaRPr lang="en-US"/>
          </a:p>
        </p:txBody>
      </p:sp>
      <p:sp>
        <p:nvSpPr>
          <p:cNvPr id="9" name="Slide Number Placeholder 8"/>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30678078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12/2014</a:t>
            </a:r>
            <a:endParaRPr lang="en-US"/>
          </a:p>
        </p:txBody>
      </p:sp>
      <p:sp>
        <p:nvSpPr>
          <p:cNvPr id="4" name="Footer Placeholder 3"/>
          <p:cNvSpPr>
            <a:spLocks noGrp="1"/>
          </p:cNvSpPr>
          <p:nvPr>
            <p:ph type="ftr" sz="quarter" idx="11"/>
          </p:nvPr>
        </p:nvSpPr>
        <p:spPr/>
        <p:txBody>
          <a:bodyPr/>
          <a:lstStyle/>
          <a:p>
            <a:r>
              <a:rPr lang="en-US" smtClean="0"/>
              <a:t>LCA Module A1</a:t>
            </a:r>
            <a:endParaRPr lang="en-US"/>
          </a:p>
        </p:txBody>
      </p:sp>
      <p:sp>
        <p:nvSpPr>
          <p:cNvPr id="5" name="Slide Number Placeholder 4"/>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38102317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12/2014</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LCA Module A1</a:t>
            </a:r>
            <a:endParaRPr lang="en-US"/>
          </a:p>
        </p:txBody>
      </p:sp>
      <p:sp>
        <p:nvSpPr>
          <p:cNvPr id="9" name="Slide Number Placeholder 8"/>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50601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smtClean="0"/>
              <a:t>12/2014</a:t>
            </a: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LCA Module A1</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514951-337F-4C55-96DD-3945EF272A02}" type="slidenum">
              <a:rPr lang="en-US" smtClean="0"/>
              <a:t>‹#›</a:t>
            </a:fld>
            <a:endParaRPr lang="en-US"/>
          </a:p>
        </p:txBody>
      </p:sp>
    </p:spTree>
    <p:extLst>
      <p:ext uri="{BB962C8B-B14F-4D97-AF65-F5344CB8AC3E}">
        <p14:creationId xmlns:p14="http://schemas.microsoft.com/office/powerpoint/2010/main" val="408536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12/2014</a:t>
            </a:r>
            <a:endParaRPr lang="en-US"/>
          </a:p>
        </p:txBody>
      </p:sp>
      <p:sp>
        <p:nvSpPr>
          <p:cNvPr id="6" name="Footer Placeholder 5"/>
          <p:cNvSpPr>
            <a:spLocks noGrp="1"/>
          </p:cNvSpPr>
          <p:nvPr>
            <p:ph type="ftr" sz="quarter" idx="11"/>
          </p:nvPr>
        </p:nvSpPr>
        <p:spPr/>
        <p:txBody>
          <a:bodyPr/>
          <a:lstStyle/>
          <a:p>
            <a:r>
              <a:rPr lang="en-US" smtClean="0"/>
              <a:t>LCA Module A1</a:t>
            </a:r>
            <a:endParaRPr lang="en-US"/>
          </a:p>
        </p:txBody>
      </p:sp>
      <p:sp>
        <p:nvSpPr>
          <p:cNvPr id="7" name="Slide Number Placeholder 6"/>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81299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12/2014</a:t>
            </a: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LCA Module A1</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514951-337F-4C55-96DD-3945EF272A0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198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wma"/><Relationship Id="rId1" Type="http://schemas.openxmlformats.org/officeDocument/2006/relationships/audio" Target="NUL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wm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png"/><Relationship Id="rId5" Type="http://schemas.openxmlformats.org/officeDocument/2006/relationships/image" Target="../media/image4.gif"/><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67867"/>
            <a:ext cx="11938000" cy="2171700"/>
          </a:xfrm>
        </p:spPr>
        <p:txBody>
          <a:bodyPr>
            <a:noAutofit/>
          </a:bodyPr>
          <a:lstStyle/>
          <a:p>
            <a:pPr algn="ctr"/>
            <a:r>
              <a:rPr lang="en-US" sz="5800" dirty="0" smtClean="0"/>
              <a:t>Welcome to the Life Cycle Assessment (LCA) Learning Module Series</a:t>
            </a:r>
            <a:endParaRPr lang="en-US" sz="5800" dirty="0"/>
          </a:p>
        </p:txBody>
      </p:sp>
      <p:sp>
        <p:nvSpPr>
          <p:cNvPr id="3" name="Subtitle 2"/>
          <p:cNvSpPr>
            <a:spLocks noGrp="1"/>
          </p:cNvSpPr>
          <p:nvPr>
            <p:ph type="subTitle" idx="1"/>
          </p:nvPr>
        </p:nvSpPr>
        <p:spPr>
          <a:xfrm>
            <a:off x="0" y="5329238"/>
            <a:ext cx="12192000" cy="1173162"/>
          </a:xfrm>
        </p:spPr>
        <p:txBody>
          <a:bodyPr>
            <a:normAutofit/>
          </a:bodyPr>
          <a:lstStyle/>
          <a:p>
            <a:pPr algn="ctr"/>
            <a:r>
              <a:rPr lang="en-US" dirty="0" smtClean="0"/>
              <a:t>Acknowledgements:</a:t>
            </a:r>
          </a:p>
          <a:p>
            <a:pPr algn="ctr"/>
            <a:r>
              <a:rPr lang="en-US" dirty="0" err="1" smtClean="0"/>
              <a:t>CEST</a:t>
            </a:r>
            <a:r>
              <a:rPr lang="en-US" cap="none" dirty="0" err="1" smtClean="0"/>
              <a:t>i</a:t>
            </a:r>
            <a:r>
              <a:rPr lang="en-US" dirty="0" err="1" smtClean="0"/>
              <a:t>CC</a:t>
            </a:r>
            <a:r>
              <a:rPr lang="en-US" dirty="0" smtClean="0"/>
              <a:t>	Washington State University     Fulbright</a:t>
            </a:r>
          </a:p>
        </p:txBody>
      </p:sp>
      <p:sp>
        <p:nvSpPr>
          <p:cNvPr id="4" name="Subtitle 2"/>
          <p:cNvSpPr txBox="1">
            <a:spLocks/>
          </p:cNvSpPr>
          <p:nvPr/>
        </p:nvSpPr>
        <p:spPr>
          <a:xfrm>
            <a:off x="1663700" y="2700338"/>
            <a:ext cx="9144000" cy="5508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smtClean="0"/>
              <a:t>Liv Haselbach	Quinn Langfitt</a:t>
            </a:r>
          </a:p>
          <a:p>
            <a:endParaRPr lang="en-US" sz="3200" dirty="0" smtClean="0"/>
          </a:p>
        </p:txBody>
      </p:sp>
      <p:sp>
        <p:nvSpPr>
          <p:cNvPr id="5" name="Subtitle 2"/>
          <p:cNvSpPr txBox="1">
            <a:spLocks/>
          </p:cNvSpPr>
          <p:nvPr/>
        </p:nvSpPr>
        <p:spPr>
          <a:xfrm>
            <a:off x="0" y="3993357"/>
            <a:ext cx="12192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For current modules email </a:t>
            </a:r>
            <a:r>
              <a:rPr lang="en-US" dirty="0"/>
              <a:t>h</a:t>
            </a:r>
            <a:r>
              <a:rPr lang="en-US" dirty="0" smtClean="0"/>
              <a:t>aselbach@wsu.edu or visit cem.uaf.edu/</a:t>
            </a:r>
            <a:r>
              <a:rPr lang="en-US" dirty="0" err="1" smtClean="0"/>
              <a:t>CESTiCC</a:t>
            </a:r>
            <a:r>
              <a:rPr lang="en-US" dirty="0" smtClean="0"/>
              <a:t>   </a:t>
            </a:r>
          </a:p>
        </p:txBody>
      </p:sp>
      <p:pic>
        <p:nvPicPr>
          <p:cNvPr id="9" name="Audio 8">
            <a:hlinkClick r:id="" action="ppaction://media"/>
          </p:cNvPr>
          <p:cNvPicPr>
            <a:picLocks noChangeAspect="1"/>
          </p:cNvPicPr>
          <p:nvPr>
            <a:audioFile r:link="rId1"/>
            <p:extLst>
              <p:ext uri="{DAA4B4D4-6D71-4841-9C94-3DE7FCFB9230}">
                <p14:media xmlns:p14="http://schemas.microsoft.com/office/powerpoint/2010/main" r:embed="rId2">
                  <p14:trim st="2328"/>
                </p14:media>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70937308"/>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stretch>
            <a:fillRect/>
          </a:stretch>
        </p:blipFill>
        <p:spPr>
          <a:xfrm>
            <a:off x="2855435" y="1161827"/>
            <a:ext cx="6765644" cy="4903272"/>
          </a:xfrm>
          <a:prstGeom prst="rect">
            <a:avLst/>
          </a:prstGeom>
        </p:spPr>
      </p:pic>
      <p:sp>
        <p:nvSpPr>
          <p:cNvPr id="2" name="Title 1"/>
          <p:cNvSpPr>
            <a:spLocks noGrp="1"/>
          </p:cNvSpPr>
          <p:nvPr>
            <p:ph type="title"/>
          </p:nvPr>
        </p:nvSpPr>
        <p:spPr/>
        <p:txBody>
          <a:bodyPr/>
          <a:lstStyle/>
          <a:p>
            <a:r>
              <a:rPr lang="en-US" dirty="0" smtClean="0"/>
              <a:t>Allocation Decision Tree (</a:t>
            </a:r>
            <a:r>
              <a:rPr lang="en-US" dirty="0" err="1" smtClean="0"/>
              <a:t>Simonen</a:t>
            </a:r>
            <a:r>
              <a:rPr lang="en-US" dirty="0" smtClean="0"/>
              <a:t> 2014)</a:t>
            </a:r>
            <a:endParaRPr lang="en-US" dirty="0"/>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6" name="Footer Placeholder 5"/>
          <p:cNvSpPr>
            <a:spLocks noGrp="1"/>
          </p:cNvSpPr>
          <p:nvPr>
            <p:ph type="ftr" sz="quarter" idx="11"/>
          </p:nvPr>
        </p:nvSpPr>
        <p:spPr/>
        <p:txBody>
          <a:bodyPr/>
          <a:lstStyle/>
          <a:p>
            <a:r>
              <a:rPr lang="en-US" dirty="0" smtClean="0"/>
              <a:t>LCA Module </a:t>
            </a:r>
            <a:r>
              <a:rPr lang="el-GR" cap="none" dirty="0" smtClean="0">
                <a:latin typeface="Calibri" panose="020F0502020204030204" pitchFamily="34" charset="0"/>
              </a:rPr>
              <a:t>α</a:t>
            </a:r>
            <a:r>
              <a:rPr lang="en-US" dirty="0" smtClean="0"/>
              <a:t>2</a:t>
            </a:r>
            <a:endParaRPr lang="en-US" dirty="0"/>
          </a:p>
        </p:txBody>
      </p:sp>
      <p:sp>
        <p:nvSpPr>
          <p:cNvPr id="5" name="Slide Number Placeholder 4"/>
          <p:cNvSpPr>
            <a:spLocks noGrp="1"/>
          </p:cNvSpPr>
          <p:nvPr>
            <p:ph type="sldNum" sz="quarter" idx="12"/>
          </p:nvPr>
        </p:nvSpPr>
        <p:spPr/>
        <p:txBody>
          <a:bodyPr/>
          <a:lstStyle/>
          <a:p>
            <a:fld id="{0A514951-337F-4C55-96DD-3945EF272A02}" type="slidenum">
              <a:rPr lang="en-US" smtClean="0"/>
              <a:t>10</a:t>
            </a:fld>
            <a:endParaRPr lang="en-US"/>
          </a:p>
        </p:txBody>
      </p:sp>
      <p:sp>
        <p:nvSpPr>
          <p:cNvPr id="9" name="Rectangle 8"/>
          <p:cNvSpPr/>
          <p:nvPr/>
        </p:nvSpPr>
        <p:spPr>
          <a:xfrm>
            <a:off x="7752570" y="6139331"/>
            <a:ext cx="4295776" cy="246221"/>
          </a:xfrm>
          <a:prstGeom prst="rect">
            <a:avLst/>
          </a:prstGeom>
        </p:spPr>
        <p:txBody>
          <a:bodyPr wrap="square">
            <a:spAutoFit/>
          </a:bodyPr>
          <a:lstStyle/>
          <a:p>
            <a:r>
              <a:rPr lang="en-US" sz="1000" dirty="0" smtClean="0"/>
              <a:t>Diagram: </a:t>
            </a:r>
            <a:r>
              <a:rPr lang="en-US" sz="1000" dirty="0" err="1" smtClean="0"/>
              <a:t>Simonen</a:t>
            </a:r>
            <a:r>
              <a:rPr lang="en-US" sz="1000" dirty="0" smtClean="0"/>
              <a:t>, K. (2014). </a:t>
            </a:r>
            <a:r>
              <a:rPr lang="en-US" sz="1000" i="1" dirty="0" smtClean="0"/>
              <a:t>Life Cycle Assessment</a:t>
            </a:r>
            <a:r>
              <a:rPr lang="en-US" sz="1000" i="1" dirty="0"/>
              <a:t>.</a:t>
            </a:r>
            <a:r>
              <a:rPr lang="en-US" sz="1000" i="1" dirty="0" smtClean="0"/>
              <a:t> </a:t>
            </a:r>
            <a:r>
              <a:rPr lang="en-US" sz="1000" dirty="0" smtClean="0"/>
              <a:t>Routledge, New York, NY. </a:t>
            </a:r>
            <a:endParaRPr lang="en-US" sz="1000" dirty="0"/>
          </a:p>
        </p:txBody>
      </p:sp>
      <p:cxnSp>
        <p:nvCxnSpPr>
          <p:cNvPr id="12" name="Straight Arrow Connector 11"/>
          <p:cNvCxnSpPr/>
          <p:nvPr/>
        </p:nvCxnSpPr>
        <p:spPr>
          <a:xfrm flipH="1">
            <a:off x="7852976" y="5600700"/>
            <a:ext cx="6560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75056" y="5317975"/>
            <a:ext cx="2179956" cy="307777"/>
          </a:xfrm>
          <a:prstGeom prst="rect">
            <a:avLst/>
          </a:prstGeom>
          <a:noFill/>
        </p:spPr>
        <p:txBody>
          <a:bodyPr wrap="none" rtlCol="0">
            <a:spAutoFit/>
          </a:bodyPr>
          <a:lstStyle/>
          <a:p>
            <a:r>
              <a:rPr lang="en-US" sz="1400" dirty="0" smtClean="0"/>
              <a:t>Must do sensitivity analysis</a:t>
            </a:r>
            <a:endParaRPr lang="en-US" sz="1400"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03458709"/>
      </p:ext>
    </p:extLst>
  </p:cSld>
  <p:clrMapOvr>
    <a:masterClrMapping/>
  </p:clrMapOvr>
  <mc:AlternateContent xmlns:mc="http://schemas.openxmlformats.org/markup-compatibility/2006" xmlns:p14="http://schemas.microsoft.com/office/powerpoint/2010/main">
    <mc:Choice Requires="p14">
      <p:transition spd="slow" p14:dur="2000" advTm="119181"/>
    </mc:Choice>
    <mc:Fallback xmlns="">
      <p:transition spd="slow" advTm="1191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Allocation – Co-products</a:t>
            </a:r>
            <a:endParaRPr lang="en-US" dirty="0"/>
          </a:p>
        </p:txBody>
      </p:sp>
      <p:sp>
        <p:nvSpPr>
          <p:cNvPr id="15" name="Content Placeholder 2"/>
          <p:cNvSpPr>
            <a:spLocks noGrp="1"/>
          </p:cNvSpPr>
          <p:nvPr>
            <p:ph idx="1"/>
          </p:nvPr>
        </p:nvSpPr>
        <p:spPr>
          <a:xfrm>
            <a:off x="666974" y="1238027"/>
            <a:ext cx="7842015" cy="4877306"/>
          </a:xfrm>
        </p:spPr>
        <p:txBody>
          <a:bodyPr>
            <a:normAutofit/>
          </a:bodyPr>
          <a:lstStyle/>
          <a:p>
            <a:r>
              <a:rPr lang="en-US" dirty="0" smtClean="0"/>
              <a:t>Co-products: more than one product is produced in a single unit process</a:t>
            </a:r>
          </a:p>
          <a:p>
            <a:r>
              <a:rPr lang="en-US" dirty="0">
                <a:sym typeface="Wingdings" panose="05000000000000000000" pitchFamily="2" charset="2"/>
              </a:rPr>
              <a:t>How much of the process impacts should be assigned to each product?</a:t>
            </a:r>
          </a:p>
          <a:p>
            <a:pPr lvl="1"/>
            <a:r>
              <a:rPr lang="en-US" dirty="0">
                <a:sym typeface="Wingdings" panose="05000000000000000000" pitchFamily="2" charset="2"/>
              </a:rPr>
              <a:t>Mass, volume, energy are common ways to decide based on physical relationships</a:t>
            </a:r>
          </a:p>
          <a:p>
            <a:r>
              <a:rPr lang="en-US" dirty="0" smtClean="0">
                <a:sym typeface="Wingdings" panose="05000000000000000000" pitchFamily="2" charset="2"/>
              </a:rPr>
              <a:t>No physical relationship between outputs</a:t>
            </a:r>
          </a:p>
          <a:p>
            <a:pPr lvl="1"/>
            <a:r>
              <a:rPr lang="en-US" dirty="0" smtClean="0">
                <a:sym typeface="Wingdings" panose="05000000000000000000" pitchFamily="2" charset="2"/>
              </a:rPr>
              <a:t>Economic value is a common choice</a:t>
            </a:r>
          </a:p>
          <a:p>
            <a:r>
              <a:rPr lang="en-US" dirty="0" smtClean="0">
                <a:sym typeface="Wingdings" panose="05000000000000000000" pitchFamily="2" charset="2"/>
              </a:rPr>
              <a:t>Consider </a:t>
            </a:r>
            <a:r>
              <a:rPr lang="en-US" dirty="0">
                <a:sym typeface="Wingdings" panose="05000000000000000000" pitchFamily="2" charset="2"/>
              </a:rPr>
              <a:t>if one is waste or if they are truly </a:t>
            </a:r>
            <a:r>
              <a:rPr lang="en-US" dirty="0" smtClean="0">
                <a:sym typeface="Wingdings" panose="05000000000000000000" pitchFamily="2" charset="2"/>
              </a:rPr>
              <a:t>co-products</a:t>
            </a:r>
            <a:endParaRPr lang="en-US" dirty="0" smtClean="0"/>
          </a:p>
          <a:p>
            <a:r>
              <a:rPr lang="en-US" dirty="0" smtClean="0"/>
              <a:t>Frequently encountered in following industries:</a:t>
            </a:r>
          </a:p>
          <a:p>
            <a:pPr lvl="1"/>
            <a:r>
              <a:rPr lang="en-US" dirty="0" smtClean="0"/>
              <a:t>Chemical</a:t>
            </a:r>
          </a:p>
          <a:p>
            <a:pPr lvl="1"/>
            <a:r>
              <a:rPr lang="en-US" dirty="0" smtClean="0"/>
              <a:t>Agricultural</a:t>
            </a:r>
          </a:p>
          <a:p>
            <a:pPr lvl="1"/>
            <a:r>
              <a:rPr lang="en-US" dirty="0" smtClean="0"/>
              <a:t>Mining</a:t>
            </a:r>
          </a:p>
          <a:p>
            <a:pPr lvl="1"/>
            <a:r>
              <a:rPr lang="en-US" dirty="0" smtClean="0"/>
              <a:t>Oil refining</a:t>
            </a:r>
          </a:p>
          <a:p>
            <a:pPr lvl="1"/>
            <a:r>
              <a:rPr lang="en-US" dirty="0" smtClean="0"/>
              <a:t>Metallurgy</a:t>
            </a:r>
          </a:p>
          <a:p>
            <a:pPr lvl="1"/>
            <a:endParaRPr lang="en-US" dirty="0" smtClean="0"/>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6" name="Footer Placeholder 5"/>
          <p:cNvSpPr>
            <a:spLocks noGrp="1"/>
          </p:cNvSpPr>
          <p:nvPr>
            <p:ph type="ftr" sz="quarter" idx="11"/>
          </p:nvPr>
        </p:nvSpPr>
        <p:spPr/>
        <p:txBody>
          <a:bodyPr/>
          <a:lstStyle/>
          <a:p>
            <a:r>
              <a:rPr lang="en-US" dirty="0" smtClean="0"/>
              <a:t>LCA Module </a:t>
            </a:r>
            <a:r>
              <a:rPr lang="el-GR" cap="none" dirty="0" smtClean="0">
                <a:latin typeface="Calibri" panose="020F0502020204030204" pitchFamily="34" charset="0"/>
              </a:rPr>
              <a:t>α</a:t>
            </a:r>
            <a:r>
              <a:rPr lang="en-US" dirty="0" smtClean="0"/>
              <a:t>2</a:t>
            </a:r>
            <a:endParaRPr lang="en-US" dirty="0"/>
          </a:p>
        </p:txBody>
      </p:sp>
      <p:sp>
        <p:nvSpPr>
          <p:cNvPr id="5" name="Slide Number Placeholder 4"/>
          <p:cNvSpPr>
            <a:spLocks noGrp="1"/>
          </p:cNvSpPr>
          <p:nvPr>
            <p:ph type="sldNum" sz="quarter" idx="12"/>
          </p:nvPr>
        </p:nvSpPr>
        <p:spPr/>
        <p:txBody>
          <a:bodyPr/>
          <a:lstStyle/>
          <a:p>
            <a:fld id="{0A514951-337F-4C55-96DD-3945EF272A02}" type="slidenum">
              <a:rPr lang="en-US" smtClean="0"/>
              <a:pPr/>
              <a:t>11</a:t>
            </a:fld>
            <a:endParaRPr lang="en-US"/>
          </a:p>
        </p:txBody>
      </p:sp>
      <p:pic>
        <p:nvPicPr>
          <p:cNvPr id="3" name="Picture 2"/>
          <p:cNvPicPr>
            <a:picLocks noChangeAspect="1"/>
          </p:cNvPicPr>
          <p:nvPr/>
        </p:nvPicPr>
        <p:blipFill>
          <a:blip r:embed="rId5"/>
          <a:stretch>
            <a:fillRect/>
          </a:stretch>
        </p:blipFill>
        <p:spPr>
          <a:xfrm>
            <a:off x="8686800" y="336499"/>
            <a:ext cx="3037695" cy="5778834"/>
          </a:xfrm>
          <a:prstGeom prst="rect">
            <a:avLst/>
          </a:prstGeom>
        </p:spPr>
      </p:pic>
      <p:sp>
        <p:nvSpPr>
          <p:cNvPr id="8" name="Rectangle 7"/>
          <p:cNvSpPr/>
          <p:nvPr/>
        </p:nvSpPr>
        <p:spPr>
          <a:xfrm>
            <a:off x="7815580" y="6137364"/>
            <a:ext cx="4191000" cy="246221"/>
          </a:xfrm>
          <a:prstGeom prst="rect">
            <a:avLst/>
          </a:prstGeom>
        </p:spPr>
        <p:txBody>
          <a:bodyPr wrap="square">
            <a:spAutoFit/>
          </a:bodyPr>
          <a:lstStyle/>
          <a:p>
            <a:r>
              <a:rPr lang="en-US" sz="1000" dirty="0"/>
              <a:t>Figure source: http://</a:t>
            </a:r>
            <a:r>
              <a:rPr lang="en-US" sz="1000" dirty="0" smtClean="0"/>
              <a:t>www.epa.gov/nrmrl/std/lca/pdfs/chapter3lca101.pdf</a:t>
            </a:r>
            <a:endParaRPr lang="en-US" sz="1000" dirty="0"/>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08990894"/>
      </p:ext>
    </p:extLst>
  </p:cSld>
  <p:clrMapOvr>
    <a:masterClrMapping/>
  </p:clrMapOvr>
  <mc:AlternateContent xmlns:mc="http://schemas.openxmlformats.org/markup-compatibility/2006" xmlns:p14="http://schemas.microsoft.com/office/powerpoint/2010/main">
    <mc:Choice Requires="p14">
      <p:transition spd="slow" p14:dur="2000" advTm="141123"/>
    </mc:Choice>
    <mc:Fallback xmlns="">
      <p:transition spd="slow" advTm="1411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Expansion to Avoid Allocation</a:t>
            </a:r>
            <a:endParaRPr lang="en-US" dirty="0"/>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6" name="Footer Placeholder 5"/>
          <p:cNvSpPr>
            <a:spLocks noGrp="1"/>
          </p:cNvSpPr>
          <p:nvPr>
            <p:ph type="ftr" sz="quarter" idx="11"/>
          </p:nvPr>
        </p:nvSpPr>
        <p:spPr/>
        <p:txBody>
          <a:bodyPr/>
          <a:lstStyle/>
          <a:p>
            <a:r>
              <a:rPr lang="en-US" dirty="0" smtClean="0"/>
              <a:t>LCA Module </a:t>
            </a:r>
            <a:r>
              <a:rPr lang="el-GR" cap="none" dirty="0" smtClean="0">
                <a:latin typeface="Calibri" panose="020F0502020204030204" pitchFamily="34" charset="0"/>
              </a:rPr>
              <a:t>α</a:t>
            </a:r>
            <a:r>
              <a:rPr lang="en-US" dirty="0" smtClean="0"/>
              <a:t>2</a:t>
            </a:r>
            <a:endParaRPr lang="en-US" dirty="0"/>
          </a:p>
        </p:txBody>
      </p:sp>
      <p:sp>
        <p:nvSpPr>
          <p:cNvPr id="5" name="Slide Number Placeholder 4"/>
          <p:cNvSpPr>
            <a:spLocks noGrp="1"/>
          </p:cNvSpPr>
          <p:nvPr>
            <p:ph type="sldNum" sz="quarter" idx="12"/>
          </p:nvPr>
        </p:nvSpPr>
        <p:spPr/>
        <p:txBody>
          <a:bodyPr/>
          <a:lstStyle/>
          <a:p>
            <a:fld id="{0A514951-337F-4C55-96DD-3945EF272A02}" type="slidenum">
              <a:rPr lang="en-US" smtClean="0"/>
              <a:t>12</a:t>
            </a:fld>
            <a:endParaRPr lang="en-US"/>
          </a:p>
        </p:txBody>
      </p:sp>
      <p:sp>
        <p:nvSpPr>
          <p:cNvPr id="8" name="Rectangle 7"/>
          <p:cNvSpPr/>
          <p:nvPr/>
        </p:nvSpPr>
        <p:spPr>
          <a:xfrm>
            <a:off x="5926492" y="6122124"/>
            <a:ext cx="6122633" cy="246221"/>
          </a:xfrm>
          <a:prstGeom prst="rect">
            <a:avLst/>
          </a:prstGeom>
        </p:spPr>
        <p:txBody>
          <a:bodyPr wrap="square">
            <a:spAutoFit/>
          </a:bodyPr>
          <a:lstStyle/>
          <a:p>
            <a:r>
              <a:rPr lang="en-US" sz="1000" dirty="0" smtClean="0"/>
              <a:t>Figures adapted from: </a:t>
            </a:r>
            <a:r>
              <a:rPr lang="en-US" sz="1000" dirty="0" err="1"/>
              <a:t>Klöpffer</a:t>
            </a:r>
            <a:r>
              <a:rPr lang="en-US" sz="1000" dirty="0"/>
              <a:t>, W. and </a:t>
            </a:r>
            <a:r>
              <a:rPr lang="en-US" sz="1000" dirty="0" err="1"/>
              <a:t>Grahl</a:t>
            </a:r>
            <a:r>
              <a:rPr lang="en-US" sz="1000" dirty="0"/>
              <a:t>, B. (2014). </a:t>
            </a:r>
            <a:r>
              <a:rPr lang="en-US" sz="1000" i="1" dirty="0"/>
              <a:t>Life Cycle Assessment (LCA)</a:t>
            </a:r>
            <a:r>
              <a:rPr lang="en-US" sz="1000" dirty="0"/>
              <a:t>. Wiley, </a:t>
            </a:r>
            <a:r>
              <a:rPr lang="en-US" sz="1000" dirty="0" err="1"/>
              <a:t>Weinheim</a:t>
            </a:r>
            <a:r>
              <a:rPr lang="en-US" sz="1000" dirty="0"/>
              <a:t>, </a:t>
            </a:r>
            <a:r>
              <a:rPr lang="en-US" sz="1000" dirty="0" smtClean="0"/>
              <a:t>Germany. </a:t>
            </a:r>
            <a:endParaRPr lang="en-US" sz="1000" dirty="0"/>
          </a:p>
        </p:txBody>
      </p:sp>
      <p:sp>
        <p:nvSpPr>
          <p:cNvPr id="10" name="Content Placeholder 2"/>
          <p:cNvSpPr txBox="1">
            <a:spLocks/>
          </p:cNvSpPr>
          <p:nvPr/>
        </p:nvSpPr>
        <p:spPr>
          <a:xfrm>
            <a:off x="6031267" y="4205613"/>
            <a:ext cx="1281660" cy="3945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r">
              <a:buFont typeface="Calibri" pitchFamily="34" charset="0"/>
              <a:buNone/>
            </a:pPr>
            <a:r>
              <a:rPr lang="en-US" b="1" dirty="0" smtClean="0">
                <a:sym typeface="Wingdings" panose="05000000000000000000" pitchFamily="2" charset="2"/>
              </a:rPr>
              <a:t>By addition</a:t>
            </a:r>
          </a:p>
          <a:p>
            <a:pPr marL="201168" lvl="1" indent="0">
              <a:buFont typeface="Calibri" pitchFamily="34" charset="0"/>
              <a:buNone/>
            </a:pPr>
            <a:endParaRPr lang="en-US" dirty="0" smtClean="0"/>
          </a:p>
          <a:p>
            <a:pPr marL="201168" lvl="1" indent="0">
              <a:buFont typeface="Calibri" pitchFamily="34" charset="0"/>
              <a:buNone/>
            </a:pPr>
            <a:endParaRPr lang="en-US" dirty="0"/>
          </a:p>
        </p:txBody>
      </p:sp>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12" name="Rectangle 11"/>
          <p:cNvSpPr/>
          <p:nvPr/>
        </p:nvSpPr>
        <p:spPr>
          <a:xfrm>
            <a:off x="681620" y="2070928"/>
            <a:ext cx="1002543" cy="645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Production Processes for A and B </a:t>
            </a:r>
            <a:endParaRPr lang="en-US" sz="1200" dirty="0"/>
          </a:p>
        </p:txBody>
      </p:sp>
      <p:sp>
        <p:nvSpPr>
          <p:cNvPr id="18" name="Rectangle 17"/>
          <p:cNvSpPr/>
          <p:nvPr/>
        </p:nvSpPr>
        <p:spPr>
          <a:xfrm>
            <a:off x="2060537" y="2070928"/>
            <a:ext cx="998797" cy="645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Production Processes for B</a:t>
            </a:r>
            <a:endParaRPr lang="en-US" sz="1200" dirty="0"/>
          </a:p>
        </p:txBody>
      </p:sp>
      <p:cxnSp>
        <p:nvCxnSpPr>
          <p:cNvPr id="26" name="Straight Arrow Connector 25"/>
          <p:cNvCxnSpPr/>
          <p:nvPr/>
        </p:nvCxnSpPr>
        <p:spPr>
          <a:xfrm>
            <a:off x="872791" y="2718478"/>
            <a:ext cx="0" cy="200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7854" y="2872482"/>
            <a:ext cx="864512" cy="461665"/>
          </a:xfrm>
          <a:prstGeom prst="rect">
            <a:avLst/>
          </a:prstGeom>
          <a:noFill/>
        </p:spPr>
        <p:txBody>
          <a:bodyPr wrap="square" rtlCol="0">
            <a:spAutoFit/>
          </a:bodyPr>
          <a:lstStyle/>
          <a:p>
            <a:r>
              <a:rPr lang="en-US" sz="1200" dirty="0" smtClean="0"/>
              <a:t>x kg Product A</a:t>
            </a:r>
            <a:endParaRPr lang="en-US" sz="1200" dirty="0"/>
          </a:p>
        </p:txBody>
      </p:sp>
      <p:sp>
        <p:nvSpPr>
          <p:cNvPr id="31" name="TextBox 30"/>
          <p:cNvSpPr txBox="1"/>
          <p:nvPr/>
        </p:nvSpPr>
        <p:spPr>
          <a:xfrm>
            <a:off x="1727359" y="2178440"/>
            <a:ext cx="389850" cy="430887"/>
          </a:xfrm>
          <a:prstGeom prst="rect">
            <a:avLst/>
          </a:prstGeom>
          <a:noFill/>
        </p:spPr>
        <p:txBody>
          <a:bodyPr wrap="none" rtlCol="0">
            <a:spAutoFit/>
          </a:bodyPr>
          <a:lstStyle/>
          <a:p>
            <a:r>
              <a:rPr lang="en-US" sz="2200" dirty="0" smtClean="0"/>
              <a:t>– </a:t>
            </a:r>
            <a:endParaRPr lang="en-US" sz="2200" dirty="0"/>
          </a:p>
        </p:txBody>
      </p:sp>
      <p:cxnSp>
        <p:nvCxnSpPr>
          <p:cNvPr id="32" name="Straight Arrow Connector 31"/>
          <p:cNvCxnSpPr/>
          <p:nvPr/>
        </p:nvCxnSpPr>
        <p:spPr>
          <a:xfrm>
            <a:off x="1485625" y="2719302"/>
            <a:ext cx="0" cy="614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38222" y="3325639"/>
            <a:ext cx="1088288" cy="276999"/>
          </a:xfrm>
          <a:prstGeom prst="rect">
            <a:avLst/>
          </a:prstGeom>
          <a:noFill/>
        </p:spPr>
        <p:txBody>
          <a:bodyPr wrap="square" rtlCol="0">
            <a:spAutoFit/>
          </a:bodyPr>
          <a:lstStyle/>
          <a:p>
            <a:r>
              <a:rPr lang="en-US" sz="1200" dirty="0"/>
              <a:t>y</a:t>
            </a:r>
            <a:r>
              <a:rPr lang="en-US" sz="1200" dirty="0" smtClean="0"/>
              <a:t> kg Product B</a:t>
            </a:r>
            <a:endParaRPr lang="en-US" sz="1200" dirty="0"/>
          </a:p>
        </p:txBody>
      </p:sp>
      <p:cxnSp>
        <p:nvCxnSpPr>
          <p:cNvPr id="38" name="Straight Arrow Connector 37"/>
          <p:cNvCxnSpPr/>
          <p:nvPr/>
        </p:nvCxnSpPr>
        <p:spPr>
          <a:xfrm>
            <a:off x="2734748" y="2746984"/>
            <a:ext cx="0" cy="624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45018" y="3332448"/>
            <a:ext cx="1209861" cy="276999"/>
          </a:xfrm>
          <a:prstGeom prst="rect">
            <a:avLst/>
          </a:prstGeom>
          <a:noFill/>
        </p:spPr>
        <p:txBody>
          <a:bodyPr wrap="square" rtlCol="0">
            <a:spAutoFit/>
          </a:bodyPr>
          <a:lstStyle/>
          <a:p>
            <a:r>
              <a:rPr lang="en-US" sz="1200" dirty="0"/>
              <a:t>y</a:t>
            </a:r>
            <a:r>
              <a:rPr lang="en-US" sz="1200" dirty="0" smtClean="0"/>
              <a:t> kg Product B</a:t>
            </a:r>
            <a:endParaRPr lang="en-US" sz="1200" dirty="0"/>
          </a:p>
        </p:txBody>
      </p:sp>
      <p:sp>
        <p:nvSpPr>
          <p:cNvPr id="47" name="TextBox 46"/>
          <p:cNvSpPr txBox="1"/>
          <p:nvPr/>
        </p:nvSpPr>
        <p:spPr>
          <a:xfrm>
            <a:off x="614250" y="1551296"/>
            <a:ext cx="575799" cy="276999"/>
          </a:xfrm>
          <a:prstGeom prst="rect">
            <a:avLst/>
          </a:prstGeom>
          <a:noFill/>
        </p:spPr>
        <p:txBody>
          <a:bodyPr wrap="none" rtlCol="0">
            <a:spAutoFit/>
          </a:bodyPr>
          <a:lstStyle/>
          <a:p>
            <a:r>
              <a:rPr lang="en-US" sz="1200" dirty="0" smtClean="0"/>
              <a:t>Inputs</a:t>
            </a:r>
            <a:endParaRPr lang="en-US" sz="1200" dirty="0"/>
          </a:p>
        </p:txBody>
      </p:sp>
      <p:cxnSp>
        <p:nvCxnSpPr>
          <p:cNvPr id="48" name="Straight Arrow Connector 47"/>
          <p:cNvCxnSpPr/>
          <p:nvPr/>
        </p:nvCxnSpPr>
        <p:spPr>
          <a:xfrm>
            <a:off x="914692" y="1774004"/>
            <a:ext cx="0" cy="296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1339236" y="1602726"/>
            <a:ext cx="0" cy="463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80432" y="1315865"/>
            <a:ext cx="1330489" cy="276999"/>
          </a:xfrm>
          <a:prstGeom prst="rect">
            <a:avLst/>
          </a:prstGeom>
          <a:noFill/>
        </p:spPr>
        <p:txBody>
          <a:bodyPr wrap="square" rtlCol="0">
            <a:spAutoFit/>
          </a:bodyPr>
          <a:lstStyle/>
          <a:p>
            <a:r>
              <a:rPr lang="en-US" sz="1200" dirty="0" smtClean="0"/>
              <a:t>Emissions/Wastes</a:t>
            </a:r>
            <a:endParaRPr lang="en-US" sz="1200" dirty="0"/>
          </a:p>
        </p:txBody>
      </p:sp>
      <p:sp>
        <p:nvSpPr>
          <p:cNvPr id="51" name="Rectangle 50"/>
          <p:cNvSpPr/>
          <p:nvPr/>
        </p:nvSpPr>
        <p:spPr>
          <a:xfrm>
            <a:off x="601550" y="1283523"/>
            <a:ext cx="3821562" cy="2325924"/>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684003" y="1277738"/>
            <a:ext cx="751809" cy="276999"/>
          </a:xfrm>
          <a:prstGeom prst="rect">
            <a:avLst/>
          </a:prstGeom>
          <a:noFill/>
        </p:spPr>
        <p:txBody>
          <a:bodyPr wrap="none" rtlCol="0">
            <a:spAutoFit/>
          </a:bodyPr>
          <a:lstStyle/>
          <a:p>
            <a:r>
              <a:rPr lang="en-US" sz="1200" b="1" dirty="0" smtClean="0"/>
              <a:t>System 1</a:t>
            </a:r>
            <a:endParaRPr lang="en-US" sz="1200" b="1" dirty="0"/>
          </a:p>
        </p:txBody>
      </p:sp>
      <p:sp>
        <p:nvSpPr>
          <p:cNvPr id="53" name="TextBox 52"/>
          <p:cNvSpPr txBox="1"/>
          <p:nvPr/>
        </p:nvSpPr>
        <p:spPr>
          <a:xfrm>
            <a:off x="3084734" y="2078181"/>
            <a:ext cx="389850" cy="584775"/>
          </a:xfrm>
          <a:prstGeom prst="rect">
            <a:avLst/>
          </a:prstGeom>
          <a:noFill/>
        </p:spPr>
        <p:txBody>
          <a:bodyPr wrap="none" rtlCol="0">
            <a:spAutoFit/>
          </a:bodyPr>
          <a:lstStyle/>
          <a:p>
            <a:r>
              <a:rPr lang="en-US" sz="3200" dirty="0"/>
              <a:t>=</a:t>
            </a:r>
          </a:p>
        </p:txBody>
      </p:sp>
      <p:sp>
        <p:nvSpPr>
          <p:cNvPr id="55" name="TextBox 54"/>
          <p:cNvSpPr txBox="1"/>
          <p:nvPr/>
        </p:nvSpPr>
        <p:spPr>
          <a:xfrm>
            <a:off x="3435708" y="2145993"/>
            <a:ext cx="1062567" cy="523220"/>
          </a:xfrm>
          <a:prstGeom prst="rect">
            <a:avLst/>
          </a:prstGeom>
          <a:noFill/>
        </p:spPr>
        <p:txBody>
          <a:bodyPr wrap="square" rtlCol="0">
            <a:spAutoFit/>
          </a:bodyPr>
          <a:lstStyle/>
          <a:p>
            <a:r>
              <a:rPr lang="en-US" sz="1400" dirty="0" smtClean="0"/>
              <a:t>x kg of Product A</a:t>
            </a:r>
            <a:endParaRPr lang="en-US" sz="1400" dirty="0"/>
          </a:p>
        </p:txBody>
      </p:sp>
      <p:sp>
        <p:nvSpPr>
          <p:cNvPr id="63" name="TextBox 62"/>
          <p:cNvSpPr txBox="1"/>
          <p:nvPr/>
        </p:nvSpPr>
        <p:spPr>
          <a:xfrm>
            <a:off x="2077913" y="1539180"/>
            <a:ext cx="575799" cy="276999"/>
          </a:xfrm>
          <a:prstGeom prst="rect">
            <a:avLst/>
          </a:prstGeom>
          <a:noFill/>
        </p:spPr>
        <p:txBody>
          <a:bodyPr wrap="none" rtlCol="0">
            <a:spAutoFit/>
          </a:bodyPr>
          <a:lstStyle/>
          <a:p>
            <a:r>
              <a:rPr lang="en-US" sz="1200" dirty="0" smtClean="0"/>
              <a:t>Inputs</a:t>
            </a:r>
            <a:endParaRPr lang="en-US" sz="1200" dirty="0"/>
          </a:p>
        </p:txBody>
      </p:sp>
      <p:cxnSp>
        <p:nvCxnSpPr>
          <p:cNvPr id="64" name="Straight Arrow Connector 63"/>
          <p:cNvCxnSpPr/>
          <p:nvPr/>
        </p:nvCxnSpPr>
        <p:spPr>
          <a:xfrm>
            <a:off x="2378355" y="1761888"/>
            <a:ext cx="0" cy="296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2802899" y="1590610"/>
            <a:ext cx="0" cy="463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144095" y="1303749"/>
            <a:ext cx="1330489" cy="276999"/>
          </a:xfrm>
          <a:prstGeom prst="rect">
            <a:avLst/>
          </a:prstGeom>
          <a:noFill/>
        </p:spPr>
        <p:txBody>
          <a:bodyPr wrap="square" rtlCol="0">
            <a:spAutoFit/>
          </a:bodyPr>
          <a:lstStyle/>
          <a:p>
            <a:r>
              <a:rPr lang="en-US" sz="1200" dirty="0" smtClean="0"/>
              <a:t>Emissions/Wastes</a:t>
            </a:r>
            <a:endParaRPr lang="en-US" sz="1200" dirty="0"/>
          </a:p>
        </p:txBody>
      </p:sp>
      <p:sp>
        <p:nvSpPr>
          <p:cNvPr id="67" name="Rectangle 66"/>
          <p:cNvSpPr/>
          <p:nvPr/>
        </p:nvSpPr>
        <p:spPr>
          <a:xfrm>
            <a:off x="1453038" y="4537553"/>
            <a:ext cx="1002543" cy="645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Production Processes for C</a:t>
            </a:r>
            <a:endParaRPr lang="en-US" sz="1200" dirty="0"/>
          </a:p>
        </p:txBody>
      </p:sp>
      <p:cxnSp>
        <p:nvCxnSpPr>
          <p:cNvPr id="72" name="Straight Arrow Connector 71"/>
          <p:cNvCxnSpPr/>
          <p:nvPr/>
        </p:nvCxnSpPr>
        <p:spPr>
          <a:xfrm>
            <a:off x="1927306" y="5192736"/>
            <a:ext cx="0" cy="433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383162" y="5622502"/>
            <a:ext cx="1088288" cy="276999"/>
          </a:xfrm>
          <a:prstGeom prst="rect">
            <a:avLst/>
          </a:prstGeom>
          <a:noFill/>
        </p:spPr>
        <p:txBody>
          <a:bodyPr wrap="square" rtlCol="0">
            <a:spAutoFit/>
          </a:bodyPr>
          <a:lstStyle/>
          <a:p>
            <a:r>
              <a:rPr lang="en-US" sz="1200" dirty="0" smtClean="0"/>
              <a:t>z kg Product C</a:t>
            </a:r>
            <a:endParaRPr lang="en-US" sz="1200" dirty="0"/>
          </a:p>
        </p:txBody>
      </p:sp>
      <p:sp>
        <p:nvSpPr>
          <p:cNvPr id="76" name="TextBox 75"/>
          <p:cNvSpPr txBox="1"/>
          <p:nvPr/>
        </p:nvSpPr>
        <p:spPr>
          <a:xfrm>
            <a:off x="1385668" y="4017921"/>
            <a:ext cx="575799" cy="276999"/>
          </a:xfrm>
          <a:prstGeom prst="rect">
            <a:avLst/>
          </a:prstGeom>
          <a:noFill/>
        </p:spPr>
        <p:txBody>
          <a:bodyPr wrap="none" rtlCol="0">
            <a:spAutoFit/>
          </a:bodyPr>
          <a:lstStyle/>
          <a:p>
            <a:r>
              <a:rPr lang="en-US" sz="1200" dirty="0" smtClean="0"/>
              <a:t>Inputs</a:t>
            </a:r>
            <a:endParaRPr lang="en-US" sz="1200" dirty="0"/>
          </a:p>
        </p:txBody>
      </p:sp>
      <p:cxnSp>
        <p:nvCxnSpPr>
          <p:cNvPr id="77" name="Straight Arrow Connector 76"/>
          <p:cNvCxnSpPr/>
          <p:nvPr/>
        </p:nvCxnSpPr>
        <p:spPr>
          <a:xfrm>
            <a:off x="1686110" y="4240629"/>
            <a:ext cx="0" cy="296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2110654" y="4069351"/>
            <a:ext cx="0" cy="463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451850" y="3782490"/>
            <a:ext cx="1330489" cy="276999"/>
          </a:xfrm>
          <a:prstGeom prst="rect">
            <a:avLst/>
          </a:prstGeom>
          <a:noFill/>
        </p:spPr>
        <p:txBody>
          <a:bodyPr wrap="square" rtlCol="0">
            <a:spAutoFit/>
          </a:bodyPr>
          <a:lstStyle/>
          <a:p>
            <a:r>
              <a:rPr lang="en-US" sz="1200" dirty="0" smtClean="0"/>
              <a:t>Emissions/Wastes</a:t>
            </a:r>
            <a:endParaRPr lang="en-US" sz="1200" dirty="0"/>
          </a:p>
        </p:txBody>
      </p:sp>
      <p:sp>
        <p:nvSpPr>
          <p:cNvPr id="80" name="Rectangle 79"/>
          <p:cNvSpPr/>
          <p:nvPr/>
        </p:nvSpPr>
        <p:spPr>
          <a:xfrm>
            <a:off x="601550" y="3696165"/>
            <a:ext cx="3821562" cy="2325924"/>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3684003" y="3690380"/>
            <a:ext cx="751809" cy="276999"/>
          </a:xfrm>
          <a:prstGeom prst="rect">
            <a:avLst/>
          </a:prstGeom>
          <a:noFill/>
        </p:spPr>
        <p:txBody>
          <a:bodyPr wrap="none" rtlCol="0">
            <a:spAutoFit/>
          </a:bodyPr>
          <a:lstStyle/>
          <a:p>
            <a:r>
              <a:rPr lang="en-US" sz="1200" b="1" dirty="0" smtClean="0"/>
              <a:t>System 2</a:t>
            </a:r>
            <a:endParaRPr lang="en-US" sz="1200" b="1" dirty="0"/>
          </a:p>
        </p:txBody>
      </p:sp>
      <p:sp>
        <p:nvSpPr>
          <p:cNvPr id="82" name="TextBox 81"/>
          <p:cNvSpPr txBox="1"/>
          <p:nvPr/>
        </p:nvSpPr>
        <p:spPr>
          <a:xfrm>
            <a:off x="2761805" y="4566739"/>
            <a:ext cx="389850" cy="584775"/>
          </a:xfrm>
          <a:prstGeom prst="rect">
            <a:avLst/>
          </a:prstGeom>
          <a:noFill/>
        </p:spPr>
        <p:txBody>
          <a:bodyPr wrap="none" rtlCol="0">
            <a:spAutoFit/>
          </a:bodyPr>
          <a:lstStyle/>
          <a:p>
            <a:r>
              <a:rPr lang="en-US" sz="3200" dirty="0"/>
              <a:t>=</a:t>
            </a:r>
          </a:p>
        </p:txBody>
      </p:sp>
      <p:sp>
        <p:nvSpPr>
          <p:cNvPr id="83" name="TextBox 82"/>
          <p:cNvSpPr txBox="1"/>
          <p:nvPr/>
        </p:nvSpPr>
        <p:spPr>
          <a:xfrm>
            <a:off x="3294980" y="4644541"/>
            <a:ext cx="1062567" cy="523220"/>
          </a:xfrm>
          <a:prstGeom prst="rect">
            <a:avLst/>
          </a:prstGeom>
          <a:noFill/>
        </p:spPr>
        <p:txBody>
          <a:bodyPr wrap="square" rtlCol="0">
            <a:spAutoFit/>
          </a:bodyPr>
          <a:lstStyle/>
          <a:p>
            <a:r>
              <a:rPr lang="en-US" sz="1400" dirty="0" smtClean="0"/>
              <a:t>z kg of Product C</a:t>
            </a:r>
            <a:endParaRPr lang="en-US" sz="1400" dirty="0"/>
          </a:p>
        </p:txBody>
      </p:sp>
      <p:sp>
        <p:nvSpPr>
          <p:cNvPr id="89" name="Rectangle 88"/>
          <p:cNvSpPr/>
          <p:nvPr/>
        </p:nvSpPr>
        <p:spPr>
          <a:xfrm>
            <a:off x="8685972" y="2070928"/>
            <a:ext cx="1002543" cy="645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Production Processes for A and B </a:t>
            </a:r>
            <a:endParaRPr lang="en-US" sz="1200" dirty="0"/>
          </a:p>
        </p:txBody>
      </p:sp>
      <p:cxnSp>
        <p:nvCxnSpPr>
          <p:cNvPr id="91" name="Straight Arrow Connector 90"/>
          <p:cNvCxnSpPr/>
          <p:nvPr/>
        </p:nvCxnSpPr>
        <p:spPr>
          <a:xfrm>
            <a:off x="8877143" y="2718478"/>
            <a:ext cx="0" cy="2004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8622206" y="2872482"/>
            <a:ext cx="864512" cy="461665"/>
          </a:xfrm>
          <a:prstGeom prst="rect">
            <a:avLst/>
          </a:prstGeom>
          <a:noFill/>
        </p:spPr>
        <p:txBody>
          <a:bodyPr wrap="square" rtlCol="0">
            <a:spAutoFit/>
          </a:bodyPr>
          <a:lstStyle/>
          <a:p>
            <a:r>
              <a:rPr lang="en-US" sz="1200" dirty="0" smtClean="0"/>
              <a:t>x kg Product A</a:t>
            </a:r>
            <a:endParaRPr lang="en-US" sz="1200" dirty="0"/>
          </a:p>
        </p:txBody>
      </p:sp>
      <p:sp>
        <p:nvSpPr>
          <p:cNvPr id="93" name="TextBox 92"/>
          <p:cNvSpPr txBox="1"/>
          <p:nvPr/>
        </p:nvSpPr>
        <p:spPr>
          <a:xfrm>
            <a:off x="8885920" y="4679896"/>
            <a:ext cx="389850" cy="430887"/>
          </a:xfrm>
          <a:prstGeom prst="rect">
            <a:avLst/>
          </a:prstGeom>
          <a:noFill/>
        </p:spPr>
        <p:txBody>
          <a:bodyPr wrap="none" rtlCol="0">
            <a:spAutoFit/>
          </a:bodyPr>
          <a:lstStyle/>
          <a:p>
            <a:r>
              <a:rPr lang="en-US" sz="2200" dirty="0"/>
              <a:t>+</a:t>
            </a:r>
            <a:r>
              <a:rPr lang="en-US" sz="2200" dirty="0" smtClean="0"/>
              <a:t> </a:t>
            </a:r>
            <a:endParaRPr lang="en-US" sz="2200" dirty="0"/>
          </a:p>
        </p:txBody>
      </p:sp>
      <p:cxnSp>
        <p:nvCxnSpPr>
          <p:cNvPr id="94" name="Straight Arrow Connector 93"/>
          <p:cNvCxnSpPr/>
          <p:nvPr/>
        </p:nvCxnSpPr>
        <p:spPr>
          <a:xfrm>
            <a:off x="9489977" y="2719302"/>
            <a:ext cx="0" cy="614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8942574" y="3301575"/>
            <a:ext cx="1088288" cy="276999"/>
          </a:xfrm>
          <a:prstGeom prst="rect">
            <a:avLst/>
          </a:prstGeom>
          <a:noFill/>
        </p:spPr>
        <p:txBody>
          <a:bodyPr wrap="square" rtlCol="0">
            <a:spAutoFit/>
          </a:bodyPr>
          <a:lstStyle/>
          <a:p>
            <a:r>
              <a:rPr lang="en-US" sz="1200" dirty="0"/>
              <a:t>y</a:t>
            </a:r>
            <a:r>
              <a:rPr lang="en-US" sz="1200" dirty="0" smtClean="0"/>
              <a:t> kg Product B</a:t>
            </a:r>
            <a:endParaRPr lang="en-US" sz="1200" dirty="0"/>
          </a:p>
        </p:txBody>
      </p:sp>
      <p:sp>
        <p:nvSpPr>
          <p:cNvPr id="98" name="TextBox 97"/>
          <p:cNvSpPr txBox="1"/>
          <p:nvPr/>
        </p:nvSpPr>
        <p:spPr>
          <a:xfrm>
            <a:off x="8618602" y="1551296"/>
            <a:ext cx="575799" cy="276999"/>
          </a:xfrm>
          <a:prstGeom prst="rect">
            <a:avLst/>
          </a:prstGeom>
          <a:noFill/>
        </p:spPr>
        <p:txBody>
          <a:bodyPr wrap="none" rtlCol="0">
            <a:spAutoFit/>
          </a:bodyPr>
          <a:lstStyle/>
          <a:p>
            <a:r>
              <a:rPr lang="en-US" sz="1200" dirty="0" smtClean="0"/>
              <a:t>Inputs</a:t>
            </a:r>
            <a:endParaRPr lang="en-US" sz="1200" dirty="0"/>
          </a:p>
        </p:txBody>
      </p:sp>
      <p:cxnSp>
        <p:nvCxnSpPr>
          <p:cNvPr id="99" name="Straight Arrow Connector 98"/>
          <p:cNvCxnSpPr/>
          <p:nvPr/>
        </p:nvCxnSpPr>
        <p:spPr>
          <a:xfrm>
            <a:off x="8919044" y="1774004"/>
            <a:ext cx="0" cy="296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9343588" y="1602726"/>
            <a:ext cx="0" cy="463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8684784" y="1315865"/>
            <a:ext cx="1330489" cy="276999"/>
          </a:xfrm>
          <a:prstGeom prst="rect">
            <a:avLst/>
          </a:prstGeom>
          <a:noFill/>
        </p:spPr>
        <p:txBody>
          <a:bodyPr wrap="square" rtlCol="0">
            <a:spAutoFit/>
          </a:bodyPr>
          <a:lstStyle/>
          <a:p>
            <a:r>
              <a:rPr lang="en-US" sz="1200" dirty="0" smtClean="0"/>
              <a:t>Emissions/Wastes</a:t>
            </a:r>
            <a:endParaRPr lang="en-US" sz="1200" dirty="0"/>
          </a:p>
        </p:txBody>
      </p:sp>
      <p:sp>
        <p:nvSpPr>
          <p:cNvPr id="102" name="Rectangle 101"/>
          <p:cNvSpPr/>
          <p:nvPr/>
        </p:nvSpPr>
        <p:spPr>
          <a:xfrm>
            <a:off x="7800249" y="1271331"/>
            <a:ext cx="3821562" cy="2325924"/>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10882702" y="1265546"/>
            <a:ext cx="751809" cy="276999"/>
          </a:xfrm>
          <a:prstGeom prst="rect">
            <a:avLst/>
          </a:prstGeom>
          <a:noFill/>
        </p:spPr>
        <p:txBody>
          <a:bodyPr wrap="none" rtlCol="0">
            <a:spAutoFit/>
          </a:bodyPr>
          <a:lstStyle/>
          <a:p>
            <a:r>
              <a:rPr lang="en-US" sz="1200" b="1" dirty="0" smtClean="0"/>
              <a:t>System 1</a:t>
            </a:r>
            <a:endParaRPr lang="en-US" sz="1200" b="1" dirty="0"/>
          </a:p>
        </p:txBody>
      </p:sp>
      <p:sp>
        <p:nvSpPr>
          <p:cNvPr id="104" name="TextBox 103"/>
          <p:cNvSpPr txBox="1"/>
          <p:nvPr/>
        </p:nvSpPr>
        <p:spPr>
          <a:xfrm>
            <a:off x="9985755" y="2066201"/>
            <a:ext cx="389850" cy="584775"/>
          </a:xfrm>
          <a:prstGeom prst="rect">
            <a:avLst/>
          </a:prstGeom>
          <a:noFill/>
        </p:spPr>
        <p:txBody>
          <a:bodyPr wrap="none" rtlCol="0">
            <a:spAutoFit/>
          </a:bodyPr>
          <a:lstStyle/>
          <a:p>
            <a:r>
              <a:rPr lang="en-US" sz="3200" dirty="0"/>
              <a:t>=</a:t>
            </a:r>
          </a:p>
        </p:txBody>
      </p:sp>
      <p:sp>
        <p:nvSpPr>
          <p:cNvPr id="105" name="TextBox 104"/>
          <p:cNvSpPr txBox="1"/>
          <p:nvPr/>
        </p:nvSpPr>
        <p:spPr>
          <a:xfrm>
            <a:off x="10379748" y="1878200"/>
            <a:ext cx="1062567" cy="1169551"/>
          </a:xfrm>
          <a:prstGeom prst="rect">
            <a:avLst/>
          </a:prstGeom>
          <a:noFill/>
        </p:spPr>
        <p:txBody>
          <a:bodyPr wrap="square" rtlCol="0">
            <a:spAutoFit/>
          </a:bodyPr>
          <a:lstStyle/>
          <a:p>
            <a:pPr algn="ctr"/>
            <a:r>
              <a:rPr lang="en-US" sz="1400" dirty="0" smtClean="0"/>
              <a:t>x kg of Product A</a:t>
            </a:r>
          </a:p>
          <a:p>
            <a:pPr algn="ctr"/>
            <a:r>
              <a:rPr lang="en-US" sz="1400" dirty="0" smtClean="0"/>
              <a:t>+</a:t>
            </a:r>
          </a:p>
          <a:p>
            <a:pPr algn="ctr"/>
            <a:r>
              <a:rPr lang="en-US" sz="1400" dirty="0" smtClean="0"/>
              <a:t>y kg Product B</a:t>
            </a:r>
            <a:endParaRPr lang="en-US" sz="1400" dirty="0"/>
          </a:p>
        </p:txBody>
      </p:sp>
      <p:sp>
        <p:nvSpPr>
          <p:cNvPr id="110" name="Rectangle 109"/>
          <p:cNvSpPr/>
          <p:nvPr/>
        </p:nvSpPr>
        <p:spPr>
          <a:xfrm>
            <a:off x="7944423" y="4603070"/>
            <a:ext cx="1002543" cy="645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Production Processes for  C</a:t>
            </a:r>
            <a:endParaRPr lang="en-US" sz="1200" dirty="0"/>
          </a:p>
        </p:txBody>
      </p:sp>
      <p:cxnSp>
        <p:nvCxnSpPr>
          <p:cNvPr id="111" name="Straight Arrow Connector 110"/>
          <p:cNvCxnSpPr/>
          <p:nvPr/>
        </p:nvCxnSpPr>
        <p:spPr>
          <a:xfrm>
            <a:off x="8418691" y="5258253"/>
            <a:ext cx="0" cy="433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874547" y="5688019"/>
            <a:ext cx="1088288" cy="276999"/>
          </a:xfrm>
          <a:prstGeom prst="rect">
            <a:avLst/>
          </a:prstGeom>
          <a:noFill/>
        </p:spPr>
        <p:txBody>
          <a:bodyPr wrap="square" rtlCol="0">
            <a:spAutoFit/>
          </a:bodyPr>
          <a:lstStyle/>
          <a:p>
            <a:r>
              <a:rPr lang="en-US" sz="1200" dirty="0" smtClean="0"/>
              <a:t>z kg Product C</a:t>
            </a:r>
            <a:endParaRPr lang="en-US" sz="1200" dirty="0"/>
          </a:p>
        </p:txBody>
      </p:sp>
      <p:sp>
        <p:nvSpPr>
          <p:cNvPr id="113" name="TextBox 112"/>
          <p:cNvSpPr txBox="1"/>
          <p:nvPr/>
        </p:nvSpPr>
        <p:spPr>
          <a:xfrm>
            <a:off x="7877053" y="4083438"/>
            <a:ext cx="575799" cy="276999"/>
          </a:xfrm>
          <a:prstGeom prst="rect">
            <a:avLst/>
          </a:prstGeom>
          <a:noFill/>
        </p:spPr>
        <p:txBody>
          <a:bodyPr wrap="none" rtlCol="0">
            <a:spAutoFit/>
          </a:bodyPr>
          <a:lstStyle/>
          <a:p>
            <a:r>
              <a:rPr lang="en-US" sz="1200" dirty="0" smtClean="0"/>
              <a:t>Inputs</a:t>
            </a:r>
            <a:endParaRPr lang="en-US" sz="1200" dirty="0"/>
          </a:p>
        </p:txBody>
      </p:sp>
      <p:cxnSp>
        <p:nvCxnSpPr>
          <p:cNvPr id="114" name="Straight Arrow Connector 113"/>
          <p:cNvCxnSpPr/>
          <p:nvPr/>
        </p:nvCxnSpPr>
        <p:spPr>
          <a:xfrm>
            <a:off x="8177495" y="4306146"/>
            <a:ext cx="0" cy="296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8602039" y="4134868"/>
            <a:ext cx="0" cy="463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7943235" y="3848007"/>
            <a:ext cx="1330489" cy="276999"/>
          </a:xfrm>
          <a:prstGeom prst="rect">
            <a:avLst/>
          </a:prstGeom>
          <a:noFill/>
        </p:spPr>
        <p:txBody>
          <a:bodyPr wrap="square" rtlCol="0">
            <a:spAutoFit/>
          </a:bodyPr>
          <a:lstStyle/>
          <a:p>
            <a:r>
              <a:rPr lang="en-US" sz="1200" dirty="0" smtClean="0"/>
              <a:t>Emissions/Wastes</a:t>
            </a:r>
            <a:endParaRPr lang="en-US" sz="1200" dirty="0"/>
          </a:p>
        </p:txBody>
      </p:sp>
      <p:sp>
        <p:nvSpPr>
          <p:cNvPr id="117" name="Rectangle 116"/>
          <p:cNvSpPr/>
          <p:nvPr/>
        </p:nvSpPr>
        <p:spPr>
          <a:xfrm>
            <a:off x="7800249" y="3721464"/>
            <a:ext cx="3821562" cy="2325924"/>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10882702" y="3715679"/>
            <a:ext cx="751809" cy="276999"/>
          </a:xfrm>
          <a:prstGeom prst="rect">
            <a:avLst/>
          </a:prstGeom>
          <a:noFill/>
        </p:spPr>
        <p:txBody>
          <a:bodyPr wrap="none" rtlCol="0">
            <a:spAutoFit/>
          </a:bodyPr>
          <a:lstStyle/>
          <a:p>
            <a:r>
              <a:rPr lang="en-US" sz="1200" b="1" dirty="0" smtClean="0"/>
              <a:t>System 2</a:t>
            </a:r>
            <a:endParaRPr lang="en-US" sz="1200" b="1" dirty="0"/>
          </a:p>
        </p:txBody>
      </p:sp>
      <p:sp>
        <p:nvSpPr>
          <p:cNvPr id="119" name="TextBox 118"/>
          <p:cNvSpPr txBox="1"/>
          <p:nvPr/>
        </p:nvSpPr>
        <p:spPr>
          <a:xfrm>
            <a:off x="10208384" y="4602953"/>
            <a:ext cx="389850" cy="584775"/>
          </a:xfrm>
          <a:prstGeom prst="rect">
            <a:avLst/>
          </a:prstGeom>
          <a:noFill/>
        </p:spPr>
        <p:txBody>
          <a:bodyPr wrap="none" rtlCol="0">
            <a:spAutoFit/>
          </a:bodyPr>
          <a:lstStyle/>
          <a:p>
            <a:r>
              <a:rPr lang="en-US" sz="3200" dirty="0"/>
              <a:t>=</a:t>
            </a:r>
          </a:p>
        </p:txBody>
      </p:sp>
      <p:sp>
        <p:nvSpPr>
          <p:cNvPr id="120" name="TextBox 119"/>
          <p:cNvSpPr txBox="1"/>
          <p:nvPr/>
        </p:nvSpPr>
        <p:spPr>
          <a:xfrm>
            <a:off x="10508650" y="4283528"/>
            <a:ext cx="1062567" cy="1169551"/>
          </a:xfrm>
          <a:prstGeom prst="rect">
            <a:avLst/>
          </a:prstGeom>
          <a:noFill/>
        </p:spPr>
        <p:txBody>
          <a:bodyPr wrap="square" rtlCol="0">
            <a:spAutoFit/>
          </a:bodyPr>
          <a:lstStyle/>
          <a:p>
            <a:pPr algn="ctr"/>
            <a:r>
              <a:rPr lang="en-US" sz="1400" dirty="0" smtClean="0"/>
              <a:t>z kg of Product C</a:t>
            </a:r>
          </a:p>
          <a:p>
            <a:pPr algn="ctr"/>
            <a:r>
              <a:rPr lang="en-US" sz="1400" dirty="0" smtClean="0"/>
              <a:t>+ </a:t>
            </a:r>
          </a:p>
          <a:p>
            <a:pPr algn="ctr"/>
            <a:r>
              <a:rPr lang="en-US" sz="1400" dirty="0" smtClean="0"/>
              <a:t>y kg Product B</a:t>
            </a:r>
            <a:endParaRPr lang="en-US" sz="1400" dirty="0"/>
          </a:p>
        </p:txBody>
      </p:sp>
      <p:sp>
        <p:nvSpPr>
          <p:cNvPr id="121" name="Rectangle 120"/>
          <p:cNvSpPr/>
          <p:nvPr/>
        </p:nvSpPr>
        <p:spPr>
          <a:xfrm>
            <a:off x="4675795" y="2682350"/>
            <a:ext cx="2154757" cy="1000274"/>
          </a:xfrm>
          <a:prstGeom prst="rect">
            <a:avLst/>
          </a:prstGeom>
        </p:spPr>
        <p:txBody>
          <a:bodyPr wrap="none">
            <a:spAutoFit/>
          </a:bodyPr>
          <a:lstStyle/>
          <a:p>
            <a:pPr marL="201168" lvl="1" indent="0">
              <a:buFont typeface="Calibri" pitchFamily="34" charset="0"/>
              <a:buNone/>
            </a:pPr>
            <a:r>
              <a:rPr lang="en-US" dirty="0" smtClean="0">
                <a:sym typeface="Wingdings" panose="05000000000000000000" pitchFamily="2" charset="2"/>
              </a:rPr>
              <a:t>Output by system: </a:t>
            </a:r>
            <a:endParaRPr lang="en-US" dirty="0">
              <a:sym typeface="Wingdings" panose="05000000000000000000" pitchFamily="2" charset="2"/>
            </a:endParaRPr>
          </a:p>
          <a:p>
            <a:pPr marL="517525" lvl="1" indent="-282575">
              <a:spcAft>
                <a:spcPts val="400"/>
              </a:spcAft>
              <a:buFont typeface="+mj-lt"/>
              <a:buAutoNum type="arabicPeriod"/>
            </a:pPr>
            <a:r>
              <a:rPr lang="en-US" dirty="0" smtClean="0">
                <a:sym typeface="Wingdings" panose="05000000000000000000" pitchFamily="2" charset="2"/>
              </a:rPr>
              <a:t>x </a:t>
            </a:r>
            <a:r>
              <a:rPr lang="en-US" dirty="0">
                <a:sym typeface="Wingdings" panose="05000000000000000000" pitchFamily="2" charset="2"/>
              </a:rPr>
              <a:t>kg Product </a:t>
            </a:r>
            <a:r>
              <a:rPr lang="en-US" dirty="0" smtClean="0">
                <a:sym typeface="Wingdings" panose="05000000000000000000" pitchFamily="2" charset="2"/>
              </a:rPr>
              <a:t>A</a:t>
            </a:r>
          </a:p>
          <a:p>
            <a:pPr marL="517525" lvl="1" indent="-282575">
              <a:buFont typeface="+mj-lt"/>
              <a:buAutoNum type="arabicPeriod"/>
            </a:pPr>
            <a:r>
              <a:rPr lang="en-US" dirty="0" smtClean="0">
                <a:sym typeface="Wingdings" panose="05000000000000000000" pitchFamily="2" charset="2"/>
              </a:rPr>
              <a:t>z </a:t>
            </a:r>
            <a:r>
              <a:rPr lang="en-US" dirty="0">
                <a:sym typeface="Wingdings" panose="05000000000000000000" pitchFamily="2" charset="2"/>
              </a:rPr>
              <a:t>kg Product </a:t>
            </a:r>
            <a:r>
              <a:rPr lang="en-US" dirty="0" smtClean="0">
                <a:sym typeface="Wingdings" panose="05000000000000000000" pitchFamily="2" charset="2"/>
              </a:rPr>
              <a:t>C</a:t>
            </a:r>
            <a:endParaRPr lang="en-US" dirty="0">
              <a:sym typeface="Wingdings" panose="05000000000000000000" pitchFamily="2" charset="2"/>
            </a:endParaRPr>
          </a:p>
        </p:txBody>
      </p:sp>
      <p:sp>
        <p:nvSpPr>
          <p:cNvPr id="122" name="Content Placeholder 2"/>
          <p:cNvSpPr txBox="1">
            <a:spLocks/>
          </p:cNvSpPr>
          <p:nvPr/>
        </p:nvSpPr>
        <p:spPr>
          <a:xfrm>
            <a:off x="4956882" y="1116031"/>
            <a:ext cx="2281410" cy="76607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gn="ctr">
              <a:buFont typeface="Calibri" pitchFamily="34" charset="0"/>
              <a:buNone/>
            </a:pPr>
            <a:r>
              <a:rPr lang="en-US" b="1" dirty="0" smtClean="0">
                <a:sym typeface="Wingdings" panose="05000000000000000000" pitchFamily="2" charset="2"/>
              </a:rPr>
              <a:t>Want to compare Products A and C</a:t>
            </a:r>
          </a:p>
          <a:p>
            <a:pPr marL="201168" lvl="1" indent="0">
              <a:buFont typeface="Calibri" pitchFamily="34" charset="0"/>
              <a:buNone/>
            </a:pPr>
            <a:endParaRPr lang="en-US" dirty="0" smtClean="0"/>
          </a:p>
          <a:p>
            <a:pPr marL="201168" lvl="1" indent="0">
              <a:buFont typeface="Calibri" pitchFamily="34" charset="0"/>
              <a:buNone/>
            </a:pPr>
            <a:endParaRPr lang="en-US" dirty="0"/>
          </a:p>
        </p:txBody>
      </p:sp>
      <p:sp>
        <p:nvSpPr>
          <p:cNvPr id="123" name="Rectangle 122"/>
          <p:cNvSpPr/>
          <p:nvPr/>
        </p:nvSpPr>
        <p:spPr>
          <a:xfrm>
            <a:off x="4661032" y="2395001"/>
            <a:ext cx="1764714" cy="369332"/>
          </a:xfrm>
          <a:prstGeom prst="rect">
            <a:avLst/>
          </a:prstGeom>
        </p:spPr>
        <p:txBody>
          <a:bodyPr wrap="none">
            <a:spAutoFit/>
          </a:bodyPr>
          <a:lstStyle/>
          <a:p>
            <a:pPr marL="201168" lvl="1" indent="0">
              <a:buFont typeface="Calibri" pitchFamily="34" charset="0"/>
              <a:buNone/>
            </a:pPr>
            <a:r>
              <a:rPr lang="en-US" b="1" dirty="0">
                <a:sym typeface="Wingdings" panose="05000000000000000000" pitchFamily="2" charset="2"/>
              </a:rPr>
              <a:t>By subtraction</a:t>
            </a:r>
          </a:p>
        </p:txBody>
      </p:sp>
      <p:sp>
        <p:nvSpPr>
          <p:cNvPr id="124" name="Right Brace 123"/>
          <p:cNvSpPr/>
          <p:nvPr/>
        </p:nvSpPr>
        <p:spPr>
          <a:xfrm>
            <a:off x="4419771" y="1200150"/>
            <a:ext cx="446333" cy="4896574"/>
          </a:xfrm>
          <a:prstGeom prst="rightBrace">
            <a:avLst>
              <a:gd name="adj1" fmla="val 8333"/>
              <a:gd name="adj2" fmla="val 28623"/>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Rectangle 124"/>
          <p:cNvSpPr/>
          <p:nvPr/>
        </p:nvSpPr>
        <p:spPr>
          <a:xfrm>
            <a:off x="9208410" y="4592568"/>
            <a:ext cx="998797" cy="645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Production Processes for B</a:t>
            </a:r>
            <a:endParaRPr lang="en-US" sz="1200" dirty="0"/>
          </a:p>
        </p:txBody>
      </p:sp>
      <p:cxnSp>
        <p:nvCxnSpPr>
          <p:cNvPr id="126" name="Straight Arrow Connector 125"/>
          <p:cNvCxnSpPr/>
          <p:nvPr/>
        </p:nvCxnSpPr>
        <p:spPr>
          <a:xfrm>
            <a:off x="9707808" y="5229237"/>
            <a:ext cx="0" cy="531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9165744" y="5722460"/>
            <a:ext cx="1209861" cy="276999"/>
          </a:xfrm>
          <a:prstGeom prst="rect">
            <a:avLst/>
          </a:prstGeom>
          <a:noFill/>
        </p:spPr>
        <p:txBody>
          <a:bodyPr wrap="square" rtlCol="0">
            <a:spAutoFit/>
          </a:bodyPr>
          <a:lstStyle/>
          <a:p>
            <a:r>
              <a:rPr lang="en-US" sz="1200" dirty="0"/>
              <a:t>y</a:t>
            </a:r>
            <a:r>
              <a:rPr lang="en-US" sz="1200" dirty="0" smtClean="0"/>
              <a:t> kg Product B</a:t>
            </a:r>
            <a:endParaRPr lang="en-US" sz="1200" dirty="0"/>
          </a:p>
        </p:txBody>
      </p:sp>
      <p:cxnSp>
        <p:nvCxnSpPr>
          <p:cNvPr id="128" name="Straight Arrow Connector 127"/>
          <p:cNvCxnSpPr/>
          <p:nvPr/>
        </p:nvCxnSpPr>
        <p:spPr>
          <a:xfrm>
            <a:off x="9526228" y="4283528"/>
            <a:ext cx="0" cy="296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V="1">
            <a:off x="9950772" y="4112250"/>
            <a:ext cx="0" cy="463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9291968" y="3825389"/>
            <a:ext cx="1330489" cy="276999"/>
          </a:xfrm>
          <a:prstGeom prst="rect">
            <a:avLst/>
          </a:prstGeom>
          <a:noFill/>
        </p:spPr>
        <p:txBody>
          <a:bodyPr wrap="square" rtlCol="0">
            <a:spAutoFit/>
          </a:bodyPr>
          <a:lstStyle/>
          <a:p>
            <a:r>
              <a:rPr lang="en-US" sz="1200" dirty="0" smtClean="0"/>
              <a:t>Emissions/Wastes</a:t>
            </a:r>
            <a:endParaRPr lang="en-US" sz="1200" dirty="0"/>
          </a:p>
        </p:txBody>
      </p:sp>
      <p:sp>
        <p:nvSpPr>
          <p:cNvPr id="133" name="Rectangle 132"/>
          <p:cNvSpPr/>
          <p:nvPr/>
        </p:nvSpPr>
        <p:spPr>
          <a:xfrm>
            <a:off x="5345731" y="4436546"/>
            <a:ext cx="2154757" cy="1528624"/>
          </a:xfrm>
          <a:prstGeom prst="rect">
            <a:avLst/>
          </a:prstGeom>
        </p:spPr>
        <p:txBody>
          <a:bodyPr wrap="none">
            <a:spAutoFit/>
          </a:bodyPr>
          <a:lstStyle/>
          <a:p>
            <a:pPr marL="201168" lvl="1" indent="0">
              <a:buFont typeface="Calibri" pitchFamily="34" charset="0"/>
              <a:buNone/>
            </a:pPr>
            <a:r>
              <a:rPr lang="en-US" dirty="0" smtClean="0">
                <a:sym typeface="Wingdings" panose="05000000000000000000" pitchFamily="2" charset="2"/>
              </a:rPr>
              <a:t>Output by system: </a:t>
            </a:r>
            <a:endParaRPr lang="en-US" dirty="0">
              <a:sym typeface="Wingdings" panose="05000000000000000000" pitchFamily="2" charset="2"/>
            </a:endParaRPr>
          </a:p>
          <a:p>
            <a:pPr marL="517525" lvl="1" indent="-282575">
              <a:spcAft>
                <a:spcPts val="400"/>
              </a:spcAft>
              <a:buFont typeface="+mj-lt"/>
              <a:buAutoNum type="arabicPeriod"/>
            </a:pPr>
            <a:r>
              <a:rPr lang="en-US" dirty="0" smtClean="0">
                <a:sym typeface="Wingdings" panose="05000000000000000000" pitchFamily="2" charset="2"/>
              </a:rPr>
              <a:t>x </a:t>
            </a:r>
            <a:r>
              <a:rPr lang="en-US" dirty="0">
                <a:sym typeface="Wingdings" panose="05000000000000000000" pitchFamily="2" charset="2"/>
              </a:rPr>
              <a:t>kg Product </a:t>
            </a:r>
            <a:r>
              <a:rPr lang="en-US" dirty="0" smtClean="0">
                <a:sym typeface="Wingdings" panose="05000000000000000000" pitchFamily="2" charset="2"/>
              </a:rPr>
              <a:t>A</a:t>
            </a:r>
            <a:br>
              <a:rPr lang="en-US" dirty="0" smtClean="0">
                <a:sym typeface="Wingdings" panose="05000000000000000000" pitchFamily="2" charset="2"/>
              </a:rPr>
            </a:br>
            <a:r>
              <a:rPr lang="en-US" dirty="0" smtClean="0">
                <a:sym typeface="Wingdings" panose="05000000000000000000" pitchFamily="2" charset="2"/>
              </a:rPr>
              <a:t>y kg Product B</a:t>
            </a:r>
          </a:p>
          <a:p>
            <a:pPr marL="517525" lvl="1" indent="-282575">
              <a:buFont typeface="+mj-lt"/>
              <a:buAutoNum type="arabicPeriod"/>
            </a:pPr>
            <a:r>
              <a:rPr lang="en-US" dirty="0" smtClean="0">
                <a:sym typeface="Wingdings" panose="05000000000000000000" pitchFamily="2" charset="2"/>
              </a:rPr>
              <a:t>z </a:t>
            </a:r>
            <a:r>
              <a:rPr lang="en-US" dirty="0">
                <a:sym typeface="Wingdings" panose="05000000000000000000" pitchFamily="2" charset="2"/>
              </a:rPr>
              <a:t>kg Product </a:t>
            </a:r>
            <a:r>
              <a:rPr lang="en-US" dirty="0" smtClean="0">
                <a:sym typeface="Wingdings" panose="05000000000000000000" pitchFamily="2" charset="2"/>
              </a:rPr>
              <a:t>C</a:t>
            </a:r>
            <a:br>
              <a:rPr lang="en-US" dirty="0" smtClean="0">
                <a:sym typeface="Wingdings" panose="05000000000000000000" pitchFamily="2" charset="2"/>
              </a:rPr>
            </a:br>
            <a:r>
              <a:rPr lang="en-US" dirty="0" smtClean="0">
                <a:sym typeface="Wingdings" panose="05000000000000000000" pitchFamily="2" charset="2"/>
              </a:rPr>
              <a:t>y kg Product B</a:t>
            </a:r>
          </a:p>
        </p:txBody>
      </p:sp>
      <p:sp>
        <p:nvSpPr>
          <p:cNvPr id="134" name="Right Brace 133"/>
          <p:cNvSpPr/>
          <p:nvPr/>
        </p:nvSpPr>
        <p:spPr>
          <a:xfrm flipH="1">
            <a:off x="7402350" y="1199426"/>
            <a:ext cx="418489" cy="4896574"/>
          </a:xfrm>
          <a:prstGeom prst="rightBrace">
            <a:avLst>
              <a:gd name="adj1" fmla="val 8333"/>
              <a:gd name="adj2" fmla="val 64989"/>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TextBox 134"/>
          <p:cNvSpPr txBox="1"/>
          <p:nvPr/>
        </p:nvSpPr>
        <p:spPr>
          <a:xfrm>
            <a:off x="9221396" y="4045070"/>
            <a:ext cx="575799" cy="276999"/>
          </a:xfrm>
          <a:prstGeom prst="rect">
            <a:avLst/>
          </a:prstGeom>
          <a:noFill/>
        </p:spPr>
        <p:txBody>
          <a:bodyPr wrap="none" rtlCol="0">
            <a:spAutoFit/>
          </a:bodyPr>
          <a:lstStyle/>
          <a:p>
            <a:r>
              <a:rPr lang="en-US" sz="1200" dirty="0" smtClean="0"/>
              <a:t>Inputs</a:t>
            </a:r>
            <a:endParaRPr lang="en-US" sz="1200" dirty="0"/>
          </a:p>
        </p:txBody>
      </p:sp>
    </p:spTree>
    <p:extLst>
      <p:ext uri="{BB962C8B-B14F-4D97-AF65-F5344CB8AC3E}">
        <p14:creationId xmlns:p14="http://schemas.microsoft.com/office/powerpoint/2010/main" val="1065152686"/>
      </p:ext>
    </p:extLst>
  </p:cSld>
  <p:clrMapOvr>
    <a:masterClrMapping/>
  </p:clrMapOvr>
  <mc:AlternateContent xmlns:mc="http://schemas.openxmlformats.org/markup-compatibility/2006" xmlns:p14="http://schemas.microsoft.com/office/powerpoint/2010/main">
    <mc:Choice Requires="p14">
      <p:transition spd="slow" p14:dur="2000" advTm="79116"/>
    </mc:Choice>
    <mc:Fallback xmlns="">
      <p:transition spd="slow" advTm="791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p:cNvSpPr txBox="1"/>
          <p:nvPr/>
        </p:nvSpPr>
        <p:spPr>
          <a:xfrm>
            <a:off x="7953471" y="1696353"/>
            <a:ext cx="1372851" cy="369332"/>
          </a:xfrm>
          <a:prstGeom prst="rect">
            <a:avLst/>
          </a:prstGeom>
          <a:noFill/>
        </p:spPr>
        <p:txBody>
          <a:bodyPr wrap="square" rtlCol="0">
            <a:spAutoFit/>
          </a:bodyPr>
          <a:lstStyle/>
          <a:p>
            <a:r>
              <a:rPr lang="en-US" b="1" dirty="0" smtClean="0"/>
              <a:t>Corn Grain</a:t>
            </a:r>
            <a:endParaRPr lang="en-US" b="1" dirty="0"/>
          </a:p>
        </p:txBody>
      </p:sp>
      <p:sp>
        <p:nvSpPr>
          <p:cNvPr id="7" name="Rectangle 6"/>
          <p:cNvSpPr/>
          <p:nvPr/>
        </p:nvSpPr>
        <p:spPr>
          <a:xfrm>
            <a:off x="3855189" y="1277257"/>
            <a:ext cx="6042633" cy="44792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8489" y="275846"/>
            <a:ext cx="10746332" cy="885981"/>
          </a:xfrm>
        </p:spPr>
        <p:txBody>
          <a:bodyPr>
            <a:normAutofit/>
          </a:bodyPr>
          <a:lstStyle/>
          <a:p>
            <a:r>
              <a:rPr lang="en-US" dirty="0" smtClean="0"/>
              <a:t>Co-products – Corn Grain and Stover</a:t>
            </a:r>
            <a:endParaRPr lang="en-US" dirty="0"/>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6" name="Footer Placeholder 5"/>
          <p:cNvSpPr>
            <a:spLocks noGrp="1"/>
          </p:cNvSpPr>
          <p:nvPr>
            <p:ph type="ftr" sz="quarter" idx="11"/>
          </p:nvPr>
        </p:nvSpPr>
        <p:spPr/>
        <p:txBody>
          <a:bodyPr/>
          <a:lstStyle/>
          <a:p>
            <a:r>
              <a:rPr lang="en-US" dirty="0" smtClean="0"/>
              <a:t>LCA Module </a:t>
            </a:r>
            <a:r>
              <a:rPr lang="el-GR" cap="none" dirty="0" smtClean="0">
                <a:latin typeface="Calibri" panose="020F0502020204030204" pitchFamily="34" charset="0"/>
              </a:rPr>
              <a:t>α</a:t>
            </a:r>
            <a:r>
              <a:rPr lang="en-US" dirty="0" smtClean="0"/>
              <a:t>2</a:t>
            </a:r>
            <a:endParaRPr lang="en-US" dirty="0"/>
          </a:p>
        </p:txBody>
      </p:sp>
      <p:sp>
        <p:nvSpPr>
          <p:cNvPr id="5" name="Slide Number Placeholder 4"/>
          <p:cNvSpPr>
            <a:spLocks noGrp="1"/>
          </p:cNvSpPr>
          <p:nvPr>
            <p:ph type="sldNum" sz="quarter" idx="12"/>
          </p:nvPr>
        </p:nvSpPr>
        <p:spPr/>
        <p:txBody>
          <a:bodyPr/>
          <a:lstStyle/>
          <a:p>
            <a:fld id="{0A514951-337F-4C55-96DD-3945EF272A02}" type="slidenum">
              <a:rPr lang="en-US" smtClean="0"/>
              <a:t>13</a:t>
            </a:fld>
            <a:endParaRPr lang="en-US"/>
          </a:p>
        </p:txBody>
      </p:sp>
      <p:sp>
        <p:nvSpPr>
          <p:cNvPr id="14" name="Rectangle 13"/>
          <p:cNvSpPr/>
          <p:nvPr/>
        </p:nvSpPr>
        <p:spPr>
          <a:xfrm>
            <a:off x="4031410" y="2489107"/>
            <a:ext cx="1310515" cy="595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Fertilizer Production</a:t>
            </a:r>
            <a:endParaRPr lang="en-US" dirty="0"/>
          </a:p>
        </p:txBody>
      </p:sp>
      <p:cxnSp>
        <p:nvCxnSpPr>
          <p:cNvPr id="17" name="Straight Arrow Connector 16"/>
          <p:cNvCxnSpPr>
            <a:stCxn id="14" idx="3"/>
          </p:cNvCxnSpPr>
          <p:nvPr/>
        </p:nvCxnSpPr>
        <p:spPr>
          <a:xfrm>
            <a:off x="5341925" y="2786853"/>
            <a:ext cx="1105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94743" y="2432363"/>
            <a:ext cx="1000017" cy="369332"/>
          </a:xfrm>
          <a:prstGeom prst="rect">
            <a:avLst/>
          </a:prstGeom>
          <a:noFill/>
        </p:spPr>
        <p:txBody>
          <a:bodyPr wrap="none" rtlCol="0">
            <a:spAutoFit/>
          </a:bodyPr>
          <a:lstStyle/>
          <a:p>
            <a:r>
              <a:rPr lang="en-US" dirty="0" smtClean="0"/>
              <a:t>Fertilizer</a:t>
            </a:r>
            <a:endParaRPr lang="en-US" dirty="0"/>
          </a:p>
        </p:txBody>
      </p:sp>
      <p:sp>
        <p:nvSpPr>
          <p:cNvPr id="50" name="Rectangle 49"/>
          <p:cNvSpPr/>
          <p:nvPr/>
        </p:nvSpPr>
        <p:spPr>
          <a:xfrm>
            <a:off x="4031410" y="3262631"/>
            <a:ext cx="1310515" cy="622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Pesticide Production</a:t>
            </a:r>
            <a:endParaRPr lang="en-US" dirty="0"/>
          </a:p>
        </p:txBody>
      </p:sp>
      <p:cxnSp>
        <p:nvCxnSpPr>
          <p:cNvPr id="55" name="Straight Arrow Connector 54"/>
          <p:cNvCxnSpPr>
            <a:stCxn id="50" idx="3"/>
          </p:cNvCxnSpPr>
          <p:nvPr/>
        </p:nvCxnSpPr>
        <p:spPr>
          <a:xfrm>
            <a:off x="5341925" y="3573704"/>
            <a:ext cx="11177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350861" y="3230913"/>
            <a:ext cx="1108830" cy="369332"/>
          </a:xfrm>
          <a:prstGeom prst="rect">
            <a:avLst/>
          </a:prstGeom>
          <a:noFill/>
        </p:spPr>
        <p:txBody>
          <a:bodyPr wrap="none" rtlCol="0">
            <a:spAutoFit/>
          </a:bodyPr>
          <a:lstStyle/>
          <a:p>
            <a:r>
              <a:rPr lang="en-US" dirty="0" smtClean="0"/>
              <a:t>Pesticides</a:t>
            </a:r>
            <a:endParaRPr lang="en-US" dirty="0"/>
          </a:p>
        </p:txBody>
      </p:sp>
      <p:sp>
        <p:nvSpPr>
          <p:cNvPr id="63" name="TextBox 62"/>
          <p:cNvSpPr txBox="1"/>
          <p:nvPr/>
        </p:nvSpPr>
        <p:spPr>
          <a:xfrm>
            <a:off x="2894541" y="5212415"/>
            <a:ext cx="753732" cy="369332"/>
          </a:xfrm>
          <a:prstGeom prst="rect">
            <a:avLst/>
          </a:prstGeom>
          <a:noFill/>
        </p:spPr>
        <p:txBody>
          <a:bodyPr wrap="none" rtlCol="0">
            <a:spAutoFit/>
          </a:bodyPr>
          <a:lstStyle/>
          <a:p>
            <a:r>
              <a:rPr lang="en-US" dirty="0" smtClean="0"/>
              <a:t>Diesel</a:t>
            </a:r>
            <a:endParaRPr lang="en-US" dirty="0"/>
          </a:p>
        </p:txBody>
      </p:sp>
      <p:sp>
        <p:nvSpPr>
          <p:cNvPr id="64" name="Rectangle 63"/>
          <p:cNvSpPr/>
          <p:nvPr/>
        </p:nvSpPr>
        <p:spPr>
          <a:xfrm>
            <a:off x="1329019" y="3360657"/>
            <a:ext cx="1549236" cy="823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Farm Infrastructure Manufacture</a:t>
            </a:r>
            <a:endParaRPr lang="en-US" dirty="0"/>
          </a:p>
        </p:txBody>
      </p:sp>
      <p:cxnSp>
        <p:nvCxnSpPr>
          <p:cNvPr id="65" name="Straight Arrow Connector 64"/>
          <p:cNvCxnSpPr/>
          <p:nvPr/>
        </p:nvCxnSpPr>
        <p:spPr>
          <a:xfrm>
            <a:off x="2878253" y="4051244"/>
            <a:ext cx="951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442687" y="5389120"/>
            <a:ext cx="1446236" cy="564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Diesel Production</a:t>
            </a:r>
            <a:endParaRPr lang="en-US" dirty="0"/>
          </a:p>
        </p:txBody>
      </p:sp>
      <p:cxnSp>
        <p:nvCxnSpPr>
          <p:cNvPr id="67" name="Straight Arrow Connector 66"/>
          <p:cNvCxnSpPr/>
          <p:nvPr/>
        </p:nvCxnSpPr>
        <p:spPr>
          <a:xfrm>
            <a:off x="2900262" y="5537745"/>
            <a:ext cx="951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894541" y="3732047"/>
            <a:ext cx="898195" cy="369332"/>
          </a:xfrm>
          <a:prstGeom prst="rect">
            <a:avLst/>
          </a:prstGeom>
          <a:noFill/>
        </p:spPr>
        <p:txBody>
          <a:bodyPr wrap="none" rtlCol="0">
            <a:spAutoFit/>
          </a:bodyPr>
          <a:lstStyle/>
          <a:p>
            <a:r>
              <a:rPr lang="en-US" dirty="0" err="1" smtClean="0"/>
              <a:t>Infrastr</a:t>
            </a:r>
            <a:r>
              <a:rPr lang="en-US" dirty="0" smtClean="0"/>
              <a:t>.</a:t>
            </a:r>
            <a:endParaRPr lang="en-US" dirty="0"/>
          </a:p>
        </p:txBody>
      </p:sp>
      <p:cxnSp>
        <p:nvCxnSpPr>
          <p:cNvPr id="73" name="Straight Arrow Connector 72"/>
          <p:cNvCxnSpPr/>
          <p:nvPr/>
        </p:nvCxnSpPr>
        <p:spPr>
          <a:xfrm>
            <a:off x="2866199" y="1968990"/>
            <a:ext cx="951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139926" y="1752606"/>
            <a:ext cx="760336" cy="369332"/>
          </a:xfrm>
          <a:prstGeom prst="rect">
            <a:avLst/>
          </a:prstGeom>
          <a:noFill/>
        </p:spPr>
        <p:txBody>
          <a:bodyPr wrap="none" rtlCol="0">
            <a:spAutoFit/>
          </a:bodyPr>
          <a:lstStyle/>
          <a:p>
            <a:r>
              <a:rPr lang="en-US" dirty="0" smtClean="0"/>
              <a:t>Water</a:t>
            </a:r>
            <a:endParaRPr lang="en-US" dirty="0"/>
          </a:p>
        </p:txBody>
      </p:sp>
      <p:cxnSp>
        <p:nvCxnSpPr>
          <p:cNvPr id="76" name="Straight Arrow Connector 75"/>
          <p:cNvCxnSpPr/>
          <p:nvPr/>
        </p:nvCxnSpPr>
        <p:spPr>
          <a:xfrm>
            <a:off x="2903453" y="1499270"/>
            <a:ext cx="951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000525" y="1312682"/>
            <a:ext cx="945580" cy="369332"/>
          </a:xfrm>
          <a:prstGeom prst="rect">
            <a:avLst/>
          </a:prstGeom>
          <a:noFill/>
        </p:spPr>
        <p:txBody>
          <a:bodyPr wrap="none" rtlCol="0">
            <a:spAutoFit/>
          </a:bodyPr>
          <a:lstStyle/>
          <a:p>
            <a:r>
              <a:rPr lang="en-US" dirty="0" smtClean="0"/>
              <a:t>Sunlight</a:t>
            </a:r>
            <a:endParaRPr lang="en-US" dirty="0"/>
          </a:p>
        </p:txBody>
      </p:sp>
      <p:sp>
        <p:nvSpPr>
          <p:cNvPr id="85" name="Rectangle 84"/>
          <p:cNvSpPr/>
          <p:nvPr/>
        </p:nvSpPr>
        <p:spPr>
          <a:xfrm>
            <a:off x="4040346" y="4074959"/>
            <a:ext cx="1310515" cy="622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Seed Production</a:t>
            </a:r>
            <a:endParaRPr lang="en-US" dirty="0"/>
          </a:p>
        </p:txBody>
      </p:sp>
      <p:cxnSp>
        <p:nvCxnSpPr>
          <p:cNvPr id="86" name="Straight Arrow Connector 85"/>
          <p:cNvCxnSpPr>
            <a:stCxn id="85" idx="3"/>
          </p:cNvCxnSpPr>
          <p:nvPr/>
        </p:nvCxnSpPr>
        <p:spPr>
          <a:xfrm>
            <a:off x="5350861" y="4386032"/>
            <a:ext cx="11177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359797" y="4043241"/>
            <a:ext cx="732893" cy="369332"/>
          </a:xfrm>
          <a:prstGeom prst="rect">
            <a:avLst/>
          </a:prstGeom>
          <a:noFill/>
        </p:spPr>
        <p:txBody>
          <a:bodyPr wrap="none" rtlCol="0">
            <a:spAutoFit/>
          </a:bodyPr>
          <a:lstStyle/>
          <a:p>
            <a:r>
              <a:rPr lang="en-US" dirty="0" smtClean="0"/>
              <a:t>Seeds</a:t>
            </a:r>
            <a:endParaRPr lang="en-US" dirty="0"/>
          </a:p>
        </p:txBody>
      </p:sp>
      <p:sp>
        <p:nvSpPr>
          <p:cNvPr id="91" name="Rectangle 90"/>
          <p:cNvSpPr/>
          <p:nvPr/>
        </p:nvSpPr>
        <p:spPr>
          <a:xfrm>
            <a:off x="6447578" y="1753270"/>
            <a:ext cx="1132617" cy="3007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Farming Processes</a:t>
            </a:r>
            <a:endParaRPr lang="en-US" dirty="0"/>
          </a:p>
        </p:txBody>
      </p:sp>
      <p:cxnSp>
        <p:nvCxnSpPr>
          <p:cNvPr id="94" name="Straight Arrow Connector 93"/>
          <p:cNvCxnSpPr>
            <a:endCxn id="99" idx="1"/>
          </p:cNvCxnSpPr>
          <p:nvPr/>
        </p:nvCxnSpPr>
        <p:spPr>
          <a:xfrm>
            <a:off x="7617447" y="2038843"/>
            <a:ext cx="26790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10296499" y="1741097"/>
            <a:ext cx="1310515" cy="595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Grain Processing</a:t>
            </a:r>
            <a:endParaRPr lang="en-US" dirty="0"/>
          </a:p>
        </p:txBody>
      </p:sp>
      <p:sp>
        <p:nvSpPr>
          <p:cNvPr id="100" name="Rectangle 99"/>
          <p:cNvSpPr/>
          <p:nvPr/>
        </p:nvSpPr>
        <p:spPr>
          <a:xfrm>
            <a:off x="8472480" y="2720901"/>
            <a:ext cx="1097365" cy="1088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Ethanol Product.</a:t>
            </a:r>
          </a:p>
          <a:p>
            <a:pPr algn="ctr"/>
            <a:r>
              <a:rPr lang="en-US" dirty="0" smtClean="0"/>
              <a:t>Processes</a:t>
            </a:r>
            <a:endParaRPr lang="en-US" dirty="0"/>
          </a:p>
        </p:txBody>
      </p:sp>
      <p:sp>
        <p:nvSpPr>
          <p:cNvPr id="101" name="TextBox 100"/>
          <p:cNvSpPr txBox="1"/>
          <p:nvPr/>
        </p:nvSpPr>
        <p:spPr>
          <a:xfrm>
            <a:off x="7617447" y="2604754"/>
            <a:ext cx="842332" cy="646331"/>
          </a:xfrm>
          <a:prstGeom prst="rect">
            <a:avLst/>
          </a:prstGeom>
          <a:noFill/>
        </p:spPr>
        <p:txBody>
          <a:bodyPr wrap="square" rtlCol="0">
            <a:spAutoFit/>
          </a:bodyPr>
          <a:lstStyle/>
          <a:p>
            <a:r>
              <a:rPr lang="en-US" b="1" dirty="0" smtClean="0"/>
              <a:t>Corn Stover</a:t>
            </a:r>
            <a:endParaRPr lang="en-US" b="1" dirty="0"/>
          </a:p>
        </p:txBody>
      </p:sp>
      <p:cxnSp>
        <p:nvCxnSpPr>
          <p:cNvPr id="102" name="Straight Arrow Connector 101"/>
          <p:cNvCxnSpPr/>
          <p:nvPr/>
        </p:nvCxnSpPr>
        <p:spPr>
          <a:xfrm>
            <a:off x="7517553" y="3215254"/>
            <a:ext cx="919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329017" y="4351908"/>
            <a:ext cx="1549237" cy="823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Ethanol </a:t>
            </a:r>
          </a:p>
          <a:p>
            <a:pPr algn="ctr"/>
            <a:r>
              <a:rPr lang="en-US" dirty="0" smtClean="0"/>
              <a:t>Prod. Equip. Manufacture</a:t>
            </a:r>
            <a:endParaRPr lang="en-US" dirty="0"/>
          </a:p>
        </p:txBody>
      </p:sp>
      <p:cxnSp>
        <p:nvCxnSpPr>
          <p:cNvPr id="108" name="Straight Arrow Connector 107"/>
          <p:cNvCxnSpPr/>
          <p:nvPr/>
        </p:nvCxnSpPr>
        <p:spPr>
          <a:xfrm>
            <a:off x="2878253" y="5042495"/>
            <a:ext cx="951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2894541" y="4723298"/>
            <a:ext cx="769570" cy="369332"/>
          </a:xfrm>
          <a:prstGeom prst="rect">
            <a:avLst/>
          </a:prstGeom>
          <a:noFill/>
        </p:spPr>
        <p:txBody>
          <a:bodyPr wrap="none" rtlCol="0">
            <a:spAutoFit/>
          </a:bodyPr>
          <a:lstStyle/>
          <a:p>
            <a:r>
              <a:rPr lang="en-US" dirty="0" smtClean="0"/>
              <a:t>Equip.</a:t>
            </a:r>
            <a:endParaRPr lang="en-US" dirty="0"/>
          </a:p>
        </p:txBody>
      </p:sp>
      <p:cxnSp>
        <p:nvCxnSpPr>
          <p:cNvPr id="110" name="Straight Arrow Connector 109"/>
          <p:cNvCxnSpPr/>
          <p:nvPr/>
        </p:nvCxnSpPr>
        <p:spPr>
          <a:xfrm>
            <a:off x="2760422" y="2736966"/>
            <a:ext cx="1045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1165154" y="2209710"/>
            <a:ext cx="2075080" cy="923330"/>
          </a:xfrm>
          <a:prstGeom prst="rect">
            <a:avLst/>
          </a:prstGeom>
          <a:noFill/>
        </p:spPr>
        <p:txBody>
          <a:bodyPr wrap="square" rtlCol="0">
            <a:spAutoFit/>
          </a:bodyPr>
          <a:lstStyle/>
          <a:p>
            <a:r>
              <a:rPr lang="en-US" dirty="0" smtClean="0"/>
              <a:t>Inputs to fertilizer, pesticide, seed, ethanol production</a:t>
            </a:r>
          </a:p>
        </p:txBody>
      </p:sp>
      <p:sp>
        <p:nvSpPr>
          <p:cNvPr id="113" name="Rectangle 112"/>
          <p:cNvSpPr/>
          <p:nvPr/>
        </p:nvSpPr>
        <p:spPr>
          <a:xfrm>
            <a:off x="8314967" y="4228379"/>
            <a:ext cx="1412389" cy="991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Ethanol Combustion</a:t>
            </a:r>
            <a:endParaRPr lang="en-US" dirty="0"/>
          </a:p>
        </p:txBody>
      </p:sp>
      <p:cxnSp>
        <p:nvCxnSpPr>
          <p:cNvPr id="115" name="Straight Arrow Connector 114"/>
          <p:cNvCxnSpPr>
            <a:stCxn id="100" idx="2"/>
            <a:endCxn id="113" idx="0"/>
          </p:cNvCxnSpPr>
          <p:nvPr/>
        </p:nvCxnSpPr>
        <p:spPr>
          <a:xfrm flipH="1">
            <a:off x="9021162" y="3809776"/>
            <a:ext cx="1" cy="41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9910523" y="4907964"/>
            <a:ext cx="1171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10061828" y="4538632"/>
            <a:ext cx="877228" cy="369332"/>
          </a:xfrm>
          <a:prstGeom prst="rect">
            <a:avLst/>
          </a:prstGeom>
          <a:noFill/>
        </p:spPr>
        <p:txBody>
          <a:bodyPr wrap="none" rtlCol="0">
            <a:spAutoFit/>
          </a:bodyPr>
          <a:lstStyle/>
          <a:p>
            <a:r>
              <a:rPr lang="en-US" dirty="0" smtClean="0"/>
              <a:t>Energy </a:t>
            </a:r>
            <a:endParaRPr lang="en-US" dirty="0"/>
          </a:p>
        </p:txBody>
      </p:sp>
      <p:cxnSp>
        <p:nvCxnSpPr>
          <p:cNvPr id="121" name="Straight Arrow Connector 120"/>
          <p:cNvCxnSpPr/>
          <p:nvPr/>
        </p:nvCxnSpPr>
        <p:spPr>
          <a:xfrm>
            <a:off x="9902644" y="3389061"/>
            <a:ext cx="1171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9902644" y="3019729"/>
            <a:ext cx="1866899" cy="369332"/>
          </a:xfrm>
          <a:prstGeom prst="rect">
            <a:avLst/>
          </a:prstGeom>
          <a:noFill/>
        </p:spPr>
        <p:txBody>
          <a:bodyPr wrap="square" rtlCol="0">
            <a:spAutoFit/>
          </a:bodyPr>
          <a:lstStyle/>
          <a:p>
            <a:r>
              <a:rPr lang="en-US" dirty="0" smtClean="0"/>
              <a:t>Emissions to air</a:t>
            </a:r>
            <a:endParaRPr lang="en-US" dirty="0"/>
          </a:p>
        </p:txBody>
      </p:sp>
      <p:cxnSp>
        <p:nvCxnSpPr>
          <p:cNvPr id="123" name="Straight Arrow Connector 122"/>
          <p:cNvCxnSpPr/>
          <p:nvPr/>
        </p:nvCxnSpPr>
        <p:spPr>
          <a:xfrm>
            <a:off x="9919459" y="3813327"/>
            <a:ext cx="1171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9919459" y="3443995"/>
            <a:ext cx="2010363" cy="369332"/>
          </a:xfrm>
          <a:prstGeom prst="rect">
            <a:avLst/>
          </a:prstGeom>
          <a:noFill/>
        </p:spPr>
        <p:txBody>
          <a:bodyPr wrap="square" rtlCol="0">
            <a:spAutoFit/>
          </a:bodyPr>
          <a:lstStyle/>
          <a:p>
            <a:r>
              <a:rPr lang="en-US" dirty="0" smtClean="0"/>
              <a:t>Emissions to water</a:t>
            </a:r>
            <a:endParaRPr lang="en-US" dirty="0"/>
          </a:p>
        </p:txBody>
      </p:sp>
      <p:cxnSp>
        <p:nvCxnSpPr>
          <p:cNvPr id="125" name="Straight Arrow Connector 124"/>
          <p:cNvCxnSpPr/>
          <p:nvPr/>
        </p:nvCxnSpPr>
        <p:spPr>
          <a:xfrm>
            <a:off x="9919459" y="4224823"/>
            <a:ext cx="1171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9919459" y="3855491"/>
            <a:ext cx="1866899" cy="369332"/>
          </a:xfrm>
          <a:prstGeom prst="rect">
            <a:avLst/>
          </a:prstGeom>
          <a:noFill/>
        </p:spPr>
        <p:txBody>
          <a:bodyPr wrap="square" rtlCol="0">
            <a:spAutoFit/>
          </a:bodyPr>
          <a:lstStyle/>
          <a:p>
            <a:r>
              <a:rPr lang="en-US" dirty="0" smtClean="0"/>
              <a:t>Emissions to soil</a:t>
            </a:r>
            <a:endParaRPr lang="en-US" dirty="0"/>
          </a:p>
        </p:txBody>
      </p:sp>
      <p:sp>
        <p:nvSpPr>
          <p:cNvPr id="127" name="TextBox 126"/>
          <p:cNvSpPr txBox="1"/>
          <p:nvPr/>
        </p:nvSpPr>
        <p:spPr>
          <a:xfrm>
            <a:off x="8085979" y="5400587"/>
            <a:ext cx="1849096" cy="369332"/>
          </a:xfrm>
          <a:prstGeom prst="rect">
            <a:avLst/>
          </a:prstGeom>
          <a:noFill/>
        </p:spPr>
        <p:txBody>
          <a:bodyPr wrap="none" rtlCol="0">
            <a:spAutoFit/>
          </a:bodyPr>
          <a:lstStyle/>
          <a:p>
            <a:r>
              <a:rPr lang="en-US" b="1" dirty="0" smtClean="0"/>
              <a:t>System Boundary</a:t>
            </a:r>
            <a:endParaRPr lang="en-US" b="1" dirty="0"/>
          </a:p>
        </p:txBody>
      </p:sp>
      <p:cxnSp>
        <p:nvCxnSpPr>
          <p:cNvPr id="129" name="Straight Arrow Connector 128"/>
          <p:cNvCxnSpPr/>
          <p:nvPr/>
        </p:nvCxnSpPr>
        <p:spPr>
          <a:xfrm>
            <a:off x="688489" y="3731829"/>
            <a:ext cx="6421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58909" y="3373759"/>
            <a:ext cx="774571" cy="369332"/>
          </a:xfrm>
          <a:prstGeom prst="rect">
            <a:avLst/>
          </a:prstGeom>
          <a:noFill/>
        </p:spPr>
        <p:txBody>
          <a:bodyPr wrap="none" rtlCol="0">
            <a:spAutoFit/>
          </a:bodyPr>
          <a:lstStyle/>
          <a:p>
            <a:r>
              <a:rPr lang="en-US" dirty="0" smtClean="0"/>
              <a:t>Inputs</a:t>
            </a:r>
            <a:endParaRPr lang="en-US" dirty="0"/>
          </a:p>
        </p:txBody>
      </p:sp>
      <p:cxnSp>
        <p:nvCxnSpPr>
          <p:cNvPr id="132" name="Straight Arrow Connector 131"/>
          <p:cNvCxnSpPr/>
          <p:nvPr/>
        </p:nvCxnSpPr>
        <p:spPr>
          <a:xfrm>
            <a:off x="677759" y="4749343"/>
            <a:ext cx="6421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448179" y="4391273"/>
            <a:ext cx="774571" cy="369332"/>
          </a:xfrm>
          <a:prstGeom prst="rect">
            <a:avLst/>
          </a:prstGeom>
          <a:noFill/>
        </p:spPr>
        <p:txBody>
          <a:bodyPr wrap="none" rtlCol="0">
            <a:spAutoFit/>
          </a:bodyPr>
          <a:lstStyle/>
          <a:p>
            <a:r>
              <a:rPr lang="en-US" dirty="0" smtClean="0"/>
              <a:t>Inputs</a:t>
            </a:r>
            <a:endParaRPr lang="en-US" dirty="0"/>
          </a:p>
        </p:txBody>
      </p:sp>
      <p:cxnSp>
        <p:nvCxnSpPr>
          <p:cNvPr id="134" name="Straight Arrow Connector 133"/>
          <p:cNvCxnSpPr/>
          <p:nvPr/>
        </p:nvCxnSpPr>
        <p:spPr>
          <a:xfrm>
            <a:off x="804310" y="5672770"/>
            <a:ext cx="6421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574730" y="5314700"/>
            <a:ext cx="774571" cy="369332"/>
          </a:xfrm>
          <a:prstGeom prst="rect">
            <a:avLst/>
          </a:prstGeom>
          <a:noFill/>
        </p:spPr>
        <p:txBody>
          <a:bodyPr wrap="none" rtlCol="0">
            <a:spAutoFit/>
          </a:bodyPr>
          <a:lstStyle/>
          <a:p>
            <a:r>
              <a:rPr lang="en-US" dirty="0" smtClean="0"/>
              <a:t>Inputs</a:t>
            </a:r>
            <a:endParaRPr lang="en-US" dirty="0"/>
          </a:p>
        </p:txBody>
      </p:sp>
      <p:sp>
        <p:nvSpPr>
          <p:cNvPr id="137" name="TextBox 136"/>
          <p:cNvSpPr txBox="1"/>
          <p:nvPr/>
        </p:nvSpPr>
        <p:spPr>
          <a:xfrm>
            <a:off x="2818397" y="3327263"/>
            <a:ext cx="535724" cy="369332"/>
          </a:xfrm>
          <a:prstGeom prst="rect">
            <a:avLst/>
          </a:prstGeom>
          <a:noFill/>
        </p:spPr>
        <p:txBody>
          <a:bodyPr wrap="none" rtlCol="0">
            <a:spAutoFit/>
          </a:bodyPr>
          <a:lstStyle/>
          <a:p>
            <a:r>
              <a:rPr lang="en-US" dirty="0" smtClean="0"/>
              <a:t>Out</a:t>
            </a:r>
            <a:endParaRPr lang="en-US" dirty="0"/>
          </a:p>
        </p:txBody>
      </p:sp>
      <p:cxnSp>
        <p:nvCxnSpPr>
          <p:cNvPr id="142" name="Straight Connector 141"/>
          <p:cNvCxnSpPr/>
          <p:nvPr/>
        </p:nvCxnSpPr>
        <p:spPr>
          <a:xfrm>
            <a:off x="2878253" y="3644471"/>
            <a:ext cx="501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V="1">
            <a:off x="3379321" y="3288958"/>
            <a:ext cx="0" cy="355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2830997" y="4336298"/>
            <a:ext cx="535724" cy="369332"/>
          </a:xfrm>
          <a:prstGeom prst="rect">
            <a:avLst/>
          </a:prstGeom>
          <a:noFill/>
        </p:spPr>
        <p:txBody>
          <a:bodyPr wrap="none" rtlCol="0">
            <a:spAutoFit/>
          </a:bodyPr>
          <a:lstStyle/>
          <a:p>
            <a:r>
              <a:rPr lang="en-US" dirty="0" smtClean="0"/>
              <a:t>Out</a:t>
            </a:r>
            <a:endParaRPr lang="en-US" dirty="0"/>
          </a:p>
        </p:txBody>
      </p:sp>
      <p:cxnSp>
        <p:nvCxnSpPr>
          <p:cNvPr id="146" name="Straight Connector 145"/>
          <p:cNvCxnSpPr/>
          <p:nvPr/>
        </p:nvCxnSpPr>
        <p:spPr>
          <a:xfrm>
            <a:off x="2890853" y="4653506"/>
            <a:ext cx="501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V="1">
            <a:off x="3391921" y="4297993"/>
            <a:ext cx="0" cy="355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2842587" y="5524425"/>
            <a:ext cx="535724" cy="369332"/>
          </a:xfrm>
          <a:prstGeom prst="rect">
            <a:avLst/>
          </a:prstGeom>
          <a:noFill/>
        </p:spPr>
        <p:txBody>
          <a:bodyPr wrap="none" rtlCol="0">
            <a:spAutoFit/>
          </a:bodyPr>
          <a:lstStyle/>
          <a:p>
            <a:r>
              <a:rPr lang="en-US" dirty="0" smtClean="0"/>
              <a:t>Out</a:t>
            </a:r>
            <a:endParaRPr lang="en-US" dirty="0"/>
          </a:p>
        </p:txBody>
      </p:sp>
      <p:cxnSp>
        <p:nvCxnSpPr>
          <p:cNvPr id="149" name="Straight Connector 148"/>
          <p:cNvCxnSpPr/>
          <p:nvPr/>
        </p:nvCxnSpPr>
        <p:spPr>
          <a:xfrm>
            <a:off x="2902443" y="5841633"/>
            <a:ext cx="501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3403511" y="5841634"/>
            <a:ext cx="0" cy="246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10579100" y="1425071"/>
            <a:ext cx="0" cy="283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0214401" y="1090531"/>
            <a:ext cx="859331" cy="369332"/>
          </a:xfrm>
          <a:prstGeom prst="rect">
            <a:avLst/>
          </a:prstGeom>
          <a:noFill/>
        </p:spPr>
        <p:txBody>
          <a:bodyPr wrap="square" rtlCol="0">
            <a:spAutoFit/>
          </a:bodyPr>
          <a:lstStyle/>
          <a:p>
            <a:r>
              <a:rPr lang="en-US" dirty="0" smtClean="0"/>
              <a:t>Inputs</a:t>
            </a:r>
            <a:endParaRPr lang="en-US" dirty="0"/>
          </a:p>
        </p:txBody>
      </p:sp>
      <p:cxnSp>
        <p:nvCxnSpPr>
          <p:cNvPr id="72" name="Straight Arrow Connector 71"/>
          <p:cNvCxnSpPr/>
          <p:nvPr/>
        </p:nvCxnSpPr>
        <p:spPr>
          <a:xfrm>
            <a:off x="11434821" y="2359378"/>
            <a:ext cx="0" cy="283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0874757" y="2576189"/>
            <a:ext cx="1055066" cy="369332"/>
          </a:xfrm>
          <a:prstGeom prst="rect">
            <a:avLst/>
          </a:prstGeom>
          <a:noFill/>
        </p:spPr>
        <p:txBody>
          <a:bodyPr wrap="square" rtlCol="0">
            <a:spAutoFit/>
          </a:bodyPr>
          <a:lstStyle/>
          <a:p>
            <a:r>
              <a:rPr lang="en-US" dirty="0" smtClean="0"/>
              <a:t>Outputs</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0738201"/>
      </p:ext>
    </p:extLst>
  </p:cSld>
  <p:clrMapOvr>
    <a:masterClrMapping/>
  </p:clrMapOvr>
  <mc:AlternateContent xmlns:mc="http://schemas.openxmlformats.org/markup-compatibility/2006" xmlns:p14="http://schemas.microsoft.com/office/powerpoint/2010/main">
    <mc:Choice Requires="p14">
      <p:transition spd="slow" p14:dur="2000" advTm="34167"/>
    </mc:Choice>
    <mc:Fallback xmlns="">
      <p:transition spd="slow" advTm="34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Allocation – Reuse/Recycling</a:t>
            </a:r>
            <a:endParaRPr lang="en-US" dirty="0"/>
          </a:p>
        </p:txBody>
      </p:sp>
      <p:sp>
        <p:nvSpPr>
          <p:cNvPr id="15" name="Content Placeholder 2"/>
          <p:cNvSpPr>
            <a:spLocks noGrp="1"/>
          </p:cNvSpPr>
          <p:nvPr>
            <p:ph idx="1"/>
          </p:nvPr>
        </p:nvSpPr>
        <p:spPr/>
        <p:txBody>
          <a:bodyPr/>
          <a:lstStyle/>
          <a:p>
            <a:r>
              <a:rPr lang="en-US" dirty="0"/>
              <a:t>Two things happening</a:t>
            </a:r>
          </a:p>
          <a:p>
            <a:pPr lvl="1"/>
            <a:r>
              <a:rPr lang="en-US" dirty="0"/>
              <a:t>Impacts from recycling/reuse process</a:t>
            </a:r>
          </a:p>
          <a:p>
            <a:pPr lvl="1"/>
            <a:r>
              <a:rPr lang="en-US" dirty="0"/>
              <a:t>Impacts avoided from using recycled material rather primary </a:t>
            </a:r>
            <a:r>
              <a:rPr lang="en-US" dirty="0" smtClean="0"/>
              <a:t>(similar to </a:t>
            </a:r>
            <a:r>
              <a:rPr lang="en-US" dirty="0"/>
              <a:t>subtractive system expansion)</a:t>
            </a:r>
          </a:p>
          <a:p>
            <a:r>
              <a:rPr lang="en-US" dirty="0" smtClean="0"/>
              <a:t>Question</a:t>
            </a:r>
            <a:r>
              <a:rPr lang="en-US" dirty="0"/>
              <a:t>: Which product takes on these impacts/avoided impacts?</a:t>
            </a:r>
          </a:p>
          <a:p>
            <a:pPr lvl="1"/>
            <a:r>
              <a:rPr lang="en-US" dirty="0"/>
              <a:t>The one being disposed of?</a:t>
            </a:r>
            <a:endParaRPr lang="en-US" dirty="0">
              <a:sym typeface="Wingdings" panose="05000000000000000000" pitchFamily="2" charset="2"/>
            </a:endParaRPr>
          </a:p>
          <a:p>
            <a:pPr lvl="1"/>
            <a:r>
              <a:rPr lang="en-US" dirty="0">
                <a:sym typeface="Wingdings" panose="05000000000000000000" pitchFamily="2" charset="2"/>
              </a:rPr>
              <a:t>The one being produced?</a:t>
            </a:r>
          </a:p>
          <a:p>
            <a:r>
              <a:rPr lang="en-US" dirty="0" smtClean="0">
                <a:sym typeface="Wingdings" panose="05000000000000000000" pitchFamily="2" charset="2"/>
              </a:rPr>
              <a:t>Examples:</a:t>
            </a:r>
          </a:p>
          <a:p>
            <a:pPr lvl="1"/>
            <a:r>
              <a:rPr lang="en-US" dirty="0" smtClean="0">
                <a:sym typeface="Wingdings" panose="05000000000000000000" pitchFamily="2" charset="2"/>
              </a:rPr>
              <a:t>Aluminum recycling</a:t>
            </a:r>
          </a:p>
          <a:p>
            <a:pPr lvl="1"/>
            <a:r>
              <a:rPr lang="en-US" dirty="0" smtClean="0">
                <a:sym typeface="Wingdings" panose="05000000000000000000" pitchFamily="2" charset="2"/>
              </a:rPr>
              <a:t>Lube oil re-refining</a:t>
            </a:r>
          </a:p>
          <a:p>
            <a:pPr lvl="1"/>
            <a:r>
              <a:rPr lang="en-US" dirty="0" smtClean="0">
                <a:sym typeface="Wingdings" panose="05000000000000000000" pitchFamily="2" charset="2"/>
              </a:rPr>
              <a:t>Tire burning for energy recovery</a:t>
            </a:r>
          </a:p>
          <a:p>
            <a:r>
              <a:rPr lang="en-US" dirty="0" smtClean="0">
                <a:sym typeface="Wingdings" panose="05000000000000000000" pitchFamily="2" charset="2"/>
              </a:rPr>
              <a:t>Consider if properties of product are different than from production with primary materials</a:t>
            </a:r>
          </a:p>
          <a:p>
            <a:endParaRPr lang="en-US" dirty="0" smtClean="0">
              <a:sym typeface="Wingdings" panose="05000000000000000000" pitchFamily="2" charset="2"/>
            </a:endParaRPr>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6" name="Footer Placeholder 5"/>
          <p:cNvSpPr>
            <a:spLocks noGrp="1"/>
          </p:cNvSpPr>
          <p:nvPr>
            <p:ph type="ftr" sz="quarter" idx="11"/>
          </p:nvPr>
        </p:nvSpPr>
        <p:spPr/>
        <p:txBody>
          <a:bodyPr/>
          <a:lstStyle/>
          <a:p>
            <a:r>
              <a:rPr lang="en-US" dirty="0" smtClean="0"/>
              <a:t>LCA Module </a:t>
            </a:r>
            <a:r>
              <a:rPr lang="el-GR" cap="none" dirty="0" smtClean="0">
                <a:latin typeface="Calibri" panose="020F0502020204030204" pitchFamily="34" charset="0"/>
              </a:rPr>
              <a:t>α</a:t>
            </a:r>
            <a:r>
              <a:rPr lang="en-US" dirty="0" smtClean="0"/>
              <a:t>2</a:t>
            </a:r>
            <a:endParaRPr lang="en-US" dirty="0"/>
          </a:p>
        </p:txBody>
      </p:sp>
      <p:sp>
        <p:nvSpPr>
          <p:cNvPr id="5" name="Slide Number Placeholder 4"/>
          <p:cNvSpPr>
            <a:spLocks noGrp="1"/>
          </p:cNvSpPr>
          <p:nvPr>
            <p:ph type="sldNum" sz="quarter" idx="12"/>
          </p:nvPr>
        </p:nvSpPr>
        <p:spPr/>
        <p:txBody>
          <a:bodyPr/>
          <a:lstStyle/>
          <a:p>
            <a:fld id="{0A514951-337F-4C55-96DD-3945EF272A02}" type="slidenum">
              <a:rPr lang="en-US" smtClean="0"/>
              <a:pPr/>
              <a:t>14</a:t>
            </a:fld>
            <a:endParaRPr lang="en-US"/>
          </a:p>
        </p:txBody>
      </p:sp>
      <p:sp>
        <p:nvSpPr>
          <p:cNvPr id="13" name="Content Placeholder 2"/>
          <p:cNvSpPr txBox="1">
            <a:spLocks/>
          </p:cNvSpPr>
          <p:nvPr/>
        </p:nvSpPr>
        <p:spPr>
          <a:xfrm>
            <a:off x="6157953" y="6943839"/>
            <a:ext cx="5434015" cy="18256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dirty="0" smtClean="0">
              <a:sym typeface="Wingdings" panose="05000000000000000000" pitchFamily="2" charset="2"/>
            </a:endParaRPr>
          </a:p>
          <a:p>
            <a:pPr marL="201168" lvl="1" indent="0">
              <a:buFont typeface="Calibri" pitchFamily="34" charset="0"/>
              <a:buNone/>
            </a:pPr>
            <a:endParaRPr lang="en-US" dirty="0" smtClean="0"/>
          </a:p>
          <a:p>
            <a:pPr marL="201168" lvl="1" indent="0">
              <a:buFont typeface="Calibri" pitchFamily="34" charset="0"/>
              <a:buNone/>
            </a:pPr>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56469019"/>
      </p:ext>
    </p:extLst>
  </p:cSld>
  <p:clrMapOvr>
    <a:masterClrMapping/>
  </p:clrMapOvr>
  <mc:AlternateContent xmlns:mc="http://schemas.openxmlformats.org/markup-compatibility/2006" xmlns:p14="http://schemas.microsoft.com/office/powerpoint/2010/main">
    <mc:Choice Requires="p14">
      <p:transition spd="slow" p14:dur="2000" advTm="82526"/>
    </mc:Choice>
    <mc:Fallback xmlns="">
      <p:transition spd="slow" advTm="825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Allocation – Reuse/Recycling</a:t>
            </a:r>
            <a:endParaRPr lang="en-US" dirty="0"/>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6" name="Footer Placeholder 5"/>
          <p:cNvSpPr>
            <a:spLocks noGrp="1"/>
          </p:cNvSpPr>
          <p:nvPr>
            <p:ph type="ftr" sz="quarter" idx="11"/>
          </p:nvPr>
        </p:nvSpPr>
        <p:spPr/>
        <p:txBody>
          <a:bodyPr/>
          <a:lstStyle/>
          <a:p>
            <a:r>
              <a:rPr lang="en-US" dirty="0" smtClean="0"/>
              <a:t>LCA Module </a:t>
            </a:r>
            <a:r>
              <a:rPr lang="el-GR" cap="none" dirty="0" smtClean="0">
                <a:latin typeface="Calibri" panose="020F0502020204030204" pitchFamily="34" charset="0"/>
              </a:rPr>
              <a:t>α</a:t>
            </a:r>
            <a:r>
              <a:rPr lang="en-US" dirty="0" smtClean="0"/>
              <a:t>2</a:t>
            </a:r>
            <a:endParaRPr lang="en-US" dirty="0"/>
          </a:p>
        </p:txBody>
      </p:sp>
      <p:sp>
        <p:nvSpPr>
          <p:cNvPr id="5" name="Slide Number Placeholder 4"/>
          <p:cNvSpPr>
            <a:spLocks noGrp="1"/>
          </p:cNvSpPr>
          <p:nvPr>
            <p:ph type="sldNum" sz="quarter" idx="12"/>
          </p:nvPr>
        </p:nvSpPr>
        <p:spPr/>
        <p:txBody>
          <a:bodyPr/>
          <a:lstStyle/>
          <a:p>
            <a:fld id="{0A514951-337F-4C55-96DD-3945EF272A02}" type="slidenum">
              <a:rPr lang="en-US" smtClean="0"/>
              <a:t>15</a:t>
            </a:fld>
            <a:endParaRPr lang="en-US"/>
          </a:p>
        </p:txBody>
      </p:sp>
      <p:sp>
        <p:nvSpPr>
          <p:cNvPr id="3" name="Rectangle 2"/>
          <p:cNvSpPr/>
          <p:nvPr/>
        </p:nvSpPr>
        <p:spPr>
          <a:xfrm>
            <a:off x="2624234" y="2512837"/>
            <a:ext cx="1209885" cy="875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Crude oil</a:t>
            </a:r>
            <a:endParaRPr lang="en-US" dirty="0"/>
          </a:p>
        </p:txBody>
      </p:sp>
      <p:sp>
        <p:nvSpPr>
          <p:cNvPr id="8" name="Rectangle 7"/>
          <p:cNvSpPr/>
          <p:nvPr/>
        </p:nvSpPr>
        <p:spPr>
          <a:xfrm>
            <a:off x="4134061" y="2512837"/>
            <a:ext cx="1209885" cy="875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Produce </a:t>
            </a:r>
            <a:r>
              <a:rPr lang="en-US" dirty="0"/>
              <a:t>b</a:t>
            </a:r>
            <a:r>
              <a:rPr lang="en-US" dirty="0" smtClean="0"/>
              <a:t>ase oil</a:t>
            </a:r>
            <a:endParaRPr lang="en-US" dirty="0"/>
          </a:p>
        </p:txBody>
      </p:sp>
      <p:sp>
        <p:nvSpPr>
          <p:cNvPr id="9" name="Rectangle 8"/>
          <p:cNvSpPr/>
          <p:nvPr/>
        </p:nvSpPr>
        <p:spPr>
          <a:xfrm>
            <a:off x="5643888" y="2512837"/>
            <a:ext cx="1209885" cy="875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Blend additives</a:t>
            </a:r>
            <a:endParaRPr lang="en-US" dirty="0"/>
          </a:p>
        </p:txBody>
      </p:sp>
      <p:sp>
        <p:nvSpPr>
          <p:cNvPr id="10" name="Rectangle 9"/>
          <p:cNvSpPr/>
          <p:nvPr/>
        </p:nvSpPr>
        <p:spPr>
          <a:xfrm>
            <a:off x="7153095" y="2512836"/>
            <a:ext cx="1209885" cy="875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a:t>
            </a:r>
            <a:r>
              <a:rPr lang="en-US" dirty="0"/>
              <a:t>o</a:t>
            </a:r>
            <a:r>
              <a:rPr lang="en-US" dirty="0" smtClean="0"/>
              <a:t>il</a:t>
            </a:r>
            <a:endParaRPr lang="en-US" dirty="0"/>
          </a:p>
        </p:txBody>
      </p:sp>
      <p:sp>
        <p:nvSpPr>
          <p:cNvPr id="11" name="Rectangle 10"/>
          <p:cNvSpPr/>
          <p:nvPr/>
        </p:nvSpPr>
        <p:spPr>
          <a:xfrm>
            <a:off x="8991882" y="2115319"/>
            <a:ext cx="1510447" cy="875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Recycle oil into base oil</a:t>
            </a:r>
            <a:endParaRPr lang="en-US" dirty="0"/>
          </a:p>
        </p:txBody>
      </p:sp>
      <p:sp>
        <p:nvSpPr>
          <p:cNvPr id="12" name="Rectangle 11"/>
          <p:cNvSpPr/>
          <p:nvPr/>
        </p:nvSpPr>
        <p:spPr>
          <a:xfrm>
            <a:off x="8991882" y="3206883"/>
            <a:ext cx="1510447" cy="875347"/>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Recycle into MDO</a:t>
            </a:r>
            <a:endParaRPr lang="en-US" dirty="0"/>
          </a:p>
        </p:txBody>
      </p:sp>
      <p:cxnSp>
        <p:nvCxnSpPr>
          <p:cNvPr id="21" name="Straight Connector 20"/>
          <p:cNvCxnSpPr>
            <a:stCxn id="11" idx="3"/>
          </p:cNvCxnSpPr>
          <p:nvPr/>
        </p:nvCxnSpPr>
        <p:spPr>
          <a:xfrm flipV="1">
            <a:off x="10502329" y="2550936"/>
            <a:ext cx="281230" cy="20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0775841" y="1957911"/>
            <a:ext cx="0" cy="593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234419" y="1957911"/>
            <a:ext cx="4549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234419" y="1957911"/>
            <a:ext cx="0" cy="554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3" idx="3"/>
            <a:endCxn id="8" idx="1"/>
          </p:cNvCxnSpPr>
          <p:nvPr/>
        </p:nvCxnSpPr>
        <p:spPr>
          <a:xfrm>
            <a:off x="3834119" y="2950511"/>
            <a:ext cx="2999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8" idx="3"/>
            <a:endCxn id="9" idx="1"/>
          </p:cNvCxnSpPr>
          <p:nvPr/>
        </p:nvCxnSpPr>
        <p:spPr>
          <a:xfrm>
            <a:off x="5343946" y="2950511"/>
            <a:ext cx="2999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9" idx="3"/>
            <a:endCxn id="10" idx="1"/>
          </p:cNvCxnSpPr>
          <p:nvPr/>
        </p:nvCxnSpPr>
        <p:spPr>
          <a:xfrm flipV="1">
            <a:off x="6853773" y="2950510"/>
            <a:ext cx="29932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11" idx="1"/>
          </p:cNvCxnSpPr>
          <p:nvPr/>
        </p:nvCxnSpPr>
        <p:spPr>
          <a:xfrm flipV="1">
            <a:off x="8362980" y="2552993"/>
            <a:ext cx="628902" cy="173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12" idx="1"/>
          </p:cNvCxnSpPr>
          <p:nvPr/>
        </p:nvCxnSpPr>
        <p:spPr>
          <a:xfrm>
            <a:off x="8362980" y="3349219"/>
            <a:ext cx="628902" cy="295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741150" y="4471985"/>
            <a:ext cx="41832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618570" y="4705140"/>
            <a:ext cx="1209885" cy="875347"/>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Crude oil</a:t>
            </a:r>
            <a:endParaRPr lang="en-US" dirty="0"/>
          </a:p>
        </p:txBody>
      </p:sp>
      <p:sp>
        <p:nvSpPr>
          <p:cNvPr id="62" name="Rectangle 61"/>
          <p:cNvSpPr/>
          <p:nvPr/>
        </p:nvSpPr>
        <p:spPr>
          <a:xfrm>
            <a:off x="4333738" y="4705140"/>
            <a:ext cx="1310150" cy="875347"/>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Produce MDO</a:t>
            </a:r>
            <a:endParaRPr lang="en-US" dirty="0"/>
          </a:p>
        </p:txBody>
      </p:sp>
      <p:sp>
        <p:nvSpPr>
          <p:cNvPr id="63" name="Rectangle 62"/>
          <p:cNvSpPr/>
          <p:nvPr/>
        </p:nvSpPr>
        <p:spPr>
          <a:xfrm>
            <a:off x="6149171" y="4705140"/>
            <a:ext cx="1209885" cy="875347"/>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 fuel</a:t>
            </a:r>
            <a:endParaRPr lang="en-US" dirty="0"/>
          </a:p>
        </p:txBody>
      </p:sp>
      <p:cxnSp>
        <p:nvCxnSpPr>
          <p:cNvPr id="64" name="Straight Arrow Connector 63"/>
          <p:cNvCxnSpPr>
            <a:stCxn id="61" idx="3"/>
            <a:endCxn id="62" idx="1"/>
          </p:cNvCxnSpPr>
          <p:nvPr/>
        </p:nvCxnSpPr>
        <p:spPr>
          <a:xfrm>
            <a:off x="3828455" y="5142814"/>
            <a:ext cx="50528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2" idx="3"/>
            <a:endCxn id="63" idx="1"/>
          </p:cNvCxnSpPr>
          <p:nvPr/>
        </p:nvCxnSpPr>
        <p:spPr>
          <a:xfrm>
            <a:off x="5643888" y="5142814"/>
            <a:ext cx="505283"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0925274" y="3644557"/>
            <a:ext cx="0" cy="827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0500166" y="3646640"/>
            <a:ext cx="4242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741149" y="4471985"/>
            <a:ext cx="0" cy="2252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84610" y="1554408"/>
            <a:ext cx="2248757" cy="369332"/>
          </a:xfrm>
          <a:prstGeom prst="rect">
            <a:avLst/>
          </a:prstGeom>
          <a:noFill/>
        </p:spPr>
        <p:txBody>
          <a:bodyPr wrap="none" rtlCol="0">
            <a:spAutoFit/>
          </a:bodyPr>
          <a:lstStyle/>
          <a:p>
            <a:r>
              <a:rPr lang="en-US" dirty="0" smtClean="0"/>
              <a:t>Closed Loop Recycling</a:t>
            </a:r>
            <a:endParaRPr lang="en-US" dirty="0"/>
          </a:p>
        </p:txBody>
      </p:sp>
      <p:sp>
        <p:nvSpPr>
          <p:cNvPr id="92" name="TextBox 91"/>
          <p:cNvSpPr txBox="1"/>
          <p:nvPr/>
        </p:nvSpPr>
        <p:spPr>
          <a:xfrm>
            <a:off x="7905360" y="4452935"/>
            <a:ext cx="2134943" cy="369332"/>
          </a:xfrm>
          <a:prstGeom prst="rect">
            <a:avLst/>
          </a:prstGeom>
          <a:noFill/>
        </p:spPr>
        <p:txBody>
          <a:bodyPr wrap="none" rtlCol="0">
            <a:spAutoFit/>
          </a:bodyPr>
          <a:lstStyle/>
          <a:p>
            <a:r>
              <a:rPr lang="en-US" dirty="0" smtClean="0"/>
              <a:t>Open Loop Recycling</a:t>
            </a:r>
            <a:endParaRPr lang="en-US" dirty="0"/>
          </a:p>
        </p:txBody>
      </p:sp>
      <p:sp>
        <p:nvSpPr>
          <p:cNvPr id="19" name="TextBox 18"/>
          <p:cNvSpPr txBox="1"/>
          <p:nvPr/>
        </p:nvSpPr>
        <p:spPr>
          <a:xfrm>
            <a:off x="749736" y="2688944"/>
            <a:ext cx="1535164" cy="369332"/>
          </a:xfrm>
          <a:prstGeom prst="rect">
            <a:avLst/>
          </a:prstGeom>
          <a:noFill/>
        </p:spPr>
        <p:txBody>
          <a:bodyPr wrap="none" rtlCol="0">
            <a:spAutoFit/>
          </a:bodyPr>
          <a:lstStyle/>
          <a:p>
            <a:r>
              <a:rPr lang="en-US" dirty="0" smtClean="0"/>
              <a:t>Lubricating Oil</a:t>
            </a:r>
            <a:endParaRPr lang="en-US" dirty="0"/>
          </a:p>
        </p:txBody>
      </p:sp>
      <p:sp>
        <p:nvSpPr>
          <p:cNvPr id="42" name="TextBox 41"/>
          <p:cNvSpPr txBox="1"/>
          <p:nvPr/>
        </p:nvSpPr>
        <p:spPr>
          <a:xfrm>
            <a:off x="822586" y="4819647"/>
            <a:ext cx="1675406" cy="646331"/>
          </a:xfrm>
          <a:prstGeom prst="rect">
            <a:avLst/>
          </a:prstGeom>
          <a:noFill/>
        </p:spPr>
        <p:txBody>
          <a:bodyPr wrap="square" rtlCol="0">
            <a:spAutoFit/>
          </a:bodyPr>
          <a:lstStyle/>
          <a:p>
            <a:r>
              <a:rPr lang="en-US" dirty="0" smtClean="0"/>
              <a:t>Marine Diesel Oil (fuel)</a:t>
            </a:r>
            <a:endParaRPr lang="en-US" dirty="0"/>
          </a:p>
        </p:txBody>
      </p:sp>
      <p:pic>
        <p:nvPicPr>
          <p:cNvPr id="13" name="Audio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69554825"/>
      </p:ext>
    </p:extLst>
  </p:cSld>
  <p:clrMapOvr>
    <a:masterClrMapping/>
  </p:clrMapOvr>
  <mc:AlternateContent xmlns:mc="http://schemas.openxmlformats.org/markup-compatibility/2006" xmlns:p14="http://schemas.microsoft.com/office/powerpoint/2010/main">
    <mc:Choice Requires="p14">
      <p:transition spd="slow" p14:dur="2000" advTm="35236"/>
    </mc:Choice>
    <mc:Fallback xmlns="">
      <p:transition spd="slow" advTm="352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5182038" y="3314700"/>
            <a:ext cx="6486130" cy="2726517"/>
          </a:xfrm>
          <a:prstGeom prst="rect">
            <a:avLst/>
          </a:prstGeom>
          <a:ln>
            <a:solidFill>
              <a:schemeClr val="tx1"/>
            </a:solidFill>
          </a:ln>
        </p:spPr>
      </p:pic>
      <p:sp>
        <p:nvSpPr>
          <p:cNvPr id="2" name="Title 1"/>
          <p:cNvSpPr>
            <a:spLocks noGrp="1"/>
          </p:cNvSpPr>
          <p:nvPr>
            <p:ph type="title"/>
          </p:nvPr>
        </p:nvSpPr>
        <p:spPr/>
        <p:txBody>
          <a:bodyPr/>
          <a:lstStyle/>
          <a:p>
            <a:r>
              <a:rPr lang="en-US" smtClean="0"/>
              <a:t>Allocation – Reuse/Recycling</a:t>
            </a:r>
            <a:endParaRPr lang="en-US" dirty="0"/>
          </a:p>
        </p:txBody>
      </p:sp>
      <p:sp>
        <p:nvSpPr>
          <p:cNvPr id="15" name="Content Placeholder 2"/>
          <p:cNvSpPr>
            <a:spLocks noGrp="1"/>
          </p:cNvSpPr>
          <p:nvPr>
            <p:ph idx="1"/>
          </p:nvPr>
        </p:nvSpPr>
        <p:spPr>
          <a:xfrm>
            <a:off x="666974" y="1387737"/>
            <a:ext cx="10204226" cy="4653480"/>
          </a:xfrm>
        </p:spPr>
        <p:txBody>
          <a:bodyPr/>
          <a:lstStyle/>
          <a:p>
            <a:r>
              <a:rPr lang="en-US" dirty="0" smtClean="0">
                <a:sym typeface="Wingdings" panose="05000000000000000000" pitchFamily="2" charset="2"/>
              </a:rPr>
              <a:t>Closed loop – relatively simple</a:t>
            </a:r>
          </a:p>
          <a:p>
            <a:r>
              <a:rPr lang="en-US" dirty="0" smtClean="0">
                <a:sym typeface="Wingdings" panose="05000000000000000000" pitchFamily="2" charset="2"/>
              </a:rPr>
              <a:t>Open loop – more difficult allocation decision</a:t>
            </a:r>
          </a:p>
          <a:p>
            <a:r>
              <a:rPr lang="en-US" dirty="0" smtClean="0">
                <a:sym typeface="Wingdings" panose="05000000000000000000" pitchFamily="2" charset="2"/>
              </a:rPr>
              <a:t>With open loop, less MDO from crude oil needed so can discount impacts, but from where:</a:t>
            </a:r>
          </a:p>
          <a:p>
            <a:pPr lvl="1"/>
            <a:r>
              <a:rPr lang="en-US" dirty="0" smtClean="0">
                <a:sym typeface="Wingdings" panose="05000000000000000000" pitchFamily="2" charset="2"/>
              </a:rPr>
              <a:t>End-of-life method: from lube oil life– rewards recyclable products </a:t>
            </a:r>
          </a:p>
          <a:p>
            <a:pPr lvl="1"/>
            <a:r>
              <a:rPr lang="en-US" dirty="0" smtClean="0">
                <a:sym typeface="Wingdings" panose="05000000000000000000" pitchFamily="2" charset="2"/>
              </a:rPr>
              <a:t>Recycled </a:t>
            </a:r>
            <a:r>
              <a:rPr lang="en-US" dirty="0">
                <a:sym typeface="Wingdings" panose="05000000000000000000" pitchFamily="2" charset="2"/>
              </a:rPr>
              <a:t>content </a:t>
            </a:r>
            <a:r>
              <a:rPr lang="en-US" dirty="0" smtClean="0">
                <a:sym typeface="Wingdings" panose="05000000000000000000" pitchFamily="2" charset="2"/>
              </a:rPr>
              <a:t>method: from MDO life cycle – reward products made from recycled materials</a:t>
            </a:r>
          </a:p>
          <a:p>
            <a:pPr lvl="1"/>
            <a:r>
              <a:rPr lang="en-US" dirty="0" smtClean="0">
                <a:sym typeface="Wingdings" panose="05000000000000000000" pitchFamily="2" charset="2"/>
              </a:rPr>
              <a:t>Equal parts: half to lube oil, half to MDO</a:t>
            </a:r>
          </a:p>
          <a:p>
            <a:pPr lvl="1"/>
            <a:r>
              <a:rPr lang="en-US" dirty="0" smtClean="0">
                <a:sym typeface="Wingdings" panose="05000000000000000000" pitchFamily="2" charset="2"/>
              </a:rPr>
              <a:t>Decide that certain recycling processes go</a:t>
            </a:r>
            <a:br>
              <a:rPr lang="en-US" dirty="0" smtClean="0">
                <a:sym typeface="Wingdings" panose="05000000000000000000" pitchFamily="2" charset="2"/>
              </a:rPr>
            </a:br>
            <a:r>
              <a:rPr lang="en-US" dirty="0" smtClean="0">
                <a:sym typeface="Wingdings" panose="05000000000000000000" pitchFamily="2" charset="2"/>
              </a:rPr>
              <a:t>with one system and others to the other</a:t>
            </a:r>
          </a:p>
          <a:p>
            <a:pPr lvl="1"/>
            <a:endParaRPr lang="en-US" dirty="0" smtClean="0">
              <a:sym typeface="Wingdings" panose="05000000000000000000" pitchFamily="2" charset="2"/>
            </a:endParaRPr>
          </a:p>
          <a:p>
            <a:pPr lvl="1"/>
            <a:endParaRPr lang="en-US" dirty="0" smtClean="0">
              <a:sym typeface="Wingdings" panose="05000000000000000000" pitchFamily="2" charset="2"/>
            </a:endParaRPr>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6" name="Footer Placeholder 5"/>
          <p:cNvSpPr>
            <a:spLocks noGrp="1"/>
          </p:cNvSpPr>
          <p:nvPr>
            <p:ph type="ftr" sz="quarter" idx="11"/>
          </p:nvPr>
        </p:nvSpPr>
        <p:spPr/>
        <p:txBody>
          <a:bodyPr/>
          <a:lstStyle/>
          <a:p>
            <a:r>
              <a:rPr lang="en-US" dirty="0" smtClean="0"/>
              <a:t>LCA Module </a:t>
            </a:r>
            <a:r>
              <a:rPr lang="el-GR" cap="none" dirty="0" smtClean="0">
                <a:latin typeface="Calibri" panose="020F0502020204030204" pitchFamily="34" charset="0"/>
              </a:rPr>
              <a:t>α</a:t>
            </a:r>
            <a:r>
              <a:rPr lang="en-US" dirty="0" smtClean="0"/>
              <a:t>2</a:t>
            </a:r>
            <a:endParaRPr lang="en-US" dirty="0"/>
          </a:p>
        </p:txBody>
      </p:sp>
      <p:sp>
        <p:nvSpPr>
          <p:cNvPr id="5" name="Slide Number Placeholder 4"/>
          <p:cNvSpPr>
            <a:spLocks noGrp="1"/>
          </p:cNvSpPr>
          <p:nvPr>
            <p:ph type="sldNum" sz="quarter" idx="12"/>
          </p:nvPr>
        </p:nvSpPr>
        <p:spPr/>
        <p:txBody>
          <a:bodyPr/>
          <a:lstStyle/>
          <a:p>
            <a:fld id="{0A514951-337F-4C55-96DD-3945EF272A02}" type="slidenum">
              <a:rPr lang="en-US" smtClean="0"/>
              <a:pPr/>
              <a:t>16</a:t>
            </a:fld>
            <a:endParaRPr lang="en-US"/>
          </a:p>
        </p:txBody>
      </p:sp>
      <p:sp>
        <p:nvSpPr>
          <p:cNvPr id="13" name="Content Placeholder 2"/>
          <p:cNvSpPr txBox="1">
            <a:spLocks/>
          </p:cNvSpPr>
          <p:nvPr/>
        </p:nvSpPr>
        <p:spPr>
          <a:xfrm>
            <a:off x="6157953" y="6943839"/>
            <a:ext cx="5434015" cy="18256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dirty="0" smtClean="0">
              <a:sym typeface="Wingdings" panose="05000000000000000000" pitchFamily="2" charset="2"/>
            </a:endParaRPr>
          </a:p>
          <a:p>
            <a:pPr marL="201168" lvl="1" indent="0">
              <a:buFont typeface="Calibri" pitchFamily="34" charset="0"/>
              <a:buNone/>
            </a:pPr>
            <a:endParaRPr lang="en-US" dirty="0" smtClean="0"/>
          </a:p>
          <a:p>
            <a:pPr marL="201168" lvl="1" indent="0">
              <a:buFont typeface="Calibri" pitchFamily="34" charset="0"/>
              <a:buNone/>
            </a:pPr>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13407385"/>
      </p:ext>
    </p:extLst>
  </p:cSld>
  <p:clrMapOvr>
    <a:masterClrMapping/>
  </p:clrMapOvr>
  <mc:AlternateContent xmlns:mc="http://schemas.openxmlformats.org/markup-compatibility/2006" xmlns:p14="http://schemas.microsoft.com/office/powerpoint/2010/main">
    <mc:Choice Requires="p14">
      <p:transition spd="slow" p14:dur="2000" advTm="79853"/>
    </mc:Choice>
    <mc:Fallback xmlns="">
      <p:transition spd="slow" advTm="79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Allocation – Reuse/Recycling – Open Loop</a:t>
            </a:r>
            <a:endParaRPr lang="en-US" dirty="0"/>
          </a:p>
        </p:txBody>
      </p:sp>
      <p:sp>
        <p:nvSpPr>
          <p:cNvPr id="36" name="Content Placeholder 2"/>
          <p:cNvSpPr>
            <a:spLocks noGrp="1"/>
          </p:cNvSpPr>
          <p:nvPr>
            <p:ph idx="1"/>
          </p:nvPr>
        </p:nvSpPr>
        <p:spPr>
          <a:xfrm>
            <a:off x="666974" y="1387738"/>
            <a:ext cx="10407426" cy="888864"/>
          </a:xfrm>
        </p:spPr>
        <p:txBody>
          <a:bodyPr>
            <a:normAutofit/>
          </a:bodyPr>
          <a:lstStyle/>
          <a:p>
            <a:pPr marL="201168" lvl="1" indent="0">
              <a:buNone/>
            </a:pPr>
            <a:r>
              <a:rPr lang="en-US" dirty="0" smtClean="0">
                <a:sym typeface="Wingdings" panose="05000000000000000000" pitchFamily="2" charset="2"/>
              </a:rPr>
              <a:t>Reward allocated to lubricating oil in this example for lube oil disposal (End-of life method)</a:t>
            </a:r>
          </a:p>
          <a:p>
            <a:pPr marL="201168" lvl="1" indent="0">
              <a:buNone/>
            </a:pPr>
            <a:endParaRPr lang="en-US" dirty="0" smtClean="0">
              <a:sym typeface="Wingdings" panose="05000000000000000000" pitchFamily="2" charset="2"/>
            </a:endParaRPr>
          </a:p>
          <a:p>
            <a:pPr lvl="1"/>
            <a:endParaRPr lang="en-US" dirty="0" smtClean="0">
              <a:sym typeface="Wingdings" panose="05000000000000000000" pitchFamily="2" charset="2"/>
            </a:endParaRPr>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6" name="Footer Placeholder 5"/>
          <p:cNvSpPr>
            <a:spLocks noGrp="1"/>
          </p:cNvSpPr>
          <p:nvPr>
            <p:ph type="ftr" sz="quarter" idx="11"/>
          </p:nvPr>
        </p:nvSpPr>
        <p:spPr/>
        <p:txBody>
          <a:bodyPr/>
          <a:lstStyle/>
          <a:p>
            <a:r>
              <a:rPr lang="en-US" dirty="0" smtClean="0"/>
              <a:t>LCA Module </a:t>
            </a:r>
            <a:r>
              <a:rPr lang="el-GR" cap="none" dirty="0" smtClean="0">
                <a:latin typeface="Calibri" panose="020F0502020204030204" pitchFamily="34" charset="0"/>
              </a:rPr>
              <a:t>α</a:t>
            </a:r>
            <a:r>
              <a:rPr lang="en-US" dirty="0" smtClean="0"/>
              <a:t>2</a:t>
            </a:r>
            <a:endParaRPr lang="en-US" dirty="0"/>
          </a:p>
        </p:txBody>
      </p:sp>
      <p:sp>
        <p:nvSpPr>
          <p:cNvPr id="5" name="Slide Number Placeholder 4"/>
          <p:cNvSpPr>
            <a:spLocks noGrp="1"/>
          </p:cNvSpPr>
          <p:nvPr>
            <p:ph type="sldNum" sz="quarter" idx="12"/>
          </p:nvPr>
        </p:nvSpPr>
        <p:spPr/>
        <p:txBody>
          <a:bodyPr/>
          <a:lstStyle/>
          <a:p>
            <a:fld id="{0A514951-337F-4C55-96DD-3945EF272A02}" type="slidenum">
              <a:rPr lang="en-US" smtClean="0"/>
              <a:pPr/>
              <a:t>17</a:t>
            </a:fld>
            <a:endParaRPr lang="en-US"/>
          </a:p>
        </p:txBody>
      </p:sp>
      <p:sp>
        <p:nvSpPr>
          <p:cNvPr id="13" name="Content Placeholder 2"/>
          <p:cNvSpPr txBox="1">
            <a:spLocks/>
          </p:cNvSpPr>
          <p:nvPr/>
        </p:nvSpPr>
        <p:spPr>
          <a:xfrm>
            <a:off x="6157953" y="6943839"/>
            <a:ext cx="5434015" cy="18256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Font typeface="Calibri" pitchFamily="34" charset="0"/>
              <a:buNone/>
            </a:pPr>
            <a:endParaRPr lang="en-US" dirty="0" smtClean="0">
              <a:sym typeface="Wingdings" panose="05000000000000000000" pitchFamily="2" charset="2"/>
            </a:endParaRPr>
          </a:p>
          <a:p>
            <a:pPr marL="201168" lvl="1" indent="0">
              <a:buFont typeface="Calibri" pitchFamily="34" charset="0"/>
              <a:buNone/>
            </a:pPr>
            <a:endParaRPr lang="en-US" dirty="0" smtClean="0"/>
          </a:p>
          <a:p>
            <a:pPr marL="201168" lvl="1" indent="0">
              <a:buFont typeface="Calibri" pitchFamily="34" charset="0"/>
              <a:buNone/>
            </a:pPr>
            <a:endParaRPr lang="en-US" dirty="0"/>
          </a:p>
        </p:txBody>
      </p:sp>
      <p:pic>
        <p:nvPicPr>
          <p:cNvPr id="7" name="Picture 6"/>
          <p:cNvPicPr>
            <a:picLocks noChangeAspect="1"/>
          </p:cNvPicPr>
          <p:nvPr/>
        </p:nvPicPr>
        <p:blipFill>
          <a:blip r:embed="rId5"/>
          <a:stretch>
            <a:fillRect/>
          </a:stretch>
        </p:blipFill>
        <p:spPr>
          <a:xfrm>
            <a:off x="717795" y="1911431"/>
            <a:ext cx="10494688" cy="4091764"/>
          </a:xfrm>
          <a:prstGeom prst="rect">
            <a:avLst/>
          </a:prstGeom>
        </p:spPr>
      </p:pic>
      <p:sp>
        <p:nvSpPr>
          <p:cNvPr id="9" name="Rectangle 8"/>
          <p:cNvSpPr/>
          <p:nvPr/>
        </p:nvSpPr>
        <p:spPr>
          <a:xfrm>
            <a:off x="3225800" y="6122124"/>
            <a:ext cx="9004301" cy="246221"/>
          </a:xfrm>
          <a:prstGeom prst="rect">
            <a:avLst/>
          </a:prstGeom>
        </p:spPr>
        <p:txBody>
          <a:bodyPr wrap="square">
            <a:spAutoFit/>
          </a:bodyPr>
          <a:lstStyle/>
          <a:p>
            <a:r>
              <a:rPr lang="en-US" sz="1000" dirty="0"/>
              <a:t>Figure source</a:t>
            </a:r>
            <a:r>
              <a:rPr lang="en-US" sz="1000" dirty="0" smtClean="0"/>
              <a:t>: </a:t>
            </a:r>
            <a:r>
              <a:rPr lang="en-GB" sz="1000" dirty="0"/>
              <a:t>Langfitt, Q., and Haselbach L. (2014). “Assessment of Lube Oil Management and Self-Cleaning Oil Filer Feasibility in WSF </a:t>
            </a:r>
            <a:r>
              <a:rPr lang="en-GB" sz="1000" dirty="0" smtClean="0"/>
              <a:t>Vessels.” </a:t>
            </a:r>
            <a:r>
              <a:rPr lang="en-GB" sz="1000" dirty="0"/>
              <a:t>Report for </a:t>
            </a:r>
            <a:r>
              <a:rPr lang="en-GB" sz="1000" dirty="0" err="1" smtClean="0"/>
              <a:t>PacTrans</a:t>
            </a:r>
            <a:r>
              <a:rPr lang="en-GB" sz="1000" dirty="0" smtClean="0"/>
              <a:t>.</a:t>
            </a:r>
            <a:endParaRPr lang="en-US" sz="1000" dirty="0"/>
          </a:p>
        </p:txBody>
      </p:sp>
      <p:pic>
        <p:nvPicPr>
          <p:cNvPr id="12" name="Audio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12042790"/>
      </p:ext>
    </p:extLst>
  </p:cSld>
  <p:clrMapOvr>
    <a:masterClrMapping/>
  </p:clrMapOvr>
  <mc:AlternateContent xmlns:mc="http://schemas.openxmlformats.org/markup-compatibility/2006" xmlns:p14="http://schemas.microsoft.com/office/powerpoint/2010/main">
    <mc:Choice Requires="p14">
      <p:transition spd="slow" p14:dur="2000" advTm="33440"/>
    </mc:Choice>
    <mc:Fallback xmlns="">
      <p:transition spd="slow" advTm="33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completing Module </a:t>
            </a:r>
            <a:r>
              <a:rPr lang="en-US" dirty="0">
                <a:latin typeface="Calibri" panose="020F0502020204030204" pitchFamily="34" charset="0"/>
              </a:rPr>
              <a:t>α</a:t>
            </a:r>
            <a:r>
              <a:rPr lang="en-US" dirty="0" smtClean="0"/>
              <a:t>2!</a:t>
            </a:r>
            <a:endParaRPr lang="en-US" dirty="0"/>
          </a:p>
        </p:txBody>
      </p:sp>
      <p:sp>
        <p:nvSpPr>
          <p:cNvPr id="5" name="Content Placeholder 2"/>
          <p:cNvSpPr txBox="1">
            <a:spLocks/>
          </p:cNvSpPr>
          <p:nvPr/>
        </p:nvSpPr>
        <p:spPr>
          <a:xfrm>
            <a:off x="688489" y="1412586"/>
            <a:ext cx="10916478" cy="468341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mtClean="0"/>
              <a:t>Group A: ISO Compliant LCA Overview Modules</a:t>
            </a:r>
          </a:p>
          <a:p>
            <a:pPr marL="0" indent="0">
              <a:spcAft>
                <a:spcPts val="1200"/>
              </a:spcAft>
              <a:buFont typeface="Calibri" panose="020F0502020204030204" pitchFamily="34" charset="0"/>
              <a:buNone/>
            </a:pPr>
            <a:r>
              <a:rPr lang="en-US" smtClean="0"/>
              <a:t>Group </a:t>
            </a:r>
            <a:r>
              <a:rPr lang="en-US" smtClean="0">
                <a:latin typeface="Calibri" panose="020F0502020204030204" pitchFamily="34" charset="0"/>
              </a:rPr>
              <a:t>α</a:t>
            </a:r>
            <a:r>
              <a:rPr lang="en-US" smtClean="0"/>
              <a:t>: ISO Compliant LCA Detailed Modules</a:t>
            </a:r>
          </a:p>
          <a:p>
            <a:pPr marL="0" indent="0">
              <a:buFont typeface="Calibri" panose="020F0502020204030204" pitchFamily="34" charset="0"/>
              <a:buNone/>
            </a:pPr>
            <a:r>
              <a:rPr lang="en-US" smtClean="0"/>
              <a:t>Group B: Environmental Impact Categories Overview Modules</a:t>
            </a:r>
          </a:p>
          <a:p>
            <a:pPr marL="0" indent="0">
              <a:spcAft>
                <a:spcPts val="1200"/>
              </a:spcAft>
              <a:buFont typeface="Calibri" panose="020F0502020204030204" pitchFamily="34" charset="0"/>
              <a:buNone/>
            </a:pPr>
            <a:r>
              <a:rPr lang="en-US" smtClean="0"/>
              <a:t>Group </a:t>
            </a:r>
            <a:r>
              <a:rPr lang="en-US" smtClean="0">
                <a:latin typeface="Calibri" panose="020F0502020204030204" pitchFamily="34" charset="0"/>
              </a:rPr>
              <a:t>β</a:t>
            </a:r>
            <a:r>
              <a:rPr lang="en-US" smtClean="0"/>
              <a:t>: Environmental Impact Categories Detailed Modules</a:t>
            </a:r>
          </a:p>
          <a:p>
            <a:pPr marL="0" indent="0">
              <a:buFont typeface="Calibri" panose="020F0502020204030204" pitchFamily="34" charset="0"/>
              <a:buNone/>
            </a:pPr>
            <a:r>
              <a:rPr lang="en-US" smtClean="0"/>
              <a:t>Group G: General LCA Tools Overview Modules</a:t>
            </a:r>
          </a:p>
          <a:p>
            <a:pPr marL="0" indent="0">
              <a:spcAft>
                <a:spcPts val="1200"/>
              </a:spcAft>
              <a:buFont typeface="Calibri" panose="020F0502020204030204" pitchFamily="34" charset="0"/>
              <a:buNone/>
            </a:pPr>
            <a:r>
              <a:rPr lang="en-US" smtClean="0"/>
              <a:t>Group </a:t>
            </a:r>
            <a:r>
              <a:rPr lang="en-US" smtClean="0">
                <a:latin typeface="Calibri" panose="020F0502020204030204" pitchFamily="34" charset="0"/>
              </a:rPr>
              <a:t>γ</a:t>
            </a:r>
            <a:r>
              <a:rPr lang="en-US" smtClean="0"/>
              <a:t>: General LCA Tools Detailed Modules</a:t>
            </a:r>
          </a:p>
          <a:p>
            <a:pPr marL="0" indent="0">
              <a:buFont typeface="Calibri" panose="020F0502020204030204" pitchFamily="34" charset="0"/>
              <a:buNone/>
            </a:pPr>
            <a:r>
              <a:rPr lang="en-US" smtClean="0"/>
              <a:t>Group T: Transportation-Related LCA Overview Modules</a:t>
            </a:r>
          </a:p>
          <a:p>
            <a:pPr marL="0" indent="0">
              <a:buFont typeface="Calibri" panose="020F0502020204030204" pitchFamily="34" charset="0"/>
              <a:buNone/>
            </a:pPr>
            <a:r>
              <a:rPr lang="en-US" smtClean="0"/>
              <a:t>Group </a:t>
            </a:r>
            <a:r>
              <a:rPr lang="en-US" smtClean="0">
                <a:latin typeface="Calibri" panose="020F0502020204030204" pitchFamily="34" charset="0"/>
              </a:rPr>
              <a:t>τ</a:t>
            </a:r>
            <a:r>
              <a:rPr lang="en-US" smtClean="0"/>
              <a:t>: Transportation-Related LCA Detailed Modules</a:t>
            </a:r>
          </a:p>
          <a:p>
            <a:pPr marL="0" indent="0">
              <a:buFont typeface="Calibri" panose="020F0502020204030204" pitchFamily="34" charset="0"/>
              <a:buNone/>
            </a:pPr>
            <a:endParaRPr lang="en-US" smtClean="0"/>
          </a:p>
          <a:p>
            <a:pPr marL="0" indent="0">
              <a:buFont typeface="Calibri" panose="020F0502020204030204" pitchFamily="34" charset="0"/>
              <a:buNone/>
            </a:pP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2517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666973" y="1387737"/>
            <a:ext cx="11013397" cy="4653480"/>
          </a:xfrm>
        </p:spPr>
        <p:txBody>
          <a:bodyPr/>
          <a:lstStyle/>
          <a:p>
            <a:pPr marL="457200" indent="-457200">
              <a:buFont typeface="+mj-lt"/>
              <a:buAutoNum type="arabicPeriod"/>
            </a:pPr>
            <a:r>
              <a:rPr lang="en-US" dirty="0" smtClean="0"/>
              <a:t>Draw a simple system diagram for generation of electricity in a coal fired power plant. Look up online what some of the major inputs, outputs, and processes are (detailed inputs and outputs are available from the US LCI website if interested). Don’t worry about capturing all of the flows and processes, just draw a simplified diagram with a few majors ones. Be sure to include a system boundary and place a process for use of the electricity outside of this boundary.</a:t>
            </a:r>
          </a:p>
          <a:p>
            <a:pPr marL="457200" indent="-457200">
              <a:buFont typeface="+mj-lt"/>
              <a:buAutoNum type="arabicPeriod"/>
            </a:pPr>
            <a:r>
              <a:rPr lang="en-US" dirty="0" smtClean="0"/>
              <a:t>Find an LCA study that addresses cutoff criteria and write the authors names, year, and title of the study. What did they use for their criteria?</a:t>
            </a:r>
          </a:p>
          <a:p>
            <a:pPr marL="457200" indent="-457200">
              <a:buFont typeface="+mj-lt"/>
              <a:buAutoNum type="arabicPeriod"/>
            </a:pPr>
            <a:r>
              <a:rPr lang="en-US" dirty="0" smtClean="0"/>
              <a:t>Describe the two ways in which allocation can be avoided for systems with co-products.</a:t>
            </a:r>
          </a:p>
          <a:p>
            <a:pPr marL="457200" indent="-457200">
              <a:buFont typeface="+mj-lt"/>
              <a:buAutoNum type="arabicPeriod"/>
            </a:pPr>
            <a:r>
              <a:rPr lang="en-US" dirty="0" smtClean="0"/>
              <a:t>Describe the difference between a closed loop and an open loop recycling process. Give an example of each besides the lubricating oil example given in this module. </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5" name="Footer Placeholder 4"/>
          <p:cNvSpPr>
            <a:spLocks noGrp="1"/>
          </p:cNvSpPr>
          <p:nvPr>
            <p:ph type="ftr" sz="quarter" idx="11"/>
          </p:nvPr>
        </p:nvSpPr>
        <p:spPr/>
        <p:txBody>
          <a:bodyPr/>
          <a:lstStyle/>
          <a:p>
            <a:r>
              <a:rPr lang="en-US" dirty="0" smtClean="0"/>
              <a:t>LCA Module </a:t>
            </a:r>
            <a:r>
              <a:rPr lang="el-GR" cap="none" dirty="0" smtClean="0">
                <a:latin typeface="Calibri" panose="020F0502020204030204" pitchFamily="34" charset="0"/>
              </a:rPr>
              <a:t>α</a:t>
            </a:r>
            <a:r>
              <a:rPr lang="en-US" dirty="0"/>
              <a:t>2</a:t>
            </a:r>
          </a:p>
        </p:txBody>
      </p:sp>
      <p:sp>
        <p:nvSpPr>
          <p:cNvPr id="6" name="Slide Number Placeholder 5"/>
          <p:cNvSpPr>
            <a:spLocks noGrp="1"/>
          </p:cNvSpPr>
          <p:nvPr>
            <p:ph type="sldNum" sz="quarter" idx="12"/>
          </p:nvPr>
        </p:nvSpPr>
        <p:spPr/>
        <p:txBody>
          <a:bodyPr/>
          <a:lstStyle/>
          <a:p>
            <a:fld id="{0A514951-337F-4C55-96DD-3945EF272A02}" type="slidenum">
              <a:rPr lang="en-US" smtClean="0"/>
              <a:pPr/>
              <a:t>19</a:t>
            </a:fld>
            <a:endParaRPr lang="en-US" dirty="0"/>
          </a:p>
        </p:txBody>
      </p:sp>
    </p:spTree>
    <p:extLst>
      <p:ext uri="{BB962C8B-B14F-4D97-AF65-F5344CB8AC3E}">
        <p14:creationId xmlns:p14="http://schemas.microsoft.com/office/powerpoint/2010/main" val="148841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LCA Module Series Groups</a:t>
            </a:r>
            <a:endParaRPr lang="en-US" dirty="0"/>
          </a:p>
        </p:txBody>
      </p:sp>
      <p:sp>
        <p:nvSpPr>
          <p:cNvPr id="3" name="Content Placeholder 2"/>
          <p:cNvSpPr>
            <a:spLocks noGrp="1"/>
          </p:cNvSpPr>
          <p:nvPr>
            <p:ph idx="1"/>
          </p:nvPr>
        </p:nvSpPr>
        <p:spPr>
          <a:xfrm>
            <a:off x="637761" y="1476086"/>
            <a:ext cx="10916478" cy="4683414"/>
          </a:xfrm>
        </p:spPr>
        <p:txBody>
          <a:bodyPr>
            <a:normAutofit/>
          </a:bodyPr>
          <a:lstStyle/>
          <a:p>
            <a:pPr marL="0" indent="0">
              <a:buNone/>
            </a:pPr>
            <a:r>
              <a:rPr lang="en-US" dirty="0" smtClean="0"/>
              <a:t>Group </a:t>
            </a:r>
            <a:r>
              <a:rPr lang="en-US" dirty="0"/>
              <a:t>A</a:t>
            </a:r>
            <a:r>
              <a:rPr lang="en-US" dirty="0" smtClean="0"/>
              <a:t>: ISO Compliant LCA Overview Modules</a:t>
            </a:r>
          </a:p>
          <a:p>
            <a:pPr marL="0" indent="0">
              <a:spcAft>
                <a:spcPts val="1200"/>
              </a:spcAft>
              <a:buNone/>
            </a:pPr>
            <a:r>
              <a:rPr lang="en-US" dirty="0"/>
              <a:t>Group </a:t>
            </a:r>
            <a:r>
              <a:rPr lang="en-US" dirty="0">
                <a:latin typeface="Calibri" panose="020F0502020204030204" pitchFamily="34" charset="0"/>
              </a:rPr>
              <a:t>α</a:t>
            </a:r>
            <a:r>
              <a:rPr lang="en-US" dirty="0" smtClean="0"/>
              <a:t>: </a:t>
            </a:r>
            <a:r>
              <a:rPr lang="en-US" dirty="0"/>
              <a:t>ISO Compliant LCA </a:t>
            </a:r>
            <a:r>
              <a:rPr lang="en-US" dirty="0" smtClean="0"/>
              <a:t>Detailed Modules</a:t>
            </a:r>
            <a:endParaRPr lang="en-US" dirty="0"/>
          </a:p>
          <a:p>
            <a:pPr marL="0" indent="0">
              <a:buNone/>
            </a:pPr>
            <a:r>
              <a:rPr lang="en-US" dirty="0"/>
              <a:t>Group B</a:t>
            </a:r>
            <a:r>
              <a:rPr lang="en-US" dirty="0" smtClean="0"/>
              <a:t>: Environmental Impact Categories </a:t>
            </a:r>
            <a:r>
              <a:rPr lang="en-US" dirty="0"/>
              <a:t>Overview Modules</a:t>
            </a:r>
          </a:p>
          <a:p>
            <a:pPr marL="0" indent="0">
              <a:spcAft>
                <a:spcPts val="1200"/>
              </a:spcAft>
              <a:buNone/>
            </a:pPr>
            <a:r>
              <a:rPr lang="en-US" dirty="0"/>
              <a:t>Group </a:t>
            </a:r>
            <a:r>
              <a:rPr lang="en-US" dirty="0">
                <a:latin typeface="Calibri" panose="020F0502020204030204" pitchFamily="34" charset="0"/>
              </a:rPr>
              <a:t>β</a:t>
            </a:r>
            <a:r>
              <a:rPr lang="en-US" dirty="0" smtClean="0"/>
              <a:t>: Environmental Impact Categories Detailed Modules</a:t>
            </a:r>
            <a:endParaRPr lang="en-US" dirty="0"/>
          </a:p>
          <a:p>
            <a:pPr marL="0" indent="0">
              <a:buNone/>
            </a:pPr>
            <a:r>
              <a:rPr lang="en-US" dirty="0" smtClean="0"/>
              <a:t>Group </a:t>
            </a:r>
            <a:r>
              <a:rPr lang="en-US" dirty="0"/>
              <a:t>G</a:t>
            </a:r>
            <a:r>
              <a:rPr lang="en-US" dirty="0" smtClean="0"/>
              <a:t>: General LCA Tools </a:t>
            </a:r>
            <a:r>
              <a:rPr lang="en-US" dirty="0"/>
              <a:t>Overview Modules</a:t>
            </a:r>
          </a:p>
          <a:p>
            <a:pPr marL="0" indent="0">
              <a:spcAft>
                <a:spcPts val="1200"/>
              </a:spcAft>
              <a:buNone/>
            </a:pPr>
            <a:r>
              <a:rPr lang="en-US" dirty="0"/>
              <a:t>Group </a:t>
            </a:r>
            <a:r>
              <a:rPr lang="en-US" dirty="0">
                <a:latin typeface="Calibri" panose="020F0502020204030204" pitchFamily="34" charset="0"/>
              </a:rPr>
              <a:t>γ</a:t>
            </a:r>
            <a:r>
              <a:rPr lang="en-US" dirty="0" smtClean="0"/>
              <a:t>: General LCA Tools </a:t>
            </a:r>
            <a:r>
              <a:rPr lang="en-US" dirty="0"/>
              <a:t>Detailed </a:t>
            </a:r>
            <a:r>
              <a:rPr lang="en-US" dirty="0" smtClean="0"/>
              <a:t>Modules</a:t>
            </a:r>
          </a:p>
          <a:p>
            <a:pPr marL="0" indent="0">
              <a:buNone/>
            </a:pPr>
            <a:r>
              <a:rPr lang="en-US" dirty="0"/>
              <a:t>Group T</a:t>
            </a:r>
            <a:r>
              <a:rPr lang="en-US" dirty="0" smtClean="0"/>
              <a:t>: Transportation-Related LCA Overview </a:t>
            </a:r>
            <a:r>
              <a:rPr lang="en-US" dirty="0"/>
              <a:t>Modules</a:t>
            </a:r>
          </a:p>
          <a:p>
            <a:pPr marL="0" indent="0">
              <a:buNone/>
            </a:pPr>
            <a:r>
              <a:rPr lang="en-US" dirty="0"/>
              <a:t>Group </a:t>
            </a:r>
            <a:r>
              <a:rPr lang="en-US" dirty="0">
                <a:latin typeface="Calibri" panose="020F0502020204030204" pitchFamily="34" charset="0"/>
              </a:rPr>
              <a:t>τ</a:t>
            </a:r>
            <a:r>
              <a:rPr lang="en-US" dirty="0" smtClean="0"/>
              <a:t>: </a:t>
            </a:r>
            <a:r>
              <a:rPr lang="en-US" dirty="0"/>
              <a:t>Transportation-Related LCA </a:t>
            </a:r>
            <a:r>
              <a:rPr lang="en-US" dirty="0" smtClean="0"/>
              <a:t>Detailed Modules</a:t>
            </a:r>
            <a:endParaRPr lang="en-US" dirty="0"/>
          </a:p>
          <a:p>
            <a:pPr marL="0" indent="0">
              <a:buNone/>
            </a:pPr>
            <a:endParaRPr lang="en-US" dirty="0"/>
          </a:p>
          <a:p>
            <a:pPr marL="0" indent="0">
              <a:buNone/>
            </a:pPr>
            <a:endParaRPr lang="en-US" dirty="0"/>
          </a:p>
        </p:txBody>
      </p:sp>
      <p:sp>
        <p:nvSpPr>
          <p:cNvPr id="6" name="Date Placeholder 5"/>
          <p:cNvSpPr>
            <a:spLocks noGrp="1"/>
          </p:cNvSpPr>
          <p:nvPr>
            <p:ph type="dt" sz="half" idx="10"/>
          </p:nvPr>
        </p:nvSpPr>
        <p:spPr/>
        <p:txBody>
          <a:bodyPr/>
          <a:lstStyle/>
          <a:p>
            <a:r>
              <a:rPr lang="en-US" dirty="0" smtClean="0"/>
              <a:t>02/2015</a:t>
            </a:r>
            <a:endParaRPr lang="en-US" dirty="0"/>
          </a:p>
        </p:txBody>
      </p:sp>
      <p:sp>
        <p:nvSpPr>
          <p:cNvPr id="8" name="Footer Placeholder 7"/>
          <p:cNvSpPr>
            <a:spLocks noGrp="1"/>
          </p:cNvSpPr>
          <p:nvPr>
            <p:ph type="ftr" sz="quarter" idx="11"/>
          </p:nvPr>
        </p:nvSpPr>
        <p:spPr/>
        <p:txBody>
          <a:bodyPr/>
          <a:lstStyle/>
          <a:p>
            <a:r>
              <a:rPr lang="en-US" dirty="0" smtClean="0"/>
              <a:t>LCA Module </a:t>
            </a:r>
            <a:r>
              <a:rPr lang="el-GR" cap="none" dirty="0" smtClean="0">
                <a:latin typeface="Calibri" panose="020F0502020204030204" pitchFamily="34" charset="0"/>
              </a:rPr>
              <a:t>α</a:t>
            </a:r>
            <a:r>
              <a:rPr lang="en-US" dirty="0" smtClean="0"/>
              <a:t>2</a:t>
            </a: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2</a:t>
            </a:fld>
            <a:endParaRPr 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r:embed="rId2">
                  <p14:trim st="1083"/>
                </p14:media>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92146681"/>
      </p:ext>
    </p:extLst>
  </p:cSld>
  <p:clrMapOvr>
    <a:masterClrMapping/>
  </p:clrMapOvr>
  <mc:AlternateContent xmlns:mc="http://schemas.openxmlformats.org/markup-compatibility/2006" xmlns:p14="http://schemas.microsoft.com/office/powerpoint/2010/main">
    <mc:Choice Requires="p14">
      <p:transition spd="slow" p14:dur="2000" advTm="23000"/>
    </mc:Choice>
    <mc:Fallback xmlns="">
      <p:transition spd="slow"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79" y="1206857"/>
            <a:ext cx="10690529" cy="2387600"/>
          </a:xfrm>
        </p:spPr>
        <p:txBody>
          <a:bodyPr>
            <a:normAutofit/>
          </a:bodyPr>
          <a:lstStyle/>
          <a:p>
            <a:r>
              <a:rPr lang="en-US" dirty="0" smtClean="0"/>
              <a:t>System, System Boundary, and Allocation</a:t>
            </a:r>
            <a:endParaRPr lang="en-US" dirty="0"/>
          </a:p>
        </p:txBody>
      </p:sp>
      <p:sp>
        <p:nvSpPr>
          <p:cNvPr id="3" name="Subtitle 2"/>
          <p:cNvSpPr>
            <a:spLocks noGrp="1"/>
          </p:cNvSpPr>
          <p:nvPr>
            <p:ph type="subTitle" idx="1"/>
          </p:nvPr>
        </p:nvSpPr>
        <p:spPr/>
        <p:txBody>
          <a:bodyPr>
            <a:normAutofit/>
          </a:bodyPr>
          <a:lstStyle/>
          <a:p>
            <a:r>
              <a:rPr lang="en-US" sz="3200" dirty="0" smtClean="0"/>
              <a:t>Module </a:t>
            </a:r>
            <a:r>
              <a:rPr lang="el-GR" sz="3200" cap="none" dirty="0" smtClean="0">
                <a:latin typeface="Calibri" panose="020F0502020204030204" pitchFamily="34" charset="0"/>
              </a:rPr>
              <a:t>α</a:t>
            </a:r>
            <a:r>
              <a:rPr lang="en-US" sz="3200" dirty="0"/>
              <a:t>2</a:t>
            </a:r>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5" name="Footer Placeholder 4"/>
          <p:cNvSpPr>
            <a:spLocks noGrp="1"/>
          </p:cNvSpPr>
          <p:nvPr>
            <p:ph type="ftr" sz="quarter" idx="11"/>
          </p:nvPr>
        </p:nvSpPr>
        <p:spPr/>
        <p:txBody>
          <a:bodyPr/>
          <a:lstStyle/>
          <a:p>
            <a:r>
              <a:rPr lang="en-US" dirty="0" smtClean="0"/>
              <a:t>LCA Module </a:t>
            </a:r>
            <a:r>
              <a:rPr lang="el-GR" cap="none" dirty="0">
                <a:latin typeface="Calibri" panose="020F0502020204030204" pitchFamily="34" charset="0"/>
              </a:rPr>
              <a:t>α</a:t>
            </a:r>
            <a:r>
              <a:rPr lang="en-US" dirty="0" smtClean="0"/>
              <a:t>2</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t>3</a:t>
            </a:fld>
            <a:endParaRPr lang="en-US"/>
          </a:p>
        </p:txBody>
      </p:sp>
      <p:sp>
        <p:nvSpPr>
          <p:cNvPr id="8" name="Rectangle 7"/>
          <p:cNvSpPr/>
          <p:nvPr/>
        </p:nvSpPr>
        <p:spPr>
          <a:xfrm>
            <a:off x="4434991" y="4338469"/>
            <a:ext cx="6984124" cy="764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It is suggested to review Modules A1 and A2 prior to this module</a:t>
            </a:r>
            <a:endParaRPr lang="en-US" sz="2000" dirty="0">
              <a:solidFill>
                <a:schemeClr val="tx1"/>
              </a:solidFill>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65310617"/>
      </p:ext>
    </p:extLst>
  </p:cSld>
  <p:clrMapOvr>
    <a:masterClrMapping/>
  </p:clrMapOvr>
  <mc:AlternateContent xmlns:mc="http://schemas.openxmlformats.org/markup-compatibility/2006" xmlns:p14="http://schemas.microsoft.com/office/powerpoint/2010/main">
    <mc:Choice Requires="p14">
      <p:transition spd="slow" p14:dur="2000" advTm="10635"/>
    </mc:Choice>
    <mc:Fallback xmlns="">
      <p:transition spd="slow" advTm="106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p:nvPr/>
        </p:nvPicPr>
        <p:blipFill>
          <a:blip r:embed="rId5">
            <a:extLst>
              <a:ext uri="{28A0092B-C50C-407E-A947-70E740481C1C}">
                <a14:useLocalDpi xmlns:a14="http://schemas.microsoft.com/office/drawing/2010/main" val="0"/>
              </a:ext>
            </a:extLst>
          </a:blip>
          <a:srcRect/>
          <a:stretch>
            <a:fillRect/>
          </a:stretch>
        </p:blipFill>
        <p:spPr bwMode="auto">
          <a:xfrm>
            <a:off x="5650531" y="1986076"/>
            <a:ext cx="3880364" cy="1724469"/>
          </a:xfrm>
          <a:prstGeom prst="rect">
            <a:avLst/>
          </a:prstGeom>
          <a:noFill/>
          <a:ln>
            <a:noFill/>
          </a:ln>
        </p:spPr>
      </p:pic>
      <p:sp>
        <p:nvSpPr>
          <p:cNvPr id="18" name="TextBox 17"/>
          <p:cNvSpPr txBox="1"/>
          <p:nvPr/>
        </p:nvSpPr>
        <p:spPr>
          <a:xfrm>
            <a:off x="8575263" y="3807741"/>
            <a:ext cx="1109707" cy="369332"/>
          </a:xfrm>
          <a:prstGeom prst="rect">
            <a:avLst/>
          </a:prstGeom>
          <a:noFill/>
        </p:spPr>
        <p:txBody>
          <a:bodyPr wrap="square" rtlCol="0">
            <a:spAutoFit/>
          </a:bodyPr>
          <a:lstStyle/>
          <a:p>
            <a:r>
              <a:rPr lang="en-US" dirty="0" smtClean="0"/>
              <a:t>Fertilizer</a:t>
            </a:r>
            <a:endParaRPr lang="en-US" dirty="0"/>
          </a:p>
        </p:txBody>
      </p:sp>
      <p:sp>
        <p:nvSpPr>
          <p:cNvPr id="2" name="Title 1"/>
          <p:cNvSpPr>
            <a:spLocks noGrp="1"/>
          </p:cNvSpPr>
          <p:nvPr>
            <p:ph type="title"/>
          </p:nvPr>
        </p:nvSpPr>
        <p:spPr/>
        <p:txBody>
          <a:bodyPr/>
          <a:lstStyle/>
          <a:p>
            <a:r>
              <a:rPr lang="en-US" dirty="0" smtClean="0"/>
              <a:t>Processes</a:t>
            </a:r>
            <a:endParaRPr lang="en-US" dirty="0"/>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6" name="Footer Placeholder 5"/>
          <p:cNvSpPr>
            <a:spLocks noGrp="1"/>
          </p:cNvSpPr>
          <p:nvPr>
            <p:ph type="ftr" sz="quarter" idx="11"/>
          </p:nvPr>
        </p:nvSpPr>
        <p:spPr/>
        <p:txBody>
          <a:bodyPr/>
          <a:lstStyle/>
          <a:p>
            <a:r>
              <a:rPr lang="en-US" dirty="0" smtClean="0"/>
              <a:t>LCA Module </a:t>
            </a:r>
            <a:r>
              <a:rPr lang="el-GR" cap="none" dirty="0">
                <a:latin typeface="Calibri" panose="020F0502020204030204" pitchFamily="34" charset="0"/>
              </a:rPr>
              <a:t>α</a:t>
            </a:r>
            <a:r>
              <a:rPr lang="en-US" dirty="0"/>
              <a:t>2</a:t>
            </a:r>
          </a:p>
        </p:txBody>
      </p:sp>
      <p:sp>
        <p:nvSpPr>
          <p:cNvPr id="5" name="Slide Number Placeholder 4"/>
          <p:cNvSpPr>
            <a:spLocks noGrp="1"/>
          </p:cNvSpPr>
          <p:nvPr>
            <p:ph type="sldNum" sz="quarter" idx="12"/>
          </p:nvPr>
        </p:nvSpPr>
        <p:spPr/>
        <p:txBody>
          <a:bodyPr/>
          <a:lstStyle/>
          <a:p>
            <a:fld id="{0A514951-337F-4C55-96DD-3945EF272A02}" type="slidenum">
              <a:rPr lang="en-US" smtClean="0"/>
              <a:t>4</a:t>
            </a:fld>
            <a:endParaRPr lang="en-US"/>
          </a:p>
        </p:txBody>
      </p:sp>
      <p:sp>
        <p:nvSpPr>
          <p:cNvPr id="15" name="Content Placeholder 2"/>
          <p:cNvSpPr>
            <a:spLocks noGrp="1"/>
          </p:cNvSpPr>
          <p:nvPr>
            <p:ph idx="1"/>
          </p:nvPr>
        </p:nvSpPr>
        <p:spPr>
          <a:xfrm>
            <a:off x="631912" y="1716786"/>
            <a:ext cx="4572823" cy="1221096"/>
          </a:xfrm>
        </p:spPr>
        <p:txBody>
          <a:bodyPr/>
          <a:lstStyle/>
          <a:p>
            <a:pPr algn="ctr"/>
            <a:r>
              <a:rPr lang="en-US" u="sng" dirty="0" smtClean="0"/>
              <a:t>Process </a:t>
            </a:r>
          </a:p>
          <a:p>
            <a:r>
              <a:rPr lang="en-US" i="1" dirty="0" smtClean="0"/>
              <a:t>“</a:t>
            </a:r>
            <a:r>
              <a:rPr lang="en-US" i="1" dirty="0"/>
              <a:t>Set of interrelated or interacting activities that transforms inputs into outputs</a:t>
            </a:r>
            <a:r>
              <a:rPr lang="en-US" i="1" dirty="0" smtClean="0"/>
              <a:t>.”*</a:t>
            </a:r>
            <a:endParaRPr lang="en-US" i="1" dirty="0"/>
          </a:p>
        </p:txBody>
      </p:sp>
      <p:sp>
        <p:nvSpPr>
          <p:cNvPr id="7" name="Rectangle 6"/>
          <p:cNvSpPr/>
          <p:nvPr/>
        </p:nvSpPr>
        <p:spPr>
          <a:xfrm>
            <a:off x="9581799" y="3325698"/>
            <a:ext cx="1171636"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Grow Corn</a:t>
            </a:r>
            <a:endParaRPr lang="en-US" dirty="0"/>
          </a:p>
        </p:txBody>
      </p:sp>
      <p:cxnSp>
        <p:nvCxnSpPr>
          <p:cNvPr id="11" name="Straight Arrow Connector 10"/>
          <p:cNvCxnSpPr/>
          <p:nvPr/>
        </p:nvCxnSpPr>
        <p:spPr>
          <a:xfrm>
            <a:off x="8997599" y="3439998"/>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56334" y="3083366"/>
            <a:ext cx="643125" cy="369332"/>
          </a:xfrm>
          <a:prstGeom prst="rect">
            <a:avLst/>
          </a:prstGeom>
          <a:noFill/>
        </p:spPr>
        <p:txBody>
          <a:bodyPr wrap="none" rtlCol="0">
            <a:spAutoFit/>
          </a:bodyPr>
          <a:lstStyle/>
          <a:p>
            <a:r>
              <a:rPr lang="en-US" dirty="0" smtClean="0"/>
              <a:t>Seed</a:t>
            </a:r>
            <a:endParaRPr lang="en-US" dirty="0"/>
          </a:p>
        </p:txBody>
      </p:sp>
      <p:cxnSp>
        <p:nvCxnSpPr>
          <p:cNvPr id="14" name="Straight Arrow Connector 13"/>
          <p:cNvCxnSpPr/>
          <p:nvPr/>
        </p:nvCxnSpPr>
        <p:spPr>
          <a:xfrm>
            <a:off x="8997599" y="3783931"/>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556334" y="3427299"/>
            <a:ext cx="760336" cy="369332"/>
          </a:xfrm>
          <a:prstGeom prst="rect">
            <a:avLst/>
          </a:prstGeom>
          <a:noFill/>
        </p:spPr>
        <p:txBody>
          <a:bodyPr wrap="none" rtlCol="0">
            <a:spAutoFit/>
          </a:bodyPr>
          <a:lstStyle/>
          <a:p>
            <a:r>
              <a:rPr lang="en-US" dirty="0" smtClean="0"/>
              <a:t>Water</a:t>
            </a:r>
            <a:endParaRPr lang="en-US" dirty="0"/>
          </a:p>
        </p:txBody>
      </p:sp>
      <p:cxnSp>
        <p:nvCxnSpPr>
          <p:cNvPr id="17" name="Straight Arrow Connector 16"/>
          <p:cNvCxnSpPr/>
          <p:nvPr/>
        </p:nvCxnSpPr>
        <p:spPr>
          <a:xfrm>
            <a:off x="8997599" y="4164373"/>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980879" y="4527396"/>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558543" y="4170764"/>
            <a:ext cx="1109707" cy="369332"/>
          </a:xfrm>
          <a:prstGeom prst="rect">
            <a:avLst/>
          </a:prstGeom>
          <a:noFill/>
        </p:spPr>
        <p:txBody>
          <a:bodyPr wrap="square" rtlCol="0">
            <a:spAutoFit/>
          </a:bodyPr>
          <a:lstStyle/>
          <a:p>
            <a:r>
              <a:rPr lang="en-US" dirty="0" smtClean="0"/>
              <a:t>Tilling</a:t>
            </a:r>
            <a:endParaRPr lang="en-US" dirty="0"/>
          </a:p>
        </p:txBody>
      </p:sp>
      <p:cxnSp>
        <p:nvCxnSpPr>
          <p:cNvPr id="21" name="Straight Arrow Connector 20"/>
          <p:cNvCxnSpPr/>
          <p:nvPr/>
        </p:nvCxnSpPr>
        <p:spPr>
          <a:xfrm>
            <a:off x="10752012" y="3811395"/>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752012" y="3454763"/>
            <a:ext cx="1109707" cy="369332"/>
          </a:xfrm>
          <a:prstGeom prst="rect">
            <a:avLst/>
          </a:prstGeom>
          <a:noFill/>
        </p:spPr>
        <p:txBody>
          <a:bodyPr wrap="square" rtlCol="0">
            <a:spAutoFit/>
          </a:bodyPr>
          <a:lstStyle/>
          <a:p>
            <a:r>
              <a:rPr lang="en-US" dirty="0" smtClean="0"/>
              <a:t>Corn</a:t>
            </a:r>
            <a:endParaRPr lang="en-US" dirty="0"/>
          </a:p>
        </p:txBody>
      </p:sp>
      <p:cxnSp>
        <p:nvCxnSpPr>
          <p:cNvPr id="23" name="Straight Arrow Connector 22"/>
          <p:cNvCxnSpPr/>
          <p:nvPr/>
        </p:nvCxnSpPr>
        <p:spPr>
          <a:xfrm>
            <a:off x="10781358" y="4280263"/>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746889" y="3947173"/>
            <a:ext cx="1013082" cy="646331"/>
          </a:xfrm>
          <a:prstGeom prst="rect">
            <a:avLst/>
          </a:prstGeom>
          <a:noFill/>
        </p:spPr>
        <p:txBody>
          <a:bodyPr wrap="square" rtlCol="0">
            <a:spAutoFit/>
          </a:bodyPr>
          <a:lstStyle/>
          <a:p>
            <a:r>
              <a:rPr lang="en-US" dirty="0" smtClean="0"/>
              <a:t>Fertilizer </a:t>
            </a:r>
          </a:p>
          <a:p>
            <a:r>
              <a:rPr lang="en-US" dirty="0" smtClean="0"/>
              <a:t>Runoff</a:t>
            </a:r>
            <a:endParaRPr lang="en-US" dirty="0"/>
          </a:p>
        </p:txBody>
      </p:sp>
      <p:sp>
        <p:nvSpPr>
          <p:cNvPr id="25" name="Rectangle 24"/>
          <p:cNvSpPr/>
          <p:nvPr/>
        </p:nvSpPr>
        <p:spPr>
          <a:xfrm>
            <a:off x="2428872" y="3222916"/>
            <a:ext cx="1171636" cy="2011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Produce Ethanol</a:t>
            </a:r>
            <a:endParaRPr lang="en-US" dirty="0"/>
          </a:p>
        </p:txBody>
      </p:sp>
      <p:cxnSp>
        <p:nvCxnSpPr>
          <p:cNvPr id="26" name="Straight Arrow Connector 25"/>
          <p:cNvCxnSpPr/>
          <p:nvPr/>
        </p:nvCxnSpPr>
        <p:spPr>
          <a:xfrm>
            <a:off x="1844672" y="3277005"/>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619010" y="2959025"/>
            <a:ext cx="631904" cy="369332"/>
          </a:xfrm>
          <a:prstGeom prst="rect">
            <a:avLst/>
          </a:prstGeom>
          <a:noFill/>
        </p:spPr>
        <p:txBody>
          <a:bodyPr wrap="none" rtlCol="0">
            <a:spAutoFit/>
          </a:bodyPr>
          <a:lstStyle/>
          <a:p>
            <a:r>
              <a:rPr lang="en-US" dirty="0" smtClean="0"/>
              <a:t>Corn</a:t>
            </a:r>
            <a:endParaRPr lang="en-US" dirty="0"/>
          </a:p>
        </p:txBody>
      </p:sp>
      <p:cxnSp>
        <p:nvCxnSpPr>
          <p:cNvPr id="28" name="Straight Arrow Connector 27"/>
          <p:cNvCxnSpPr/>
          <p:nvPr/>
        </p:nvCxnSpPr>
        <p:spPr>
          <a:xfrm>
            <a:off x="1844672" y="3659588"/>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38237" y="3324605"/>
            <a:ext cx="1237903" cy="369332"/>
          </a:xfrm>
          <a:prstGeom prst="rect">
            <a:avLst/>
          </a:prstGeom>
          <a:noFill/>
        </p:spPr>
        <p:txBody>
          <a:bodyPr wrap="none" rtlCol="0">
            <a:spAutoFit/>
          </a:bodyPr>
          <a:lstStyle/>
          <a:p>
            <a:r>
              <a:rPr lang="en-US" dirty="0" smtClean="0"/>
              <a:t>Natural gas</a:t>
            </a:r>
            <a:endParaRPr lang="en-US" dirty="0"/>
          </a:p>
        </p:txBody>
      </p:sp>
      <p:cxnSp>
        <p:nvCxnSpPr>
          <p:cNvPr id="30" name="Straight Arrow Connector 29"/>
          <p:cNvCxnSpPr/>
          <p:nvPr/>
        </p:nvCxnSpPr>
        <p:spPr>
          <a:xfrm>
            <a:off x="1844672" y="4059320"/>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68727" y="3739982"/>
            <a:ext cx="1109707" cy="369332"/>
          </a:xfrm>
          <a:prstGeom prst="rect">
            <a:avLst/>
          </a:prstGeom>
          <a:noFill/>
        </p:spPr>
        <p:txBody>
          <a:bodyPr wrap="square" rtlCol="0">
            <a:spAutoFit/>
          </a:bodyPr>
          <a:lstStyle/>
          <a:p>
            <a:r>
              <a:rPr lang="en-US" dirty="0" smtClean="0"/>
              <a:t>Electricity</a:t>
            </a:r>
            <a:endParaRPr lang="en-US" dirty="0"/>
          </a:p>
        </p:txBody>
      </p:sp>
      <p:cxnSp>
        <p:nvCxnSpPr>
          <p:cNvPr id="32" name="Straight Arrow Connector 31"/>
          <p:cNvCxnSpPr/>
          <p:nvPr/>
        </p:nvCxnSpPr>
        <p:spPr>
          <a:xfrm>
            <a:off x="1844672" y="4756560"/>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240277" y="4455740"/>
            <a:ext cx="1109707" cy="369332"/>
          </a:xfrm>
          <a:prstGeom prst="rect">
            <a:avLst/>
          </a:prstGeom>
          <a:noFill/>
        </p:spPr>
        <p:txBody>
          <a:bodyPr wrap="square" rtlCol="0">
            <a:spAutoFit/>
          </a:bodyPr>
          <a:lstStyle/>
          <a:p>
            <a:r>
              <a:rPr lang="en-US" dirty="0" smtClean="0"/>
              <a:t>Enzymes</a:t>
            </a:r>
            <a:endParaRPr lang="en-US" dirty="0"/>
          </a:p>
        </p:txBody>
      </p:sp>
      <p:cxnSp>
        <p:nvCxnSpPr>
          <p:cNvPr id="34" name="Straight Arrow Connector 33"/>
          <p:cNvCxnSpPr/>
          <p:nvPr/>
        </p:nvCxnSpPr>
        <p:spPr>
          <a:xfrm>
            <a:off x="3599085" y="3832205"/>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599085" y="3475573"/>
            <a:ext cx="1109707" cy="369332"/>
          </a:xfrm>
          <a:prstGeom prst="rect">
            <a:avLst/>
          </a:prstGeom>
          <a:noFill/>
        </p:spPr>
        <p:txBody>
          <a:bodyPr wrap="square" rtlCol="0">
            <a:spAutoFit/>
          </a:bodyPr>
          <a:lstStyle/>
          <a:p>
            <a:r>
              <a:rPr lang="en-US" dirty="0" smtClean="0"/>
              <a:t>Ethanol</a:t>
            </a:r>
            <a:endParaRPr lang="en-US" dirty="0"/>
          </a:p>
        </p:txBody>
      </p:sp>
      <p:cxnSp>
        <p:nvCxnSpPr>
          <p:cNvPr id="36" name="Straight Arrow Connector 35"/>
          <p:cNvCxnSpPr/>
          <p:nvPr/>
        </p:nvCxnSpPr>
        <p:spPr>
          <a:xfrm>
            <a:off x="3628431" y="4301073"/>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628431" y="3944441"/>
            <a:ext cx="1689026" cy="369332"/>
          </a:xfrm>
          <a:prstGeom prst="rect">
            <a:avLst/>
          </a:prstGeom>
          <a:noFill/>
        </p:spPr>
        <p:txBody>
          <a:bodyPr wrap="square" rtlCol="0">
            <a:spAutoFit/>
          </a:bodyPr>
          <a:lstStyle/>
          <a:p>
            <a:r>
              <a:rPr lang="en-US" dirty="0" smtClean="0"/>
              <a:t>Stillage</a:t>
            </a:r>
            <a:endParaRPr lang="en-US" dirty="0"/>
          </a:p>
        </p:txBody>
      </p:sp>
      <p:sp>
        <p:nvSpPr>
          <p:cNvPr id="38" name="Rectangle 37"/>
          <p:cNvSpPr/>
          <p:nvPr/>
        </p:nvSpPr>
        <p:spPr>
          <a:xfrm>
            <a:off x="7088525" y="4744567"/>
            <a:ext cx="1171636" cy="1072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Milling</a:t>
            </a:r>
            <a:endParaRPr lang="en-US" dirty="0"/>
          </a:p>
        </p:txBody>
      </p:sp>
      <p:cxnSp>
        <p:nvCxnSpPr>
          <p:cNvPr id="39" name="Straight Arrow Connector 38"/>
          <p:cNvCxnSpPr/>
          <p:nvPr/>
        </p:nvCxnSpPr>
        <p:spPr>
          <a:xfrm>
            <a:off x="6504325" y="5058175"/>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05777" y="4676022"/>
            <a:ext cx="1274388" cy="369332"/>
          </a:xfrm>
          <a:prstGeom prst="rect">
            <a:avLst/>
          </a:prstGeom>
          <a:noFill/>
        </p:spPr>
        <p:txBody>
          <a:bodyPr wrap="none" rtlCol="0">
            <a:spAutoFit/>
          </a:bodyPr>
          <a:lstStyle/>
          <a:p>
            <a:r>
              <a:rPr lang="en-US" dirty="0" smtClean="0"/>
              <a:t>Whole corn</a:t>
            </a:r>
            <a:endParaRPr lang="en-US" dirty="0"/>
          </a:p>
        </p:txBody>
      </p:sp>
      <p:cxnSp>
        <p:nvCxnSpPr>
          <p:cNvPr id="41" name="Straight Arrow Connector 40"/>
          <p:cNvCxnSpPr/>
          <p:nvPr/>
        </p:nvCxnSpPr>
        <p:spPr>
          <a:xfrm>
            <a:off x="6504325" y="5503708"/>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05777" y="5148940"/>
            <a:ext cx="1104790" cy="369332"/>
          </a:xfrm>
          <a:prstGeom prst="rect">
            <a:avLst/>
          </a:prstGeom>
          <a:noFill/>
        </p:spPr>
        <p:txBody>
          <a:bodyPr wrap="none" rtlCol="0">
            <a:spAutoFit/>
          </a:bodyPr>
          <a:lstStyle/>
          <a:p>
            <a:r>
              <a:rPr lang="en-US" dirty="0" smtClean="0"/>
              <a:t>Electricity</a:t>
            </a:r>
            <a:endParaRPr lang="en-US" dirty="0"/>
          </a:p>
        </p:txBody>
      </p:sp>
      <p:cxnSp>
        <p:nvCxnSpPr>
          <p:cNvPr id="47" name="Straight Arrow Connector 46"/>
          <p:cNvCxnSpPr/>
          <p:nvPr/>
        </p:nvCxnSpPr>
        <p:spPr>
          <a:xfrm>
            <a:off x="8260161" y="5318131"/>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260161" y="4961499"/>
            <a:ext cx="1304918" cy="369332"/>
          </a:xfrm>
          <a:prstGeom prst="rect">
            <a:avLst/>
          </a:prstGeom>
          <a:noFill/>
        </p:spPr>
        <p:txBody>
          <a:bodyPr wrap="square" rtlCol="0">
            <a:spAutoFit/>
          </a:bodyPr>
          <a:lstStyle/>
          <a:p>
            <a:r>
              <a:rPr lang="en-US" dirty="0" smtClean="0"/>
              <a:t>Corn flour</a:t>
            </a:r>
            <a:endParaRPr lang="en-US" dirty="0"/>
          </a:p>
        </p:txBody>
      </p:sp>
      <p:sp>
        <p:nvSpPr>
          <p:cNvPr id="51" name="Content Placeholder 2"/>
          <p:cNvSpPr txBox="1">
            <a:spLocks/>
          </p:cNvSpPr>
          <p:nvPr/>
        </p:nvSpPr>
        <p:spPr>
          <a:xfrm>
            <a:off x="6743259" y="565252"/>
            <a:ext cx="4354880" cy="163868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u="sng" dirty="0" smtClean="0"/>
              <a:t>Unit process </a:t>
            </a:r>
          </a:p>
          <a:p>
            <a:r>
              <a:rPr lang="en-US" i="1" dirty="0" smtClean="0"/>
              <a:t>“Smallest element considered in the life cycle inventory analysis for which input and output data are quantified.”*</a:t>
            </a:r>
          </a:p>
          <a:p>
            <a:pPr lvl="1"/>
            <a:endParaRPr lang="en-US" dirty="0" smtClean="0"/>
          </a:p>
        </p:txBody>
      </p:sp>
      <p:cxnSp>
        <p:nvCxnSpPr>
          <p:cNvPr id="52" name="Straight Arrow Connector 51"/>
          <p:cNvCxnSpPr/>
          <p:nvPr/>
        </p:nvCxnSpPr>
        <p:spPr>
          <a:xfrm>
            <a:off x="1844672" y="5152304"/>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547601" y="4851760"/>
            <a:ext cx="826460" cy="369332"/>
          </a:xfrm>
          <a:prstGeom prst="rect">
            <a:avLst/>
          </a:prstGeom>
          <a:noFill/>
        </p:spPr>
        <p:txBody>
          <a:bodyPr wrap="square" rtlCol="0">
            <a:spAutoFit/>
          </a:bodyPr>
          <a:lstStyle/>
          <a:p>
            <a:r>
              <a:rPr lang="en-US" dirty="0" smtClean="0"/>
              <a:t>Yeast</a:t>
            </a:r>
            <a:endParaRPr lang="en-US" dirty="0"/>
          </a:p>
        </p:txBody>
      </p:sp>
      <p:cxnSp>
        <p:nvCxnSpPr>
          <p:cNvPr id="54" name="Straight Arrow Connector 53"/>
          <p:cNvCxnSpPr/>
          <p:nvPr/>
        </p:nvCxnSpPr>
        <p:spPr>
          <a:xfrm>
            <a:off x="3638968" y="4812072"/>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638968" y="4455440"/>
            <a:ext cx="1689026" cy="369332"/>
          </a:xfrm>
          <a:prstGeom prst="rect">
            <a:avLst/>
          </a:prstGeom>
          <a:noFill/>
        </p:spPr>
        <p:txBody>
          <a:bodyPr wrap="square" rtlCol="0">
            <a:spAutoFit/>
          </a:bodyPr>
          <a:lstStyle/>
          <a:p>
            <a:r>
              <a:rPr lang="en-US" dirty="0" smtClean="0"/>
              <a:t>Carbon dioxide</a:t>
            </a:r>
            <a:endParaRPr lang="en-US" dirty="0"/>
          </a:p>
        </p:txBody>
      </p:sp>
      <p:cxnSp>
        <p:nvCxnSpPr>
          <p:cNvPr id="56" name="Straight Arrow Connector 55"/>
          <p:cNvCxnSpPr/>
          <p:nvPr/>
        </p:nvCxnSpPr>
        <p:spPr>
          <a:xfrm>
            <a:off x="1823747" y="4428652"/>
            <a:ext cx="58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467571" y="4108350"/>
            <a:ext cx="1109707" cy="369332"/>
          </a:xfrm>
          <a:prstGeom prst="rect">
            <a:avLst/>
          </a:prstGeom>
          <a:noFill/>
        </p:spPr>
        <p:txBody>
          <a:bodyPr wrap="square" rtlCol="0">
            <a:spAutoFit/>
          </a:bodyPr>
          <a:lstStyle/>
          <a:p>
            <a:r>
              <a:rPr lang="en-US" dirty="0" smtClean="0"/>
              <a:t>Water</a:t>
            </a:r>
            <a:endParaRPr lang="en-US" dirty="0"/>
          </a:p>
        </p:txBody>
      </p:sp>
      <p:cxnSp>
        <p:nvCxnSpPr>
          <p:cNvPr id="8" name="Straight Connector 7"/>
          <p:cNvCxnSpPr/>
          <p:nvPr/>
        </p:nvCxnSpPr>
        <p:spPr>
          <a:xfrm>
            <a:off x="5485327" y="1157986"/>
            <a:ext cx="0" cy="4531614"/>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8920561" y="6139331"/>
            <a:ext cx="3046019" cy="246221"/>
          </a:xfrm>
          <a:prstGeom prst="rect">
            <a:avLst/>
          </a:prstGeom>
        </p:spPr>
        <p:txBody>
          <a:bodyPr wrap="square">
            <a:spAutoFit/>
          </a:bodyPr>
          <a:lstStyle/>
          <a:p>
            <a:r>
              <a:rPr lang="en-US" sz="1000" spc="-50" dirty="0" smtClean="0"/>
              <a:t>General Unit Process Diagram: Scott et al. 2013   *ISO 14040</a:t>
            </a:r>
            <a:endParaRPr lang="en-US" sz="1000"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67477499"/>
      </p:ext>
    </p:extLst>
  </p:cSld>
  <p:clrMapOvr>
    <a:masterClrMapping/>
  </p:clrMapOvr>
  <mc:AlternateContent xmlns:mc="http://schemas.openxmlformats.org/markup-compatibility/2006" xmlns:p14="http://schemas.microsoft.com/office/powerpoint/2010/main">
    <mc:Choice Requires="p14">
      <p:transition spd="slow" p14:dur="2000" advTm="87737"/>
    </mc:Choice>
    <mc:Fallback xmlns="">
      <p:transition spd="slow" advTm="877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System</a:t>
            </a:r>
            <a:endParaRPr lang="en-US" dirty="0"/>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6" name="Footer Placeholder 5"/>
          <p:cNvSpPr>
            <a:spLocks noGrp="1"/>
          </p:cNvSpPr>
          <p:nvPr>
            <p:ph type="ftr" sz="quarter" idx="11"/>
          </p:nvPr>
        </p:nvSpPr>
        <p:spPr/>
        <p:txBody>
          <a:bodyPr/>
          <a:lstStyle/>
          <a:p>
            <a:r>
              <a:rPr lang="en-US" dirty="0" smtClean="0"/>
              <a:t>LCA Module </a:t>
            </a:r>
            <a:r>
              <a:rPr lang="el-GR" cap="none" dirty="0">
                <a:latin typeface="Calibri" panose="020F0502020204030204" pitchFamily="34" charset="0"/>
              </a:rPr>
              <a:t>α</a:t>
            </a:r>
            <a:r>
              <a:rPr lang="en-US" dirty="0" smtClean="0"/>
              <a:t>2</a:t>
            </a:r>
            <a:endParaRPr lang="en-US" dirty="0"/>
          </a:p>
        </p:txBody>
      </p:sp>
      <p:sp>
        <p:nvSpPr>
          <p:cNvPr id="5" name="Slide Number Placeholder 4"/>
          <p:cNvSpPr>
            <a:spLocks noGrp="1"/>
          </p:cNvSpPr>
          <p:nvPr>
            <p:ph type="sldNum" sz="quarter" idx="12"/>
          </p:nvPr>
        </p:nvSpPr>
        <p:spPr/>
        <p:txBody>
          <a:bodyPr/>
          <a:lstStyle/>
          <a:p>
            <a:fld id="{0A514951-337F-4C55-96DD-3945EF272A02}" type="slidenum">
              <a:rPr lang="en-US" smtClean="0"/>
              <a:t>5</a:t>
            </a:fld>
            <a:endParaRPr lang="en-US"/>
          </a:p>
        </p:txBody>
      </p:sp>
      <p:sp>
        <p:nvSpPr>
          <p:cNvPr id="15" name="Content Placeholder 2"/>
          <p:cNvSpPr>
            <a:spLocks noGrp="1"/>
          </p:cNvSpPr>
          <p:nvPr>
            <p:ph idx="1"/>
          </p:nvPr>
        </p:nvSpPr>
        <p:spPr>
          <a:xfrm>
            <a:off x="698500" y="1203325"/>
            <a:ext cx="10515600" cy="864014"/>
          </a:xfrm>
        </p:spPr>
        <p:txBody>
          <a:bodyPr/>
          <a:lstStyle/>
          <a:p>
            <a:pPr marL="0" indent="0">
              <a:buNone/>
            </a:pPr>
            <a:r>
              <a:rPr lang="en-US" i="1" dirty="0" smtClean="0"/>
              <a:t>“Collection </a:t>
            </a:r>
            <a:r>
              <a:rPr lang="en-US" i="1" dirty="0"/>
              <a:t>of unit processes with elementary and product flows, performing one or more defined functions, </a:t>
            </a:r>
            <a:r>
              <a:rPr lang="en-US" i="1" dirty="0" smtClean="0"/>
              <a:t>and which </a:t>
            </a:r>
            <a:r>
              <a:rPr lang="en-US" i="1" dirty="0"/>
              <a:t>models the life cycle of a </a:t>
            </a:r>
            <a:r>
              <a:rPr lang="en-US" i="1" dirty="0" smtClean="0"/>
              <a:t>product”*</a:t>
            </a:r>
          </a:p>
        </p:txBody>
      </p:sp>
      <p:pic>
        <p:nvPicPr>
          <p:cNvPr id="3" name="Picture 2"/>
          <p:cNvPicPr>
            <a:picLocks noChangeAspect="1"/>
          </p:cNvPicPr>
          <p:nvPr/>
        </p:nvPicPr>
        <p:blipFill>
          <a:blip r:embed="rId5"/>
          <a:stretch>
            <a:fillRect/>
          </a:stretch>
        </p:blipFill>
        <p:spPr>
          <a:xfrm>
            <a:off x="2419482" y="1868028"/>
            <a:ext cx="7356209" cy="4146226"/>
          </a:xfrm>
          <a:prstGeom prst="rect">
            <a:avLst/>
          </a:prstGeom>
        </p:spPr>
      </p:pic>
      <p:sp>
        <p:nvSpPr>
          <p:cNvPr id="8" name="Rectangle 7"/>
          <p:cNvSpPr/>
          <p:nvPr/>
        </p:nvSpPr>
        <p:spPr>
          <a:xfrm>
            <a:off x="2754993" y="6137364"/>
            <a:ext cx="9155067" cy="246221"/>
          </a:xfrm>
          <a:prstGeom prst="rect">
            <a:avLst/>
          </a:prstGeom>
        </p:spPr>
        <p:txBody>
          <a:bodyPr wrap="square">
            <a:spAutoFit/>
          </a:bodyPr>
          <a:lstStyle/>
          <a:p>
            <a:r>
              <a:rPr lang="en-US" sz="1000" dirty="0" smtClean="0"/>
              <a:t>*ISO 14040      Diagram: </a:t>
            </a:r>
            <a:r>
              <a:rPr lang="en-US" sz="1000" spc="-50" dirty="0"/>
              <a:t>Geyer, R., </a:t>
            </a:r>
            <a:r>
              <a:rPr lang="en-US" sz="1000" spc="-50" dirty="0" err="1"/>
              <a:t>Kuczenski</a:t>
            </a:r>
            <a:r>
              <a:rPr lang="en-US" sz="1000" spc="-50" dirty="0"/>
              <a:t>, B., Henderson, A., Zink, T. (2013). “Life Cycle Assessment of Used Oil Management in California.” </a:t>
            </a:r>
            <a:r>
              <a:rPr lang="en-US" sz="1000" i="1" spc="-50" dirty="0"/>
              <a:t>California Dep. of Resources Recycling and Recovery</a:t>
            </a:r>
            <a:r>
              <a:rPr lang="en-US" sz="1000" spc="-50" dirty="0"/>
              <a:t>. </a:t>
            </a:r>
            <a:endParaRPr lang="en-US" sz="1000" dirty="0"/>
          </a:p>
        </p:txBody>
      </p:sp>
      <p:sp>
        <p:nvSpPr>
          <p:cNvPr id="7" name="Rectangle 6"/>
          <p:cNvSpPr/>
          <p:nvPr/>
        </p:nvSpPr>
        <p:spPr>
          <a:xfrm>
            <a:off x="3610191" y="2057973"/>
            <a:ext cx="3951389" cy="319268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55641035"/>
      </p:ext>
    </p:extLst>
  </p:cSld>
  <p:clrMapOvr>
    <a:masterClrMapping/>
  </p:clrMapOvr>
  <mc:AlternateContent xmlns:mc="http://schemas.openxmlformats.org/markup-compatibility/2006" xmlns:p14="http://schemas.microsoft.com/office/powerpoint/2010/main">
    <mc:Choice Requires="p14">
      <p:transition spd="slow" p14:dur="2000" advTm="65026"/>
    </mc:Choice>
    <mc:Fallback xmlns="">
      <p:transition spd="slow" advTm="650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 Boundary</a:t>
            </a:r>
            <a:endParaRPr lang="en-US" dirty="0"/>
          </a:p>
        </p:txBody>
      </p:sp>
      <p:sp>
        <p:nvSpPr>
          <p:cNvPr id="15" name="Content Placeholder 2"/>
          <p:cNvSpPr>
            <a:spLocks noGrp="1"/>
          </p:cNvSpPr>
          <p:nvPr>
            <p:ph idx="1"/>
          </p:nvPr>
        </p:nvSpPr>
        <p:spPr/>
        <p:txBody>
          <a:bodyPr/>
          <a:lstStyle/>
          <a:p>
            <a:r>
              <a:rPr lang="en-US" i="1" dirty="0" smtClean="0"/>
              <a:t>“Set of criteria specifying which unit processes are part of a product system”*</a:t>
            </a:r>
          </a:p>
          <a:p>
            <a:r>
              <a:rPr lang="en-US" dirty="0" smtClean="0"/>
              <a:t>Ideally only materials and energy directly from and to the environment would cross boundary</a:t>
            </a:r>
          </a:p>
          <a:p>
            <a:pPr lvl="1"/>
            <a:r>
              <a:rPr lang="en-US" dirty="0" smtClean="0"/>
              <a:t>Practically inputs and outputs from other systems will cross</a:t>
            </a:r>
          </a:p>
          <a:p>
            <a:r>
              <a:rPr lang="en-US" dirty="0" smtClean="0"/>
              <a:t>Choice of system boundary will affect results</a:t>
            </a:r>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6" name="Footer Placeholder 5"/>
          <p:cNvSpPr>
            <a:spLocks noGrp="1"/>
          </p:cNvSpPr>
          <p:nvPr>
            <p:ph type="ftr" sz="quarter" idx="11"/>
          </p:nvPr>
        </p:nvSpPr>
        <p:spPr/>
        <p:txBody>
          <a:bodyPr/>
          <a:lstStyle/>
          <a:p>
            <a:r>
              <a:rPr lang="en-US" dirty="0" smtClean="0"/>
              <a:t>LCA Module </a:t>
            </a:r>
            <a:r>
              <a:rPr lang="el-GR" cap="none" dirty="0" smtClean="0">
                <a:latin typeface="Calibri" panose="020F0502020204030204" pitchFamily="34" charset="0"/>
              </a:rPr>
              <a:t>α</a:t>
            </a:r>
            <a:r>
              <a:rPr lang="en-US" dirty="0" smtClean="0"/>
              <a:t>2</a:t>
            </a:r>
            <a:endParaRPr lang="en-US" dirty="0"/>
          </a:p>
        </p:txBody>
      </p:sp>
      <p:sp>
        <p:nvSpPr>
          <p:cNvPr id="5" name="Slide Number Placeholder 4"/>
          <p:cNvSpPr>
            <a:spLocks noGrp="1"/>
          </p:cNvSpPr>
          <p:nvPr>
            <p:ph type="sldNum" sz="quarter" idx="12"/>
          </p:nvPr>
        </p:nvSpPr>
        <p:spPr/>
        <p:txBody>
          <a:bodyPr/>
          <a:lstStyle/>
          <a:p>
            <a:fld id="{0A514951-337F-4C55-96DD-3945EF272A02}" type="slidenum">
              <a:rPr lang="en-US" smtClean="0"/>
              <a:pPr/>
              <a:t>6</a:t>
            </a:fld>
            <a:endParaRPr lang="en-US"/>
          </a:p>
        </p:txBody>
      </p:sp>
      <p:sp>
        <p:nvSpPr>
          <p:cNvPr id="3" name="Rectangle 2"/>
          <p:cNvSpPr/>
          <p:nvPr/>
        </p:nvSpPr>
        <p:spPr>
          <a:xfrm>
            <a:off x="2842930" y="3817449"/>
            <a:ext cx="1460851" cy="19105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 name="Straight Arrow Connector 7"/>
          <p:cNvCxnSpPr/>
          <p:nvPr/>
        </p:nvCxnSpPr>
        <p:spPr>
          <a:xfrm>
            <a:off x="2302329" y="4079582"/>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8222" y="4098293"/>
            <a:ext cx="1967713" cy="646331"/>
          </a:xfrm>
          <a:prstGeom prst="rect">
            <a:avLst/>
          </a:prstGeom>
          <a:noFill/>
        </p:spPr>
        <p:txBody>
          <a:bodyPr wrap="square" rtlCol="0">
            <a:spAutoFit/>
          </a:bodyPr>
          <a:lstStyle/>
          <a:p>
            <a:r>
              <a:rPr lang="en-US" dirty="0" smtClean="0"/>
              <a:t>Raw materials from environment</a:t>
            </a:r>
            <a:endParaRPr lang="en-US" dirty="0"/>
          </a:p>
        </p:txBody>
      </p:sp>
      <p:cxnSp>
        <p:nvCxnSpPr>
          <p:cNvPr id="11" name="Straight Arrow Connector 10"/>
          <p:cNvCxnSpPr/>
          <p:nvPr/>
        </p:nvCxnSpPr>
        <p:spPr>
          <a:xfrm>
            <a:off x="2302329" y="4494460"/>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58051" y="5214368"/>
            <a:ext cx="824328" cy="369332"/>
          </a:xfrm>
          <a:prstGeom prst="rect">
            <a:avLst/>
          </a:prstGeom>
          <a:noFill/>
        </p:spPr>
        <p:txBody>
          <a:bodyPr wrap="none" rtlCol="0">
            <a:spAutoFit/>
          </a:bodyPr>
          <a:lstStyle/>
          <a:p>
            <a:r>
              <a:rPr lang="en-US" dirty="0" smtClean="0"/>
              <a:t>Energy</a:t>
            </a:r>
            <a:endParaRPr lang="en-US" dirty="0"/>
          </a:p>
        </p:txBody>
      </p:sp>
      <p:cxnSp>
        <p:nvCxnSpPr>
          <p:cNvPr id="13" name="Straight Arrow Connector 12"/>
          <p:cNvCxnSpPr/>
          <p:nvPr/>
        </p:nvCxnSpPr>
        <p:spPr>
          <a:xfrm>
            <a:off x="2302329" y="4291260"/>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305568" y="5409140"/>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317614" y="4071028"/>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52067" y="4098293"/>
            <a:ext cx="1497313" cy="646331"/>
          </a:xfrm>
          <a:prstGeom prst="rect">
            <a:avLst/>
          </a:prstGeom>
          <a:noFill/>
        </p:spPr>
        <p:txBody>
          <a:bodyPr wrap="square" rtlCol="0">
            <a:spAutoFit/>
          </a:bodyPr>
          <a:lstStyle/>
          <a:p>
            <a:r>
              <a:rPr lang="en-US" dirty="0" smtClean="0"/>
              <a:t>Materials to Environment</a:t>
            </a:r>
            <a:endParaRPr lang="en-US" dirty="0"/>
          </a:p>
        </p:txBody>
      </p:sp>
      <p:cxnSp>
        <p:nvCxnSpPr>
          <p:cNvPr id="29" name="Straight Arrow Connector 28"/>
          <p:cNvCxnSpPr/>
          <p:nvPr/>
        </p:nvCxnSpPr>
        <p:spPr>
          <a:xfrm>
            <a:off x="4317614" y="4485906"/>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893988" y="5220159"/>
            <a:ext cx="824328" cy="369332"/>
          </a:xfrm>
          <a:prstGeom prst="rect">
            <a:avLst/>
          </a:prstGeom>
          <a:noFill/>
        </p:spPr>
        <p:txBody>
          <a:bodyPr wrap="none" rtlCol="0">
            <a:spAutoFit/>
          </a:bodyPr>
          <a:lstStyle/>
          <a:p>
            <a:r>
              <a:rPr lang="en-US" dirty="0" smtClean="0"/>
              <a:t>Energy</a:t>
            </a:r>
            <a:endParaRPr lang="en-US" dirty="0"/>
          </a:p>
        </p:txBody>
      </p:sp>
      <p:cxnSp>
        <p:nvCxnSpPr>
          <p:cNvPr id="31" name="Straight Arrow Connector 30"/>
          <p:cNvCxnSpPr/>
          <p:nvPr/>
        </p:nvCxnSpPr>
        <p:spPr>
          <a:xfrm>
            <a:off x="4317614" y="4282706"/>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293430" y="5404825"/>
            <a:ext cx="568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302329" y="3263451"/>
            <a:ext cx="2323841" cy="369332"/>
          </a:xfrm>
          <a:prstGeom prst="rect">
            <a:avLst/>
          </a:prstGeom>
          <a:noFill/>
        </p:spPr>
        <p:txBody>
          <a:bodyPr wrap="none" rtlCol="0">
            <a:spAutoFit/>
          </a:bodyPr>
          <a:lstStyle/>
          <a:p>
            <a:r>
              <a:rPr lang="en-US" u="sng" dirty="0" smtClean="0"/>
              <a:t>Ideal System Boundary</a:t>
            </a:r>
            <a:endParaRPr lang="en-US" u="sng" dirty="0"/>
          </a:p>
        </p:txBody>
      </p:sp>
      <p:cxnSp>
        <p:nvCxnSpPr>
          <p:cNvPr id="37" name="Straight Arrow Connector 36"/>
          <p:cNvCxnSpPr/>
          <p:nvPr/>
        </p:nvCxnSpPr>
        <p:spPr>
          <a:xfrm>
            <a:off x="7773822" y="4121533"/>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321883" y="3851348"/>
            <a:ext cx="1967713" cy="646331"/>
          </a:xfrm>
          <a:prstGeom prst="rect">
            <a:avLst/>
          </a:prstGeom>
          <a:noFill/>
        </p:spPr>
        <p:txBody>
          <a:bodyPr wrap="square" rtlCol="0">
            <a:spAutoFit/>
          </a:bodyPr>
          <a:lstStyle/>
          <a:p>
            <a:r>
              <a:rPr lang="en-US" dirty="0" smtClean="0"/>
              <a:t>Raw materials from </a:t>
            </a:r>
            <a:r>
              <a:rPr lang="en-US" dirty="0" err="1" smtClean="0"/>
              <a:t>envr</a:t>
            </a:r>
            <a:r>
              <a:rPr lang="en-US" dirty="0" smtClean="0"/>
              <a:t>.</a:t>
            </a:r>
            <a:endParaRPr lang="en-US" dirty="0"/>
          </a:p>
        </p:txBody>
      </p:sp>
      <p:cxnSp>
        <p:nvCxnSpPr>
          <p:cNvPr id="39" name="Straight Arrow Connector 38"/>
          <p:cNvCxnSpPr/>
          <p:nvPr/>
        </p:nvCxnSpPr>
        <p:spPr>
          <a:xfrm>
            <a:off x="7773822" y="4752143"/>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949116" y="5187631"/>
            <a:ext cx="824328" cy="369332"/>
          </a:xfrm>
          <a:prstGeom prst="rect">
            <a:avLst/>
          </a:prstGeom>
          <a:noFill/>
        </p:spPr>
        <p:txBody>
          <a:bodyPr wrap="none" rtlCol="0">
            <a:spAutoFit/>
          </a:bodyPr>
          <a:lstStyle/>
          <a:p>
            <a:r>
              <a:rPr lang="en-US" dirty="0" smtClean="0"/>
              <a:t>Energy</a:t>
            </a:r>
            <a:endParaRPr lang="en-US" dirty="0"/>
          </a:p>
        </p:txBody>
      </p:sp>
      <p:cxnSp>
        <p:nvCxnSpPr>
          <p:cNvPr id="41" name="Straight Arrow Connector 40"/>
          <p:cNvCxnSpPr/>
          <p:nvPr/>
        </p:nvCxnSpPr>
        <p:spPr>
          <a:xfrm>
            <a:off x="7773822" y="4333211"/>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769635" y="5424354"/>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9789107" y="4112979"/>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292804" y="3893342"/>
            <a:ext cx="1497313" cy="646331"/>
          </a:xfrm>
          <a:prstGeom prst="rect">
            <a:avLst/>
          </a:prstGeom>
          <a:noFill/>
        </p:spPr>
        <p:txBody>
          <a:bodyPr wrap="square" rtlCol="0">
            <a:spAutoFit/>
          </a:bodyPr>
          <a:lstStyle/>
          <a:p>
            <a:r>
              <a:rPr lang="en-US" dirty="0" smtClean="0"/>
              <a:t>Materials to Environment</a:t>
            </a:r>
            <a:endParaRPr lang="en-US" dirty="0"/>
          </a:p>
        </p:txBody>
      </p:sp>
      <p:sp>
        <p:nvSpPr>
          <p:cNvPr id="46" name="TextBox 45"/>
          <p:cNvSpPr txBox="1"/>
          <p:nvPr/>
        </p:nvSpPr>
        <p:spPr>
          <a:xfrm>
            <a:off x="10344222" y="5257971"/>
            <a:ext cx="824328" cy="369332"/>
          </a:xfrm>
          <a:prstGeom prst="rect">
            <a:avLst/>
          </a:prstGeom>
          <a:noFill/>
        </p:spPr>
        <p:txBody>
          <a:bodyPr wrap="none" rtlCol="0">
            <a:spAutoFit/>
          </a:bodyPr>
          <a:lstStyle/>
          <a:p>
            <a:r>
              <a:rPr lang="en-US" dirty="0" smtClean="0"/>
              <a:t>Energy</a:t>
            </a:r>
            <a:endParaRPr lang="en-US" dirty="0"/>
          </a:p>
        </p:txBody>
      </p:sp>
      <p:cxnSp>
        <p:nvCxnSpPr>
          <p:cNvPr id="47" name="Straight Arrow Connector 46"/>
          <p:cNvCxnSpPr/>
          <p:nvPr/>
        </p:nvCxnSpPr>
        <p:spPr>
          <a:xfrm>
            <a:off x="9789107" y="4324657"/>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9757497" y="5420039"/>
            <a:ext cx="5541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716343" y="3291173"/>
            <a:ext cx="2657009" cy="369332"/>
          </a:xfrm>
          <a:prstGeom prst="rect">
            <a:avLst/>
          </a:prstGeom>
          <a:noFill/>
        </p:spPr>
        <p:txBody>
          <a:bodyPr wrap="none" rtlCol="0">
            <a:spAutoFit/>
          </a:bodyPr>
          <a:lstStyle/>
          <a:p>
            <a:r>
              <a:rPr lang="en-US" u="sng" dirty="0" smtClean="0"/>
              <a:t>Practical System Boundary</a:t>
            </a:r>
            <a:endParaRPr lang="en-US" u="sng" dirty="0"/>
          </a:p>
        </p:txBody>
      </p:sp>
      <p:sp>
        <p:nvSpPr>
          <p:cNvPr id="51" name="TextBox 50"/>
          <p:cNvSpPr txBox="1"/>
          <p:nvPr/>
        </p:nvSpPr>
        <p:spPr>
          <a:xfrm>
            <a:off x="6363151" y="4538244"/>
            <a:ext cx="1602555" cy="646331"/>
          </a:xfrm>
          <a:prstGeom prst="rect">
            <a:avLst/>
          </a:prstGeom>
          <a:noFill/>
        </p:spPr>
        <p:txBody>
          <a:bodyPr wrap="square" rtlCol="0">
            <a:spAutoFit/>
          </a:bodyPr>
          <a:lstStyle/>
          <a:p>
            <a:r>
              <a:rPr lang="en-US" dirty="0" smtClean="0"/>
              <a:t>Inputs from other systems</a:t>
            </a:r>
            <a:endParaRPr lang="en-US" dirty="0"/>
          </a:p>
        </p:txBody>
      </p:sp>
      <p:cxnSp>
        <p:nvCxnSpPr>
          <p:cNvPr id="52" name="Straight Arrow Connector 51"/>
          <p:cNvCxnSpPr/>
          <p:nvPr/>
        </p:nvCxnSpPr>
        <p:spPr>
          <a:xfrm>
            <a:off x="7764328" y="4956988"/>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775274" y="4759821"/>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775274" y="4971499"/>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0285939" y="4557898"/>
            <a:ext cx="1541462" cy="646331"/>
          </a:xfrm>
          <a:prstGeom prst="rect">
            <a:avLst/>
          </a:prstGeom>
          <a:noFill/>
        </p:spPr>
        <p:txBody>
          <a:bodyPr wrap="square" rtlCol="0">
            <a:spAutoFit/>
          </a:bodyPr>
          <a:lstStyle/>
          <a:p>
            <a:r>
              <a:rPr lang="en-US" dirty="0" smtClean="0"/>
              <a:t>Outputs to other systems</a:t>
            </a:r>
            <a:endParaRPr lang="en-US" dirty="0"/>
          </a:p>
        </p:txBody>
      </p:sp>
      <p:cxnSp>
        <p:nvCxnSpPr>
          <p:cNvPr id="59" name="Straight Arrow Connector 58"/>
          <p:cNvCxnSpPr/>
          <p:nvPr/>
        </p:nvCxnSpPr>
        <p:spPr>
          <a:xfrm>
            <a:off x="2282379" y="4713282"/>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297695" y="4693249"/>
            <a:ext cx="5406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275615" y="3277965"/>
            <a:ext cx="0" cy="2599574"/>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696145" y="5698225"/>
            <a:ext cx="1980079" cy="369332"/>
          </a:xfrm>
          <a:prstGeom prst="rect">
            <a:avLst/>
          </a:prstGeom>
          <a:noFill/>
        </p:spPr>
        <p:txBody>
          <a:bodyPr wrap="square" rtlCol="0">
            <a:spAutoFit/>
          </a:bodyPr>
          <a:lstStyle/>
          <a:p>
            <a:r>
              <a:rPr lang="en-US" dirty="0" smtClean="0"/>
              <a:t>System Boundary</a:t>
            </a:r>
            <a:endParaRPr lang="en-US" dirty="0"/>
          </a:p>
        </p:txBody>
      </p:sp>
      <p:sp>
        <p:nvSpPr>
          <p:cNvPr id="64" name="TextBox 63"/>
          <p:cNvSpPr txBox="1"/>
          <p:nvPr/>
        </p:nvSpPr>
        <p:spPr>
          <a:xfrm>
            <a:off x="8196650" y="5698225"/>
            <a:ext cx="2000549" cy="369332"/>
          </a:xfrm>
          <a:prstGeom prst="rect">
            <a:avLst/>
          </a:prstGeom>
          <a:noFill/>
        </p:spPr>
        <p:txBody>
          <a:bodyPr wrap="square" rtlCol="0">
            <a:spAutoFit/>
          </a:bodyPr>
          <a:lstStyle/>
          <a:p>
            <a:r>
              <a:rPr lang="en-US" dirty="0" smtClean="0"/>
              <a:t>System Boundary</a:t>
            </a:r>
            <a:endParaRPr lang="en-US" dirty="0"/>
          </a:p>
        </p:txBody>
      </p:sp>
      <p:sp>
        <p:nvSpPr>
          <p:cNvPr id="70" name="Rectangle 69"/>
          <p:cNvSpPr/>
          <p:nvPr/>
        </p:nvSpPr>
        <p:spPr>
          <a:xfrm>
            <a:off x="3068287" y="3915087"/>
            <a:ext cx="1010137" cy="357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Process A</a:t>
            </a:r>
            <a:endParaRPr lang="en-US" sz="1600" dirty="0"/>
          </a:p>
        </p:txBody>
      </p:sp>
      <p:sp>
        <p:nvSpPr>
          <p:cNvPr id="72" name="Rectangle 71"/>
          <p:cNvSpPr/>
          <p:nvPr/>
        </p:nvSpPr>
        <p:spPr>
          <a:xfrm>
            <a:off x="8315812" y="3817448"/>
            <a:ext cx="1460851" cy="19105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8563379" y="4111930"/>
            <a:ext cx="998085" cy="516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Process A</a:t>
            </a:r>
            <a:endParaRPr lang="en-US" dirty="0"/>
          </a:p>
        </p:txBody>
      </p:sp>
      <p:sp>
        <p:nvSpPr>
          <p:cNvPr id="74" name="Rectangle 73"/>
          <p:cNvSpPr/>
          <p:nvPr/>
        </p:nvSpPr>
        <p:spPr>
          <a:xfrm>
            <a:off x="8551327" y="4810932"/>
            <a:ext cx="998085" cy="516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Process B</a:t>
            </a:r>
            <a:endParaRPr lang="en-US" dirty="0"/>
          </a:p>
        </p:txBody>
      </p:sp>
      <p:sp>
        <p:nvSpPr>
          <p:cNvPr id="50" name="Rectangle 49"/>
          <p:cNvSpPr/>
          <p:nvPr/>
        </p:nvSpPr>
        <p:spPr>
          <a:xfrm>
            <a:off x="11106150" y="6137364"/>
            <a:ext cx="842010" cy="246221"/>
          </a:xfrm>
          <a:prstGeom prst="rect">
            <a:avLst/>
          </a:prstGeom>
        </p:spPr>
        <p:txBody>
          <a:bodyPr wrap="square">
            <a:spAutoFit/>
          </a:bodyPr>
          <a:lstStyle/>
          <a:p>
            <a:r>
              <a:rPr lang="en-US" sz="1000" dirty="0" smtClean="0"/>
              <a:t>*ISO 14040</a:t>
            </a:r>
            <a:r>
              <a:rPr lang="en-US" sz="1000" spc="-50" dirty="0" smtClean="0"/>
              <a:t> </a:t>
            </a:r>
            <a:endParaRPr lang="en-US" sz="1000" dirty="0"/>
          </a:p>
        </p:txBody>
      </p:sp>
      <p:pic>
        <p:nvPicPr>
          <p:cNvPr id="14" name="Audio 1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
        <p:nvSpPr>
          <p:cNvPr id="58" name="Rectangle 57"/>
          <p:cNvSpPr/>
          <p:nvPr/>
        </p:nvSpPr>
        <p:spPr>
          <a:xfrm>
            <a:off x="3069635" y="4370042"/>
            <a:ext cx="1010137" cy="357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Process B</a:t>
            </a:r>
            <a:endParaRPr lang="en-US" sz="1600" dirty="0"/>
          </a:p>
        </p:txBody>
      </p:sp>
      <p:sp>
        <p:nvSpPr>
          <p:cNvPr id="61" name="Rectangle 60"/>
          <p:cNvSpPr/>
          <p:nvPr/>
        </p:nvSpPr>
        <p:spPr>
          <a:xfrm>
            <a:off x="3068287" y="4827564"/>
            <a:ext cx="1010137" cy="357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Process C</a:t>
            </a:r>
            <a:endParaRPr lang="en-US" sz="1600" dirty="0"/>
          </a:p>
        </p:txBody>
      </p:sp>
      <p:sp>
        <p:nvSpPr>
          <p:cNvPr id="65" name="Rectangle 64"/>
          <p:cNvSpPr/>
          <p:nvPr/>
        </p:nvSpPr>
        <p:spPr>
          <a:xfrm>
            <a:off x="3068287" y="5285086"/>
            <a:ext cx="1010137" cy="357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Process D</a:t>
            </a:r>
            <a:endParaRPr lang="en-US" sz="1600" dirty="0"/>
          </a:p>
        </p:txBody>
      </p:sp>
    </p:spTree>
    <p:custDataLst>
      <p:tags r:id="rId1"/>
    </p:custDataLst>
    <p:extLst>
      <p:ext uri="{BB962C8B-B14F-4D97-AF65-F5344CB8AC3E}">
        <p14:creationId xmlns:p14="http://schemas.microsoft.com/office/powerpoint/2010/main" val="2534948692"/>
      </p:ext>
    </p:extLst>
  </p:cSld>
  <p:clrMapOvr>
    <a:masterClrMapping/>
  </p:clrMapOvr>
  <mc:AlternateContent xmlns:mc="http://schemas.openxmlformats.org/markup-compatibility/2006" xmlns:p14="http://schemas.microsoft.com/office/powerpoint/2010/main">
    <mc:Choice Requires="p14">
      <p:transition spd="slow" p14:dur="2000" advTm="71293"/>
    </mc:Choice>
    <mc:Fallback xmlns="">
      <p:transition spd="slow" advTm="712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51"/>
                                        </p:tgtEl>
                                        <p:attrNameLst>
                                          <p:attrName>style.fontWeight</p:attrName>
                                        </p:attrNameLst>
                                      </p:cBhvr>
                                      <p:to>
                                        <p:strVal val="bold"/>
                                      </p:to>
                                    </p:set>
                                  </p:childTnLst>
                                </p:cTn>
                              </p:par>
                              <p:par>
                                <p:cTn id="11" presetID="15" presetClass="emph" presetSubtype="0" grpId="0" nodeType="withEffect">
                                  <p:stCondLst>
                                    <p:cond delay="0"/>
                                  </p:stCondLst>
                                  <p:iterate type="lt">
                                    <p:tmAbs val="25"/>
                                  </p:iterate>
                                  <p:childTnLst>
                                    <p:set>
                                      <p:cBhvr override="childStyle">
                                        <p:cTn id="12" dur="indefinite"/>
                                        <p:tgtEl>
                                          <p:spTgt spid="56"/>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4"/>
                </p:tgtEl>
              </p:cMediaNode>
            </p:audio>
          </p:childTnLst>
        </p:cTn>
      </p:par>
    </p:tnLst>
    <p:bldLst>
      <p:bldP spid="51"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p:cNvSpPr txBox="1"/>
          <p:nvPr/>
        </p:nvSpPr>
        <p:spPr>
          <a:xfrm>
            <a:off x="7953471" y="1696353"/>
            <a:ext cx="1372851" cy="369332"/>
          </a:xfrm>
          <a:prstGeom prst="rect">
            <a:avLst/>
          </a:prstGeom>
          <a:noFill/>
        </p:spPr>
        <p:txBody>
          <a:bodyPr wrap="square" rtlCol="0">
            <a:spAutoFit/>
          </a:bodyPr>
          <a:lstStyle/>
          <a:p>
            <a:r>
              <a:rPr lang="en-US" dirty="0" smtClean="0"/>
              <a:t>Corn Grain</a:t>
            </a:r>
            <a:endParaRPr lang="en-US" dirty="0"/>
          </a:p>
        </p:txBody>
      </p:sp>
      <p:sp>
        <p:nvSpPr>
          <p:cNvPr id="7" name="Rectangle 6"/>
          <p:cNvSpPr/>
          <p:nvPr/>
        </p:nvSpPr>
        <p:spPr>
          <a:xfrm>
            <a:off x="3855189" y="1277257"/>
            <a:ext cx="6042633" cy="44792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8489" y="275846"/>
            <a:ext cx="10746332" cy="885981"/>
          </a:xfrm>
        </p:spPr>
        <p:txBody>
          <a:bodyPr>
            <a:normAutofit/>
          </a:bodyPr>
          <a:lstStyle/>
          <a:p>
            <a:r>
              <a:rPr lang="en-US" dirty="0" smtClean="0"/>
              <a:t>System Boundary - Corn Ethanol</a:t>
            </a:r>
            <a:endParaRPr lang="en-US" dirty="0"/>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6" name="Footer Placeholder 5"/>
          <p:cNvSpPr>
            <a:spLocks noGrp="1"/>
          </p:cNvSpPr>
          <p:nvPr>
            <p:ph type="ftr" sz="quarter" idx="11"/>
          </p:nvPr>
        </p:nvSpPr>
        <p:spPr/>
        <p:txBody>
          <a:bodyPr/>
          <a:lstStyle/>
          <a:p>
            <a:r>
              <a:rPr lang="en-US" dirty="0" smtClean="0"/>
              <a:t>LCA Module </a:t>
            </a:r>
            <a:r>
              <a:rPr lang="el-GR" cap="none" dirty="0" smtClean="0">
                <a:latin typeface="Calibri" panose="020F0502020204030204" pitchFamily="34" charset="0"/>
              </a:rPr>
              <a:t>α</a:t>
            </a:r>
            <a:r>
              <a:rPr lang="en-US" dirty="0" smtClean="0"/>
              <a:t>2</a:t>
            </a:r>
            <a:endParaRPr lang="en-US" dirty="0"/>
          </a:p>
        </p:txBody>
      </p:sp>
      <p:sp>
        <p:nvSpPr>
          <p:cNvPr id="5" name="Slide Number Placeholder 4"/>
          <p:cNvSpPr>
            <a:spLocks noGrp="1"/>
          </p:cNvSpPr>
          <p:nvPr>
            <p:ph type="sldNum" sz="quarter" idx="12"/>
          </p:nvPr>
        </p:nvSpPr>
        <p:spPr/>
        <p:txBody>
          <a:bodyPr/>
          <a:lstStyle/>
          <a:p>
            <a:fld id="{0A514951-337F-4C55-96DD-3945EF272A02}" type="slidenum">
              <a:rPr lang="en-US" smtClean="0"/>
              <a:t>7</a:t>
            </a:fld>
            <a:endParaRPr lang="en-US"/>
          </a:p>
        </p:txBody>
      </p:sp>
      <p:sp>
        <p:nvSpPr>
          <p:cNvPr id="14" name="Rectangle 13"/>
          <p:cNvSpPr/>
          <p:nvPr/>
        </p:nvSpPr>
        <p:spPr>
          <a:xfrm>
            <a:off x="4031410" y="2489107"/>
            <a:ext cx="1310515" cy="595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Fertilizer Production</a:t>
            </a:r>
            <a:endParaRPr lang="en-US" dirty="0"/>
          </a:p>
        </p:txBody>
      </p:sp>
      <p:cxnSp>
        <p:nvCxnSpPr>
          <p:cNvPr id="17" name="Straight Arrow Connector 16"/>
          <p:cNvCxnSpPr>
            <a:stCxn id="14" idx="3"/>
          </p:cNvCxnSpPr>
          <p:nvPr/>
        </p:nvCxnSpPr>
        <p:spPr>
          <a:xfrm>
            <a:off x="5341925" y="2786853"/>
            <a:ext cx="1105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94743" y="2432363"/>
            <a:ext cx="1000017" cy="369332"/>
          </a:xfrm>
          <a:prstGeom prst="rect">
            <a:avLst/>
          </a:prstGeom>
          <a:noFill/>
        </p:spPr>
        <p:txBody>
          <a:bodyPr wrap="none" rtlCol="0">
            <a:spAutoFit/>
          </a:bodyPr>
          <a:lstStyle/>
          <a:p>
            <a:r>
              <a:rPr lang="en-US" dirty="0" smtClean="0"/>
              <a:t>Fertilizer</a:t>
            </a:r>
            <a:endParaRPr lang="en-US" dirty="0"/>
          </a:p>
        </p:txBody>
      </p:sp>
      <p:sp>
        <p:nvSpPr>
          <p:cNvPr id="50" name="Rectangle 49"/>
          <p:cNvSpPr/>
          <p:nvPr/>
        </p:nvSpPr>
        <p:spPr>
          <a:xfrm>
            <a:off x="4031410" y="3262631"/>
            <a:ext cx="1310515" cy="622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Pesticide Production</a:t>
            </a:r>
            <a:endParaRPr lang="en-US" dirty="0"/>
          </a:p>
        </p:txBody>
      </p:sp>
      <p:cxnSp>
        <p:nvCxnSpPr>
          <p:cNvPr id="55" name="Straight Arrow Connector 54"/>
          <p:cNvCxnSpPr>
            <a:stCxn id="50" idx="3"/>
          </p:cNvCxnSpPr>
          <p:nvPr/>
        </p:nvCxnSpPr>
        <p:spPr>
          <a:xfrm>
            <a:off x="5341925" y="3573704"/>
            <a:ext cx="11177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350861" y="3230913"/>
            <a:ext cx="1108830" cy="369332"/>
          </a:xfrm>
          <a:prstGeom prst="rect">
            <a:avLst/>
          </a:prstGeom>
          <a:noFill/>
        </p:spPr>
        <p:txBody>
          <a:bodyPr wrap="none" rtlCol="0">
            <a:spAutoFit/>
          </a:bodyPr>
          <a:lstStyle/>
          <a:p>
            <a:r>
              <a:rPr lang="en-US" dirty="0" smtClean="0"/>
              <a:t>Pesticides</a:t>
            </a:r>
            <a:endParaRPr lang="en-US" dirty="0"/>
          </a:p>
        </p:txBody>
      </p:sp>
      <p:sp>
        <p:nvSpPr>
          <p:cNvPr id="63" name="TextBox 62"/>
          <p:cNvSpPr txBox="1"/>
          <p:nvPr/>
        </p:nvSpPr>
        <p:spPr>
          <a:xfrm>
            <a:off x="2894541" y="5212415"/>
            <a:ext cx="753732" cy="369332"/>
          </a:xfrm>
          <a:prstGeom prst="rect">
            <a:avLst/>
          </a:prstGeom>
          <a:noFill/>
        </p:spPr>
        <p:txBody>
          <a:bodyPr wrap="none" rtlCol="0">
            <a:spAutoFit/>
          </a:bodyPr>
          <a:lstStyle/>
          <a:p>
            <a:r>
              <a:rPr lang="en-US" dirty="0" smtClean="0"/>
              <a:t>Diesel</a:t>
            </a:r>
            <a:endParaRPr lang="en-US" dirty="0"/>
          </a:p>
        </p:txBody>
      </p:sp>
      <p:sp>
        <p:nvSpPr>
          <p:cNvPr id="64" name="Rectangle 63"/>
          <p:cNvSpPr/>
          <p:nvPr/>
        </p:nvSpPr>
        <p:spPr>
          <a:xfrm>
            <a:off x="1329019" y="3360657"/>
            <a:ext cx="1549236" cy="823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Farm Infrastructure Manufacture</a:t>
            </a:r>
            <a:endParaRPr lang="en-US" dirty="0"/>
          </a:p>
        </p:txBody>
      </p:sp>
      <p:cxnSp>
        <p:nvCxnSpPr>
          <p:cNvPr id="65" name="Straight Arrow Connector 64"/>
          <p:cNvCxnSpPr/>
          <p:nvPr/>
        </p:nvCxnSpPr>
        <p:spPr>
          <a:xfrm>
            <a:off x="2878253" y="4051244"/>
            <a:ext cx="951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442687" y="5389120"/>
            <a:ext cx="1446236" cy="564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Diesel Production</a:t>
            </a:r>
            <a:endParaRPr lang="en-US" dirty="0"/>
          </a:p>
        </p:txBody>
      </p:sp>
      <p:cxnSp>
        <p:nvCxnSpPr>
          <p:cNvPr id="67" name="Straight Arrow Connector 66"/>
          <p:cNvCxnSpPr/>
          <p:nvPr/>
        </p:nvCxnSpPr>
        <p:spPr>
          <a:xfrm>
            <a:off x="2900262" y="5537745"/>
            <a:ext cx="951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894541" y="3732047"/>
            <a:ext cx="898195" cy="369332"/>
          </a:xfrm>
          <a:prstGeom prst="rect">
            <a:avLst/>
          </a:prstGeom>
          <a:noFill/>
        </p:spPr>
        <p:txBody>
          <a:bodyPr wrap="none" rtlCol="0">
            <a:spAutoFit/>
          </a:bodyPr>
          <a:lstStyle/>
          <a:p>
            <a:r>
              <a:rPr lang="en-US" dirty="0" err="1" smtClean="0"/>
              <a:t>Infrastr</a:t>
            </a:r>
            <a:r>
              <a:rPr lang="en-US" dirty="0" smtClean="0"/>
              <a:t>.</a:t>
            </a:r>
            <a:endParaRPr lang="en-US" dirty="0"/>
          </a:p>
        </p:txBody>
      </p:sp>
      <p:cxnSp>
        <p:nvCxnSpPr>
          <p:cNvPr id="73" name="Straight Arrow Connector 72"/>
          <p:cNvCxnSpPr/>
          <p:nvPr/>
        </p:nvCxnSpPr>
        <p:spPr>
          <a:xfrm>
            <a:off x="2878899" y="1968990"/>
            <a:ext cx="951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139926" y="1752606"/>
            <a:ext cx="760336" cy="369332"/>
          </a:xfrm>
          <a:prstGeom prst="rect">
            <a:avLst/>
          </a:prstGeom>
          <a:noFill/>
        </p:spPr>
        <p:txBody>
          <a:bodyPr wrap="none" rtlCol="0">
            <a:spAutoFit/>
          </a:bodyPr>
          <a:lstStyle/>
          <a:p>
            <a:r>
              <a:rPr lang="en-US" dirty="0" smtClean="0"/>
              <a:t>Water</a:t>
            </a:r>
            <a:endParaRPr lang="en-US" dirty="0"/>
          </a:p>
        </p:txBody>
      </p:sp>
      <p:cxnSp>
        <p:nvCxnSpPr>
          <p:cNvPr id="76" name="Straight Arrow Connector 75"/>
          <p:cNvCxnSpPr/>
          <p:nvPr/>
        </p:nvCxnSpPr>
        <p:spPr>
          <a:xfrm>
            <a:off x="2903453" y="1499270"/>
            <a:ext cx="951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000525" y="1312682"/>
            <a:ext cx="945580" cy="369332"/>
          </a:xfrm>
          <a:prstGeom prst="rect">
            <a:avLst/>
          </a:prstGeom>
          <a:noFill/>
        </p:spPr>
        <p:txBody>
          <a:bodyPr wrap="none" rtlCol="0">
            <a:spAutoFit/>
          </a:bodyPr>
          <a:lstStyle/>
          <a:p>
            <a:r>
              <a:rPr lang="en-US" dirty="0" smtClean="0"/>
              <a:t>Sunlight</a:t>
            </a:r>
            <a:endParaRPr lang="en-US" dirty="0"/>
          </a:p>
        </p:txBody>
      </p:sp>
      <p:sp>
        <p:nvSpPr>
          <p:cNvPr id="85" name="Rectangle 84"/>
          <p:cNvSpPr/>
          <p:nvPr/>
        </p:nvSpPr>
        <p:spPr>
          <a:xfrm>
            <a:off x="4040346" y="4074959"/>
            <a:ext cx="1310515" cy="622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Seed Production</a:t>
            </a:r>
            <a:endParaRPr lang="en-US" dirty="0"/>
          </a:p>
        </p:txBody>
      </p:sp>
      <p:cxnSp>
        <p:nvCxnSpPr>
          <p:cNvPr id="86" name="Straight Arrow Connector 85"/>
          <p:cNvCxnSpPr>
            <a:stCxn id="85" idx="3"/>
          </p:cNvCxnSpPr>
          <p:nvPr/>
        </p:nvCxnSpPr>
        <p:spPr>
          <a:xfrm>
            <a:off x="5350861" y="4386032"/>
            <a:ext cx="11177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359797" y="4043241"/>
            <a:ext cx="732893" cy="369332"/>
          </a:xfrm>
          <a:prstGeom prst="rect">
            <a:avLst/>
          </a:prstGeom>
          <a:noFill/>
        </p:spPr>
        <p:txBody>
          <a:bodyPr wrap="none" rtlCol="0">
            <a:spAutoFit/>
          </a:bodyPr>
          <a:lstStyle/>
          <a:p>
            <a:r>
              <a:rPr lang="en-US" dirty="0" smtClean="0"/>
              <a:t>Seeds</a:t>
            </a:r>
            <a:endParaRPr lang="en-US" dirty="0"/>
          </a:p>
        </p:txBody>
      </p:sp>
      <p:sp>
        <p:nvSpPr>
          <p:cNvPr id="91" name="Rectangle 90"/>
          <p:cNvSpPr/>
          <p:nvPr/>
        </p:nvSpPr>
        <p:spPr>
          <a:xfrm>
            <a:off x="6447578" y="1753270"/>
            <a:ext cx="1132617" cy="3007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Farming Processes</a:t>
            </a:r>
            <a:endParaRPr lang="en-US" dirty="0"/>
          </a:p>
        </p:txBody>
      </p:sp>
      <p:cxnSp>
        <p:nvCxnSpPr>
          <p:cNvPr id="94" name="Straight Arrow Connector 93"/>
          <p:cNvCxnSpPr>
            <a:endCxn id="99" idx="1"/>
          </p:cNvCxnSpPr>
          <p:nvPr/>
        </p:nvCxnSpPr>
        <p:spPr>
          <a:xfrm>
            <a:off x="7617447" y="2038843"/>
            <a:ext cx="26790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10296499" y="1741097"/>
            <a:ext cx="1310515" cy="595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Grain Processing</a:t>
            </a:r>
            <a:endParaRPr lang="en-US" dirty="0"/>
          </a:p>
        </p:txBody>
      </p:sp>
      <p:sp>
        <p:nvSpPr>
          <p:cNvPr id="100" name="Rectangle 99"/>
          <p:cNvSpPr/>
          <p:nvPr/>
        </p:nvSpPr>
        <p:spPr>
          <a:xfrm>
            <a:off x="8472480" y="2593901"/>
            <a:ext cx="1097365" cy="1088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Ethanol Product.</a:t>
            </a:r>
          </a:p>
          <a:p>
            <a:pPr algn="ctr"/>
            <a:r>
              <a:rPr lang="en-US" dirty="0" smtClean="0"/>
              <a:t>Processes</a:t>
            </a:r>
            <a:endParaRPr lang="en-US" dirty="0"/>
          </a:p>
        </p:txBody>
      </p:sp>
      <p:sp>
        <p:nvSpPr>
          <p:cNvPr id="101" name="TextBox 100"/>
          <p:cNvSpPr txBox="1"/>
          <p:nvPr/>
        </p:nvSpPr>
        <p:spPr>
          <a:xfrm>
            <a:off x="7617447" y="2477754"/>
            <a:ext cx="779880" cy="646331"/>
          </a:xfrm>
          <a:prstGeom prst="rect">
            <a:avLst/>
          </a:prstGeom>
          <a:noFill/>
        </p:spPr>
        <p:txBody>
          <a:bodyPr wrap="square" rtlCol="0">
            <a:spAutoFit/>
          </a:bodyPr>
          <a:lstStyle/>
          <a:p>
            <a:r>
              <a:rPr lang="en-US" dirty="0" smtClean="0"/>
              <a:t>Corn Stover</a:t>
            </a:r>
            <a:endParaRPr lang="en-US" dirty="0"/>
          </a:p>
        </p:txBody>
      </p:sp>
      <p:cxnSp>
        <p:nvCxnSpPr>
          <p:cNvPr id="102" name="Straight Arrow Connector 101"/>
          <p:cNvCxnSpPr/>
          <p:nvPr/>
        </p:nvCxnSpPr>
        <p:spPr>
          <a:xfrm>
            <a:off x="7517553" y="3088254"/>
            <a:ext cx="919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329017" y="4351908"/>
            <a:ext cx="1549237" cy="823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Ethanol </a:t>
            </a:r>
          </a:p>
          <a:p>
            <a:pPr algn="ctr"/>
            <a:r>
              <a:rPr lang="en-US" dirty="0" smtClean="0"/>
              <a:t>Prod. Equip. Manufacture</a:t>
            </a:r>
            <a:endParaRPr lang="en-US" dirty="0"/>
          </a:p>
        </p:txBody>
      </p:sp>
      <p:cxnSp>
        <p:nvCxnSpPr>
          <p:cNvPr id="108" name="Straight Arrow Connector 107"/>
          <p:cNvCxnSpPr/>
          <p:nvPr/>
        </p:nvCxnSpPr>
        <p:spPr>
          <a:xfrm>
            <a:off x="2878253" y="5042495"/>
            <a:ext cx="9517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2894541" y="4723298"/>
            <a:ext cx="769570" cy="369332"/>
          </a:xfrm>
          <a:prstGeom prst="rect">
            <a:avLst/>
          </a:prstGeom>
          <a:noFill/>
        </p:spPr>
        <p:txBody>
          <a:bodyPr wrap="none" rtlCol="0">
            <a:spAutoFit/>
          </a:bodyPr>
          <a:lstStyle/>
          <a:p>
            <a:r>
              <a:rPr lang="en-US" dirty="0" smtClean="0"/>
              <a:t>Equip.</a:t>
            </a:r>
            <a:endParaRPr lang="en-US" dirty="0"/>
          </a:p>
        </p:txBody>
      </p:sp>
      <p:cxnSp>
        <p:nvCxnSpPr>
          <p:cNvPr id="110" name="Straight Arrow Connector 109"/>
          <p:cNvCxnSpPr/>
          <p:nvPr/>
        </p:nvCxnSpPr>
        <p:spPr>
          <a:xfrm>
            <a:off x="2798522" y="2736966"/>
            <a:ext cx="1045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1165154" y="2209710"/>
            <a:ext cx="2075080" cy="923330"/>
          </a:xfrm>
          <a:prstGeom prst="rect">
            <a:avLst/>
          </a:prstGeom>
          <a:noFill/>
        </p:spPr>
        <p:txBody>
          <a:bodyPr wrap="square" rtlCol="0">
            <a:spAutoFit/>
          </a:bodyPr>
          <a:lstStyle/>
          <a:p>
            <a:r>
              <a:rPr lang="en-US" dirty="0" smtClean="0"/>
              <a:t>Inputs to fertilizer, pesticide, seed, ethanol production</a:t>
            </a:r>
          </a:p>
        </p:txBody>
      </p:sp>
      <p:sp>
        <p:nvSpPr>
          <p:cNvPr id="113" name="Rectangle 112"/>
          <p:cNvSpPr/>
          <p:nvPr/>
        </p:nvSpPr>
        <p:spPr>
          <a:xfrm>
            <a:off x="8314967" y="4101379"/>
            <a:ext cx="1412389" cy="9912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Ethanol Combustion</a:t>
            </a:r>
            <a:endParaRPr lang="en-US" dirty="0"/>
          </a:p>
        </p:txBody>
      </p:sp>
      <p:cxnSp>
        <p:nvCxnSpPr>
          <p:cNvPr id="115" name="Straight Arrow Connector 114"/>
          <p:cNvCxnSpPr>
            <a:stCxn id="100" idx="2"/>
            <a:endCxn id="113" idx="0"/>
          </p:cNvCxnSpPr>
          <p:nvPr/>
        </p:nvCxnSpPr>
        <p:spPr>
          <a:xfrm flipH="1">
            <a:off x="9021162" y="3682776"/>
            <a:ext cx="1" cy="41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9910523" y="4907964"/>
            <a:ext cx="1171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10061828" y="4538632"/>
            <a:ext cx="877228" cy="369332"/>
          </a:xfrm>
          <a:prstGeom prst="rect">
            <a:avLst/>
          </a:prstGeom>
          <a:noFill/>
        </p:spPr>
        <p:txBody>
          <a:bodyPr wrap="none" rtlCol="0">
            <a:spAutoFit/>
          </a:bodyPr>
          <a:lstStyle/>
          <a:p>
            <a:r>
              <a:rPr lang="en-US" dirty="0" smtClean="0"/>
              <a:t>Energy </a:t>
            </a:r>
            <a:endParaRPr lang="en-US" dirty="0"/>
          </a:p>
        </p:txBody>
      </p:sp>
      <p:cxnSp>
        <p:nvCxnSpPr>
          <p:cNvPr id="121" name="Straight Arrow Connector 120"/>
          <p:cNvCxnSpPr/>
          <p:nvPr/>
        </p:nvCxnSpPr>
        <p:spPr>
          <a:xfrm>
            <a:off x="9902644" y="3389061"/>
            <a:ext cx="1171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9902644" y="3019729"/>
            <a:ext cx="1866899" cy="369332"/>
          </a:xfrm>
          <a:prstGeom prst="rect">
            <a:avLst/>
          </a:prstGeom>
          <a:noFill/>
        </p:spPr>
        <p:txBody>
          <a:bodyPr wrap="square" rtlCol="0">
            <a:spAutoFit/>
          </a:bodyPr>
          <a:lstStyle/>
          <a:p>
            <a:r>
              <a:rPr lang="en-US" dirty="0" smtClean="0"/>
              <a:t>Emissions to air</a:t>
            </a:r>
            <a:endParaRPr lang="en-US" dirty="0"/>
          </a:p>
        </p:txBody>
      </p:sp>
      <p:cxnSp>
        <p:nvCxnSpPr>
          <p:cNvPr id="123" name="Straight Arrow Connector 122"/>
          <p:cNvCxnSpPr/>
          <p:nvPr/>
        </p:nvCxnSpPr>
        <p:spPr>
          <a:xfrm>
            <a:off x="9919459" y="3813327"/>
            <a:ext cx="1171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9919459" y="3443995"/>
            <a:ext cx="2010363" cy="369332"/>
          </a:xfrm>
          <a:prstGeom prst="rect">
            <a:avLst/>
          </a:prstGeom>
          <a:noFill/>
        </p:spPr>
        <p:txBody>
          <a:bodyPr wrap="square" rtlCol="0">
            <a:spAutoFit/>
          </a:bodyPr>
          <a:lstStyle/>
          <a:p>
            <a:r>
              <a:rPr lang="en-US" dirty="0" smtClean="0"/>
              <a:t>Emissions to water</a:t>
            </a:r>
            <a:endParaRPr lang="en-US" dirty="0"/>
          </a:p>
        </p:txBody>
      </p:sp>
      <p:cxnSp>
        <p:nvCxnSpPr>
          <p:cNvPr id="125" name="Straight Arrow Connector 124"/>
          <p:cNvCxnSpPr/>
          <p:nvPr/>
        </p:nvCxnSpPr>
        <p:spPr>
          <a:xfrm>
            <a:off x="9919459" y="4224823"/>
            <a:ext cx="1171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9919459" y="3855491"/>
            <a:ext cx="1866899" cy="369332"/>
          </a:xfrm>
          <a:prstGeom prst="rect">
            <a:avLst/>
          </a:prstGeom>
          <a:noFill/>
        </p:spPr>
        <p:txBody>
          <a:bodyPr wrap="square" rtlCol="0">
            <a:spAutoFit/>
          </a:bodyPr>
          <a:lstStyle/>
          <a:p>
            <a:r>
              <a:rPr lang="en-US" dirty="0" smtClean="0"/>
              <a:t>Emissions to soil</a:t>
            </a:r>
            <a:endParaRPr lang="en-US" dirty="0"/>
          </a:p>
        </p:txBody>
      </p:sp>
      <p:sp>
        <p:nvSpPr>
          <p:cNvPr id="127" name="TextBox 126"/>
          <p:cNvSpPr txBox="1"/>
          <p:nvPr/>
        </p:nvSpPr>
        <p:spPr>
          <a:xfrm>
            <a:off x="8085979" y="5400587"/>
            <a:ext cx="1849096" cy="369332"/>
          </a:xfrm>
          <a:prstGeom prst="rect">
            <a:avLst/>
          </a:prstGeom>
          <a:noFill/>
        </p:spPr>
        <p:txBody>
          <a:bodyPr wrap="none" rtlCol="0">
            <a:spAutoFit/>
          </a:bodyPr>
          <a:lstStyle/>
          <a:p>
            <a:r>
              <a:rPr lang="en-US" b="1" dirty="0" smtClean="0"/>
              <a:t>System Boundary</a:t>
            </a:r>
            <a:endParaRPr lang="en-US" b="1" dirty="0"/>
          </a:p>
        </p:txBody>
      </p:sp>
      <p:cxnSp>
        <p:nvCxnSpPr>
          <p:cNvPr id="129" name="Straight Arrow Connector 128"/>
          <p:cNvCxnSpPr/>
          <p:nvPr/>
        </p:nvCxnSpPr>
        <p:spPr>
          <a:xfrm>
            <a:off x="688489" y="3731829"/>
            <a:ext cx="6421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458909" y="3373759"/>
            <a:ext cx="774571" cy="369332"/>
          </a:xfrm>
          <a:prstGeom prst="rect">
            <a:avLst/>
          </a:prstGeom>
          <a:noFill/>
        </p:spPr>
        <p:txBody>
          <a:bodyPr wrap="none" rtlCol="0">
            <a:spAutoFit/>
          </a:bodyPr>
          <a:lstStyle/>
          <a:p>
            <a:r>
              <a:rPr lang="en-US" dirty="0" smtClean="0"/>
              <a:t>Inputs</a:t>
            </a:r>
            <a:endParaRPr lang="en-US" dirty="0"/>
          </a:p>
        </p:txBody>
      </p:sp>
      <p:cxnSp>
        <p:nvCxnSpPr>
          <p:cNvPr id="132" name="Straight Arrow Connector 131"/>
          <p:cNvCxnSpPr/>
          <p:nvPr/>
        </p:nvCxnSpPr>
        <p:spPr>
          <a:xfrm>
            <a:off x="677759" y="4749343"/>
            <a:ext cx="6421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448179" y="4391273"/>
            <a:ext cx="774571" cy="369332"/>
          </a:xfrm>
          <a:prstGeom prst="rect">
            <a:avLst/>
          </a:prstGeom>
          <a:noFill/>
        </p:spPr>
        <p:txBody>
          <a:bodyPr wrap="none" rtlCol="0">
            <a:spAutoFit/>
          </a:bodyPr>
          <a:lstStyle/>
          <a:p>
            <a:r>
              <a:rPr lang="en-US" dirty="0" smtClean="0"/>
              <a:t>Inputs</a:t>
            </a:r>
            <a:endParaRPr lang="en-US" dirty="0"/>
          </a:p>
        </p:txBody>
      </p:sp>
      <p:cxnSp>
        <p:nvCxnSpPr>
          <p:cNvPr id="134" name="Straight Arrow Connector 133"/>
          <p:cNvCxnSpPr/>
          <p:nvPr/>
        </p:nvCxnSpPr>
        <p:spPr>
          <a:xfrm>
            <a:off x="804310" y="5672770"/>
            <a:ext cx="6421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574730" y="5314700"/>
            <a:ext cx="774571" cy="369332"/>
          </a:xfrm>
          <a:prstGeom prst="rect">
            <a:avLst/>
          </a:prstGeom>
          <a:noFill/>
        </p:spPr>
        <p:txBody>
          <a:bodyPr wrap="none" rtlCol="0">
            <a:spAutoFit/>
          </a:bodyPr>
          <a:lstStyle/>
          <a:p>
            <a:r>
              <a:rPr lang="en-US" dirty="0" smtClean="0"/>
              <a:t>Inputs</a:t>
            </a:r>
            <a:endParaRPr lang="en-US" dirty="0"/>
          </a:p>
        </p:txBody>
      </p:sp>
      <p:sp>
        <p:nvSpPr>
          <p:cNvPr id="137" name="TextBox 136"/>
          <p:cNvSpPr txBox="1"/>
          <p:nvPr/>
        </p:nvSpPr>
        <p:spPr>
          <a:xfrm>
            <a:off x="2818397" y="3327263"/>
            <a:ext cx="535724" cy="369332"/>
          </a:xfrm>
          <a:prstGeom prst="rect">
            <a:avLst/>
          </a:prstGeom>
          <a:noFill/>
        </p:spPr>
        <p:txBody>
          <a:bodyPr wrap="none" rtlCol="0">
            <a:spAutoFit/>
          </a:bodyPr>
          <a:lstStyle/>
          <a:p>
            <a:r>
              <a:rPr lang="en-US" dirty="0" smtClean="0"/>
              <a:t>Out</a:t>
            </a:r>
            <a:endParaRPr lang="en-US" dirty="0"/>
          </a:p>
        </p:txBody>
      </p:sp>
      <p:cxnSp>
        <p:nvCxnSpPr>
          <p:cNvPr id="142" name="Straight Connector 141"/>
          <p:cNvCxnSpPr/>
          <p:nvPr/>
        </p:nvCxnSpPr>
        <p:spPr>
          <a:xfrm>
            <a:off x="2878253" y="3644471"/>
            <a:ext cx="501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V="1">
            <a:off x="3379321" y="3288958"/>
            <a:ext cx="0" cy="355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2830997" y="4336298"/>
            <a:ext cx="535724" cy="369332"/>
          </a:xfrm>
          <a:prstGeom prst="rect">
            <a:avLst/>
          </a:prstGeom>
          <a:noFill/>
        </p:spPr>
        <p:txBody>
          <a:bodyPr wrap="none" rtlCol="0">
            <a:spAutoFit/>
          </a:bodyPr>
          <a:lstStyle/>
          <a:p>
            <a:r>
              <a:rPr lang="en-US" dirty="0" smtClean="0"/>
              <a:t>Out</a:t>
            </a:r>
            <a:endParaRPr lang="en-US" dirty="0"/>
          </a:p>
        </p:txBody>
      </p:sp>
      <p:cxnSp>
        <p:nvCxnSpPr>
          <p:cNvPr id="146" name="Straight Connector 145"/>
          <p:cNvCxnSpPr/>
          <p:nvPr/>
        </p:nvCxnSpPr>
        <p:spPr>
          <a:xfrm>
            <a:off x="2890853" y="4653506"/>
            <a:ext cx="501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V="1">
            <a:off x="3391921" y="4297993"/>
            <a:ext cx="0" cy="355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2842587" y="5524425"/>
            <a:ext cx="535724" cy="369332"/>
          </a:xfrm>
          <a:prstGeom prst="rect">
            <a:avLst/>
          </a:prstGeom>
          <a:noFill/>
        </p:spPr>
        <p:txBody>
          <a:bodyPr wrap="none" rtlCol="0">
            <a:spAutoFit/>
          </a:bodyPr>
          <a:lstStyle/>
          <a:p>
            <a:r>
              <a:rPr lang="en-US" dirty="0" smtClean="0"/>
              <a:t>Out</a:t>
            </a:r>
            <a:endParaRPr lang="en-US" dirty="0"/>
          </a:p>
        </p:txBody>
      </p:sp>
      <p:cxnSp>
        <p:nvCxnSpPr>
          <p:cNvPr id="149" name="Straight Connector 148"/>
          <p:cNvCxnSpPr/>
          <p:nvPr/>
        </p:nvCxnSpPr>
        <p:spPr>
          <a:xfrm>
            <a:off x="2902443" y="5841633"/>
            <a:ext cx="501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3403511" y="5841634"/>
            <a:ext cx="0" cy="246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10579100" y="1425071"/>
            <a:ext cx="0" cy="283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10214401" y="1090531"/>
            <a:ext cx="859331" cy="369332"/>
          </a:xfrm>
          <a:prstGeom prst="rect">
            <a:avLst/>
          </a:prstGeom>
          <a:noFill/>
        </p:spPr>
        <p:txBody>
          <a:bodyPr wrap="square" rtlCol="0">
            <a:spAutoFit/>
          </a:bodyPr>
          <a:lstStyle/>
          <a:p>
            <a:r>
              <a:rPr lang="en-US" dirty="0" smtClean="0"/>
              <a:t>Inputs</a:t>
            </a:r>
            <a:endParaRPr lang="en-US" dirty="0"/>
          </a:p>
        </p:txBody>
      </p:sp>
      <p:cxnSp>
        <p:nvCxnSpPr>
          <p:cNvPr id="157" name="Straight Arrow Connector 156"/>
          <p:cNvCxnSpPr/>
          <p:nvPr/>
        </p:nvCxnSpPr>
        <p:spPr>
          <a:xfrm>
            <a:off x="11434821" y="2359378"/>
            <a:ext cx="0" cy="283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10874757" y="2576189"/>
            <a:ext cx="1055066" cy="369332"/>
          </a:xfrm>
          <a:prstGeom prst="rect">
            <a:avLst/>
          </a:prstGeom>
          <a:noFill/>
        </p:spPr>
        <p:txBody>
          <a:bodyPr wrap="square" rtlCol="0">
            <a:spAutoFit/>
          </a:bodyPr>
          <a:lstStyle/>
          <a:p>
            <a:r>
              <a:rPr lang="en-US" dirty="0" smtClean="0"/>
              <a:t>Outputs</a:t>
            </a:r>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64744952"/>
      </p:ext>
    </p:extLst>
  </p:cSld>
  <p:clrMapOvr>
    <a:masterClrMapping/>
  </p:clrMapOvr>
  <mc:AlternateContent xmlns:mc="http://schemas.openxmlformats.org/markup-compatibility/2006" xmlns:p14="http://schemas.microsoft.com/office/powerpoint/2010/main">
    <mc:Choice Requires="p14">
      <p:transition spd="slow" p14:dur="2000" advTm="55354"/>
    </mc:Choice>
    <mc:Fallback xmlns="">
      <p:transition spd="slow" advTm="553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Cut-off criteria</a:t>
            </a:r>
            <a:endParaRPr lang="en-US" dirty="0"/>
          </a:p>
        </p:txBody>
      </p:sp>
      <p:sp>
        <p:nvSpPr>
          <p:cNvPr id="15" name="Content Placeholder 2"/>
          <p:cNvSpPr>
            <a:spLocks noGrp="1"/>
          </p:cNvSpPr>
          <p:nvPr>
            <p:ph idx="1"/>
          </p:nvPr>
        </p:nvSpPr>
        <p:spPr/>
        <p:txBody>
          <a:bodyPr/>
          <a:lstStyle/>
          <a:p>
            <a:r>
              <a:rPr lang="en-US" dirty="0" smtClean="0"/>
              <a:t>“</a:t>
            </a:r>
            <a:r>
              <a:rPr lang="en-US" i="1" dirty="0" smtClean="0"/>
              <a:t>Specification of the amount of material or energy flow or the level of environmental significance associated with unit processes or product system to be excluded from a study.”*</a:t>
            </a:r>
          </a:p>
          <a:p>
            <a:r>
              <a:rPr lang="en-US" dirty="0" smtClean="0"/>
              <a:t>Why are they useful?</a:t>
            </a:r>
          </a:p>
          <a:p>
            <a:pPr lvl="1"/>
            <a:r>
              <a:rPr lang="en-US" dirty="0" smtClean="0"/>
              <a:t>Reduce omissions of important processes/flows</a:t>
            </a:r>
          </a:p>
          <a:p>
            <a:pPr lvl="1"/>
            <a:r>
              <a:rPr lang="en-US" dirty="0" smtClean="0"/>
              <a:t>Reduce data collection waste for inconsequential processes/flows</a:t>
            </a:r>
          </a:p>
          <a:p>
            <a:r>
              <a:rPr lang="en-US" dirty="0" smtClean="0"/>
              <a:t>Can be based on mass, energy, or environmental significance</a:t>
            </a:r>
          </a:p>
          <a:p>
            <a:pPr lvl="1"/>
            <a:r>
              <a:rPr lang="en-US" dirty="0" smtClean="0"/>
              <a:t>Best to avoid mass-only cut-off criteria</a:t>
            </a:r>
          </a:p>
          <a:p>
            <a:r>
              <a:rPr lang="en-US" dirty="0" smtClean="0"/>
              <a:t>Can be based on percentage of a process or percentage in overall system</a:t>
            </a:r>
          </a:p>
          <a:p>
            <a:r>
              <a:rPr lang="en-US" dirty="0" smtClean="0"/>
              <a:t>If all flows from a process would fall below cut-off, whole process would be excluded</a:t>
            </a:r>
          </a:p>
          <a:p>
            <a:pPr lvl="1"/>
            <a:r>
              <a:rPr lang="en-US" dirty="0" smtClean="0"/>
              <a:t>For example: development of infrastructure and capital goods are generally excluded</a:t>
            </a:r>
          </a:p>
          <a:p>
            <a:r>
              <a:rPr lang="en-US" dirty="0" smtClean="0"/>
              <a:t>Possible effects of cut-off criteria should be assessed and described</a:t>
            </a:r>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6" name="Footer Placeholder 5"/>
          <p:cNvSpPr>
            <a:spLocks noGrp="1"/>
          </p:cNvSpPr>
          <p:nvPr>
            <p:ph type="ftr" sz="quarter" idx="11"/>
          </p:nvPr>
        </p:nvSpPr>
        <p:spPr/>
        <p:txBody>
          <a:bodyPr/>
          <a:lstStyle/>
          <a:p>
            <a:r>
              <a:rPr lang="en-US" dirty="0" smtClean="0"/>
              <a:t>LCA Module </a:t>
            </a:r>
            <a:r>
              <a:rPr lang="el-GR" cap="none" dirty="0" smtClean="0">
                <a:latin typeface="Calibri" panose="020F0502020204030204" pitchFamily="34" charset="0"/>
              </a:rPr>
              <a:t>α</a:t>
            </a:r>
            <a:r>
              <a:rPr lang="en-US" dirty="0" smtClean="0"/>
              <a:t>2</a:t>
            </a:r>
            <a:endParaRPr lang="en-US" dirty="0"/>
          </a:p>
        </p:txBody>
      </p:sp>
      <p:sp>
        <p:nvSpPr>
          <p:cNvPr id="5" name="Slide Number Placeholder 4"/>
          <p:cNvSpPr>
            <a:spLocks noGrp="1"/>
          </p:cNvSpPr>
          <p:nvPr>
            <p:ph type="sldNum" sz="quarter" idx="12"/>
          </p:nvPr>
        </p:nvSpPr>
        <p:spPr/>
        <p:txBody>
          <a:bodyPr/>
          <a:lstStyle/>
          <a:p>
            <a:fld id="{0A514951-337F-4C55-96DD-3945EF272A02}" type="slidenum">
              <a:rPr lang="en-US" smtClean="0"/>
              <a:pPr/>
              <a:t>8</a:t>
            </a:fld>
            <a:endParaRPr lang="en-US"/>
          </a:p>
        </p:txBody>
      </p:sp>
      <p:sp>
        <p:nvSpPr>
          <p:cNvPr id="7" name="Rectangle 6"/>
          <p:cNvSpPr/>
          <p:nvPr/>
        </p:nvSpPr>
        <p:spPr>
          <a:xfrm>
            <a:off x="11106150" y="6137364"/>
            <a:ext cx="842010" cy="246221"/>
          </a:xfrm>
          <a:prstGeom prst="rect">
            <a:avLst/>
          </a:prstGeom>
        </p:spPr>
        <p:txBody>
          <a:bodyPr wrap="square">
            <a:spAutoFit/>
          </a:bodyPr>
          <a:lstStyle/>
          <a:p>
            <a:r>
              <a:rPr lang="en-US" sz="1000" dirty="0" smtClean="0"/>
              <a:t>*ISO 14040</a:t>
            </a:r>
            <a:r>
              <a:rPr lang="en-US" sz="1000" spc="-50" dirty="0" smtClean="0"/>
              <a:t> </a:t>
            </a:r>
            <a:endParaRPr lang="en-US" sz="10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49962293"/>
      </p:ext>
    </p:extLst>
  </p:cSld>
  <p:clrMapOvr>
    <a:masterClrMapping/>
  </p:clrMapOvr>
  <mc:AlternateContent xmlns:mc="http://schemas.openxmlformats.org/markup-compatibility/2006" xmlns:p14="http://schemas.microsoft.com/office/powerpoint/2010/main">
    <mc:Choice Requires="p14">
      <p:transition spd="slow" p14:dur="2000" advTm="127866"/>
    </mc:Choice>
    <mc:Fallback xmlns="">
      <p:transition spd="slow" advTm="1278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Allocation</a:t>
            </a:r>
            <a:endParaRPr lang="en-US" dirty="0"/>
          </a:p>
        </p:txBody>
      </p:sp>
      <p:sp>
        <p:nvSpPr>
          <p:cNvPr id="15" name="Content Placeholder 2"/>
          <p:cNvSpPr>
            <a:spLocks noGrp="1"/>
          </p:cNvSpPr>
          <p:nvPr>
            <p:ph idx="1"/>
          </p:nvPr>
        </p:nvSpPr>
        <p:spPr>
          <a:xfrm>
            <a:off x="666974" y="1387737"/>
            <a:ext cx="8539656" cy="4653480"/>
          </a:xfrm>
        </p:spPr>
        <p:txBody>
          <a:bodyPr/>
          <a:lstStyle/>
          <a:p>
            <a:r>
              <a:rPr lang="en-US" i="1" dirty="0" smtClean="0"/>
              <a:t>“Partitioning the input or output flows of a process or a product system between the product system under study and one or more other product systems.”*</a:t>
            </a:r>
          </a:p>
          <a:p>
            <a:r>
              <a:rPr lang="en-US" dirty="0" smtClean="0"/>
              <a:t>Main cases: </a:t>
            </a:r>
          </a:p>
          <a:p>
            <a:pPr lvl="1"/>
            <a:r>
              <a:rPr lang="en-US" dirty="0"/>
              <a:t>C</a:t>
            </a:r>
            <a:r>
              <a:rPr lang="en-US" dirty="0" smtClean="0"/>
              <a:t>o-products</a:t>
            </a:r>
          </a:p>
          <a:p>
            <a:pPr lvl="1"/>
            <a:r>
              <a:rPr lang="en-US" dirty="0"/>
              <a:t>R</a:t>
            </a:r>
            <a:r>
              <a:rPr lang="en-US" dirty="0" smtClean="0"/>
              <a:t>euse/recycling</a:t>
            </a:r>
          </a:p>
          <a:p>
            <a:r>
              <a:rPr lang="en-US" dirty="0" smtClean="0"/>
              <a:t>Many choices to deal with partitioning</a:t>
            </a:r>
          </a:p>
          <a:p>
            <a:pPr lvl="1"/>
            <a:r>
              <a:rPr lang="en-US" dirty="0" smtClean="0"/>
              <a:t>Best one is to avoid allocation altogether</a:t>
            </a:r>
          </a:p>
          <a:p>
            <a:r>
              <a:rPr lang="en-US" dirty="0" smtClean="0"/>
              <a:t>Must state procedures to use in the scope</a:t>
            </a:r>
          </a:p>
          <a:p>
            <a:r>
              <a:rPr lang="en-US" dirty="0" smtClean="0"/>
              <a:t>Allocation procedures for similar scenarios within study should be consistent</a:t>
            </a:r>
          </a:p>
        </p:txBody>
      </p:sp>
      <p:sp>
        <p:nvSpPr>
          <p:cNvPr id="4" name="Date Placeholder 3"/>
          <p:cNvSpPr>
            <a:spLocks noGrp="1"/>
          </p:cNvSpPr>
          <p:nvPr>
            <p:ph type="dt" sz="half" idx="10"/>
          </p:nvPr>
        </p:nvSpPr>
        <p:spPr/>
        <p:txBody>
          <a:bodyPr/>
          <a:lstStyle/>
          <a:p>
            <a:r>
              <a:rPr lang="en-US" dirty="0" smtClean="0"/>
              <a:t>02/2015</a:t>
            </a:r>
            <a:endParaRPr lang="en-US" dirty="0"/>
          </a:p>
        </p:txBody>
      </p:sp>
      <p:sp>
        <p:nvSpPr>
          <p:cNvPr id="6" name="Footer Placeholder 5"/>
          <p:cNvSpPr>
            <a:spLocks noGrp="1"/>
          </p:cNvSpPr>
          <p:nvPr>
            <p:ph type="ftr" sz="quarter" idx="11"/>
          </p:nvPr>
        </p:nvSpPr>
        <p:spPr/>
        <p:txBody>
          <a:bodyPr/>
          <a:lstStyle/>
          <a:p>
            <a:r>
              <a:rPr lang="en-US" dirty="0" smtClean="0"/>
              <a:t>LCA Module </a:t>
            </a:r>
            <a:r>
              <a:rPr lang="el-GR" cap="none" dirty="0" smtClean="0">
                <a:latin typeface="Calibri" panose="020F0502020204030204" pitchFamily="34" charset="0"/>
              </a:rPr>
              <a:t>α</a:t>
            </a:r>
            <a:r>
              <a:rPr lang="en-US" dirty="0" smtClean="0"/>
              <a:t>2</a:t>
            </a:r>
            <a:endParaRPr lang="en-US" dirty="0"/>
          </a:p>
        </p:txBody>
      </p:sp>
      <p:sp>
        <p:nvSpPr>
          <p:cNvPr id="5" name="Slide Number Placeholder 4"/>
          <p:cNvSpPr>
            <a:spLocks noGrp="1"/>
          </p:cNvSpPr>
          <p:nvPr>
            <p:ph type="sldNum" sz="quarter" idx="12"/>
          </p:nvPr>
        </p:nvSpPr>
        <p:spPr/>
        <p:txBody>
          <a:bodyPr/>
          <a:lstStyle/>
          <a:p>
            <a:fld id="{0A514951-337F-4C55-96DD-3945EF272A02}" type="slidenum">
              <a:rPr lang="en-US" smtClean="0"/>
              <a:pPr/>
              <a:t>9</a:t>
            </a:fld>
            <a:endParaRPr lang="en-US"/>
          </a:p>
        </p:txBody>
      </p:sp>
      <p:pic>
        <p:nvPicPr>
          <p:cNvPr id="1026" name="Picture 2" descr="recycle_logo_copy.gif (1562×14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2170" y="3712657"/>
            <a:ext cx="1674145" cy="15208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664863" y="6139331"/>
            <a:ext cx="2318117" cy="246221"/>
          </a:xfrm>
          <a:prstGeom prst="rect">
            <a:avLst/>
          </a:prstGeom>
        </p:spPr>
        <p:txBody>
          <a:bodyPr wrap="square">
            <a:spAutoFit/>
          </a:bodyPr>
          <a:lstStyle/>
          <a:p>
            <a:r>
              <a:rPr lang="en-US" sz="1000" spc="-50" dirty="0" smtClean="0"/>
              <a:t>*ISO 14040        Image source: tinleypark.org </a:t>
            </a:r>
            <a:endParaRPr lang="en-US" sz="1000" dirty="0"/>
          </a:p>
        </p:txBody>
      </p:sp>
      <p:sp>
        <p:nvSpPr>
          <p:cNvPr id="11" name="Rectangle 10"/>
          <p:cNvSpPr/>
          <p:nvPr/>
        </p:nvSpPr>
        <p:spPr>
          <a:xfrm>
            <a:off x="9319364" y="2506899"/>
            <a:ext cx="10628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Process</a:t>
            </a:r>
            <a:endParaRPr lang="en-US" dirty="0"/>
          </a:p>
        </p:txBody>
      </p:sp>
      <p:sp>
        <p:nvSpPr>
          <p:cNvPr id="12" name="Right Arrow 11"/>
          <p:cNvSpPr/>
          <p:nvPr/>
        </p:nvSpPr>
        <p:spPr>
          <a:xfrm>
            <a:off x="10382249" y="2457719"/>
            <a:ext cx="1266956" cy="4916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 A</a:t>
            </a:r>
            <a:endParaRPr lang="en-US" dirty="0"/>
          </a:p>
        </p:txBody>
      </p:sp>
      <p:sp>
        <p:nvSpPr>
          <p:cNvPr id="16" name="Right Arrow 15"/>
          <p:cNvSpPr/>
          <p:nvPr/>
        </p:nvSpPr>
        <p:spPr>
          <a:xfrm>
            <a:off x="10381541" y="2999506"/>
            <a:ext cx="1255137" cy="499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 B</a:t>
            </a:r>
            <a:endParaRPr 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46208138"/>
      </p:ext>
    </p:extLst>
  </p:cSld>
  <p:clrMapOvr>
    <a:masterClrMapping/>
  </p:clrMapOvr>
  <mc:AlternateContent xmlns:mc="http://schemas.openxmlformats.org/markup-compatibility/2006" xmlns:p14="http://schemas.microsoft.com/office/powerpoint/2010/main">
    <mc:Choice Requires="p14">
      <p:transition spd="slow" p14:dur="2000" advTm="74636"/>
    </mc:Choice>
    <mc:Fallback xmlns="">
      <p:transition spd="slow" advTm="746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4"/>
</p:tagLst>
</file>

<file path=ppt/theme/theme1.xml><?xml version="1.0" encoding="utf-8"?>
<a:theme xmlns:a="http://schemas.openxmlformats.org/drawingml/2006/main" name="Retrospect">
  <a:themeElements>
    <a:clrScheme name="Custom 1">
      <a:dk1>
        <a:sysClr val="windowText" lastClr="000000"/>
      </a:dk1>
      <a:lt1>
        <a:sysClr val="window" lastClr="FFFFFF"/>
      </a:lt1>
      <a:dk2>
        <a:srgbClr val="455F51"/>
      </a:dk2>
      <a:lt2>
        <a:srgbClr val="E2DFCC"/>
      </a:lt2>
      <a:accent1>
        <a:srgbClr val="739A28"/>
      </a:accent1>
      <a:accent2>
        <a:srgbClr val="C1DF8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3395</TotalTime>
  <Words>1603</Words>
  <Application>Microsoft Office PowerPoint</Application>
  <PresentationFormat>Widescreen</PresentationFormat>
  <Paragraphs>367</Paragraphs>
  <Slides>19</Slides>
  <Notes>16</Notes>
  <HiddenSlides>0</HiddenSlides>
  <MMClips>18</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19</vt:i4>
      </vt:variant>
      <vt:variant>
        <vt:lpstr>Custom Shows</vt:lpstr>
      </vt:variant>
      <vt:variant>
        <vt:i4>1</vt:i4>
      </vt:variant>
    </vt:vector>
  </HeadingPairs>
  <TitlesOfParts>
    <vt:vector size="25" baseType="lpstr">
      <vt:lpstr>Arial</vt:lpstr>
      <vt:lpstr>Calibri</vt:lpstr>
      <vt:lpstr>Calibri Light</vt:lpstr>
      <vt:lpstr>Wingdings</vt:lpstr>
      <vt:lpstr>Retrospect</vt:lpstr>
      <vt:lpstr>Welcome to the Life Cycle Assessment (LCA) Learning Module Series</vt:lpstr>
      <vt:lpstr>LCA Module Series Groups</vt:lpstr>
      <vt:lpstr>System, System Boundary, and Allocation</vt:lpstr>
      <vt:lpstr>Processes</vt:lpstr>
      <vt:lpstr>Product System</vt:lpstr>
      <vt:lpstr>System Boundary</vt:lpstr>
      <vt:lpstr>System Boundary - Corn Ethanol</vt:lpstr>
      <vt:lpstr>Cut-off criteria</vt:lpstr>
      <vt:lpstr>Allocation</vt:lpstr>
      <vt:lpstr>Allocation Decision Tree (Simonen 2014)</vt:lpstr>
      <vt:lpstr>Allocation – Co-products</vt:lpstr>
      <vt:lpstr>System Expansion to Avoid Allocation</vt:lpstr>
      <vt:lpstr>Co-products – Corn Grain and Stover</vt:lpstr>
      <vt:lpstr>Allocation – Reuse/Recycling</vt:lpstr>
      <vt:lpstr>Allocation – Reuse/Recycling</vt:lpstr>
      <vt:lpstr>Allocation – Reuse/Recycling</vt:lpstr>
      <vt:lpstr>Allocation – Reuse/Recycling – Open Loop</vt:lpstr>
      <vt:lpstr>Thank you for completing Module α2!</vt:lpstr>
      <vt:lpstr>Homework</vt:lpstr>
      <vt:lpstr>Wrong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Langfitt</dc:creator>
  <cp:lastModifiedBy>Melissa E Sparks</cp:lastModifiedBy>
  <cp:revision>229</cp:revision>
  <dcterms:created xsi:type="dcterms:W3CDTF">2014-11-14T22:25:32Z</dcterms:created>
  <dcterms:modified xsi:type="dcterms:W3CDTF">2015-03-12T19:31:18Z</dcterms:modified>
</cp:coreProperties>
</file>