
<file path=[Content_Types].xml><?xml version="1.0" encoding="utf-8"?>
<Types xmlns="http://schemas.openxmlformats.org/package/2006/content-types">
  <Default Extension="xml" ContentType="application/xml"/>
  <Default Extension="wma" ContentType="audio/x-ms-wma"/>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57" r:id="rId2"/>
    <p:sldId id="277" r:id="rId3"/>
    <p:sldId id="276" r:id="rId4"/>
    <p:sldId id="287" r:id="rId5"/>
    <p:sldId id="292" r:id="rId6"/>
    <p:sldId id="305" r:id="rId7"/>
    <p:sldId id="306" r:id="rId8"/>
    <p:sldId id="288" r:id="rId9"/>
    <p:sldId id="258" r:id="rId10"/>
    <p:sldId id="293" r:id="rId11"/>
    <p:sldId id="259" r:id="rId12"/>
    <p:sldId id="262" r:id="rId13"/>
    <p:sldId id="294" r:id="rId14"/>
    <p:sldId id="297" r:id="rId15"/>
    <p:sldId id="299" r:id="rId16"/>
    <p:sldId id="298" r:id="rId17"/>
    <p:sldId id="295" r:id="rId18"/>
    <p:sldId id="291" r:id="rId19"/>
    <p:sldId id="289" r:id="rId20"/>
    <p:sldId id="278" r:id="rId21"/>
    <p:sldId id="307" r:id="rId22"/>
    <p:sldId id="279" r:id="rId23"/>
    <p:sldId id="280" r:id="rId24"/>
    <p:sldId id="283" r:id="rId25"/>
    <p:sldId id="284" r:id="rId26"/>
    <p:sldId id="281" r:id="rId27"/>
    <p:sldId id="282" r:id="rId28"/>
    <p:sldId id="300" r:id="rId29"/>
    <p:sldId id="301" r:id="rId30"/>
    <p:sldId id="302" r:id="rId31"/>
    <p:sldId id="303" r:id="rId32"/>
    <p:sldId id="285" r:id="rId33"/>
  </p:sldIdLst>
  <p:sldSz cx="12192000" cy="6858000"/>
  <p:notesSz cx="6858000" cy="9144000"/>
  <p:custShowLst>
    <p:custShow name="Wrong" id="0">
      <p:sldLst>
        <p:sld r:id="rId3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A28"/>
    <a:srgbClr val="C1DF87"/>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1212" autoAdjust="0"/>
  </p:normalViewPr>
  <p:slideViewPr>
    <p:cSldViewPr snapToGrid="0">
      <p:cViewPr varScale="1">
        <p:scale>
          <a:sx n="108" d="100"/>
          <a:sy n="108" d="100"/>
        </p:scale>
        <p:origin x="132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image" Target="../media/image5.png"/><Relationship Id="rId2"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image" Target="../media/image5.png"/><Relationship Id="rId2"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D1B1D4-23A6-4EE4-AEB0-C0771AFBBDC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810D66-045D-4B59-BC22-44BC636349AA}">
      <dgm:prSet phldrT="[Text]"/>
      <dgm:spPr>
        <a:solidFill>
          <a:srgbClr val="8D5E30"/>
        </a:solidFill>
      </dgm:spPr>
      <dgm:t>
        <a:bodyPr/>
        <a:lstStyle/>
        <a:p>
          <a:r>
            <a:rPr lang="en-US" dirty="0" smtClean="0"/>
            <a:t>Identify opportunities to improve environmental performance</a:t>
          </a:r>
          <a:endParaRPr lang="en-US" dirty="0"/>
        </a:p>
      </dgm:t>
    </dgm:pt>
    <dgm:pt modelId="{8F4D1DB8-C263-4911-9906-0025CCE522F2}" type="parTrans" cxnId="{CDEC952B-ADE1-4A40-A1FC-1A07F3D39322}">
      <dgm:prSet/>
      <dgm:spPr/>
      <dgm:t>
        <a:bodyPr/>
        <a:lstStyle/>
        <a:p>
          <a:endParaRPr lang="en-US"/>
        </a:p>
      </dgm:t>
    </dgm:pt>
    <dgm:pt modelId="{9A5F90C4-137B-44BB-A2C2-CF2EF3BC6D78}" type="sibTrans" cxnId="{CDEC952B-ADE1-4A40-A1FC-1A07F3D39322}">
      <dgm:prSet/>
      <dgm:spPr/>
      <dgm:t>
        <a:bodyPr/>
        <a:lstStyle/>
        <a:p>
          <a:endParaRPr lang="en-US"/>
        </a:p>
      </dgm:t>
    </dgm:pt>
    <dgm:pt modelId="{ACD4DCAC-35B6-4869-B4F1-12A1BEE988A6}">
      <dgm:prSet phldrT="[Text]"/>
      <dgm:spPr>
        <a:solidFill>
          <a:srgbClr val="8D5E30"/>
        </a:solidFill>
      </dgm:spPr>
      <dgm:t>
        <a:bodyPr/>
        <a:lstStyle/>
        <a:p>
          <a:r>
            <a:rPr lang="en-US" dirty="0" smtClean="0"/>
            <a:t>Inform decision-makers</a:t>
          </a:r>
          <a:endParaRPr lang="en-US" dirty="0"/>
        </a:p>
      </dgm:t>
    </dgm:pt>
    <dgm:pt modelId="{3864F9D1-8E31-4795-93B6-CF6BC90C457E}" type="parTrans" cxnId="{B3B39C4F-39E8-48BA-917B-513BA1D95AC5}">
      <dgm:prSet/>
      <dgm:spPr/>
      <dgm:t>
        <a:bodyPr/>
        <a:lstStyle/>
        <a:p>
          <a:endParaRPr lang="en-US"/>
        </a:p>
      </dgm:t>
    </dgm:pt>
    <dgm:pt modelId="{FB3A4118-5E9E-4D51-B1D1-1920A513C5CE}" type="sibTrans" cxnId="{B3B39C4F-39E8-48BA-917B-513BA1D95AC5}">
      <dgm:prSet/>
      <dgm:spPr/>
      <dgm:t>
        <a:bodyPr/>
        <a:lstStyle/>
        <a:p>
          <a:endParaRPr lang="en-US"/>
        </a:p>
      </dgm:t>
    </dgm:pt>
    <dgm:pt modelId="{8167755D-99E0-44D4-851B-82A6FB437BED}">
      <dgm:prSet/>
      <dgm:spPr>
        <a:solidFill>
          <a:srgbClr val="8D5E30"/>
        </a:solidFill>
      </dgm:spPr>
      <dgm:t>
        <a:bodyPr/>
        <a:lstStyle/>
        <a:p>
          <a:r>
            <a:rPr lang="en-US" dirty="0" smtClean="0"/>
            <a:t>Select relevant indicators of environmental performance</a:t>
          </a:r>
        </a:p>
      </dgm:t>
    </dgm:pt>
    <dgm:pt modelId="{7A35D9C4-8E25-4E46-929B-3C8120082522}" type="parTrans" cxnId="{C26BBFE5-F7DC-456E-B72F-857D41D7DC6B}">
      <dgm:prSet/>
      <dgm:spPr/>
      <dgm:t>
        <a:bodyPr/>
        <a:lstStyle/>
        <a:p>
          <a:endParaRPr lang="en-US"/>
        </a:p>
      </dgm:t>
    </dgm:pt>
    <dgm:pt modelId="{4D40E96A-D52A-4805-8ED8-0693A79D4253}" type="sibTrans" cxnId="{C26BBFE5-F7DC-456E-B72F-857D41D7DC6B}">
      <dgm:prSet/>
      <dgm:spPr/>
      <dgm:t>
        <a:bodyPr/>
        <a:lstStyle/>
        <a:p>
          <a:endParaRPr lang="en-US"/>
        </a:p>
      </dgm:t>
    </dgm:pt>
    <dgm:pt modelId="{F118F04D-4D2B-4614-8587-0F349A715FA4}">
      <dgm:prSet/>
      <dgm:spPr>
        <a:solidFill>
          <a:srgbClr val="8D5E30"/>
        </a:solidFill>
      </dgm:spPr>
      <dgm:t>
        <a:bodyPr/>
        <a:lstStyle/>
        <a:p>
          <a:r>
            <a:rPr lang="en-US" smtClean="0"/>
            <a:t>Marketing e.g. ecolabel</a:t>
          </a:r>
          <a:endParaRPr lang="en-US" dirty="0" smtClean="0"/>
        </a:p>
      </dgm:t>
    </dgm:pt>
    <dgm:pt modelId="{47AE9D55-598B-4082-8BBC-1296C79CEDF7}" type="parTrans" cxnId="{8287EA9B-A63F-42C9-B74B-7E93DFD9D925}">
      <dgm:prSet/>
      <dgm:spPr/>
      <dgm:t>
        <a:bodyPr/>
        <a:lstStyle/>
        <a:p>
          <a:endParaRPr lang="en-US"/>
        </a:p>
      </dgm:t>
    </dgm:pt>
    <dgm:pt modelId="{B19E46B0-B939-4F9F-98E0-14D605CF3A5E}" type="sibTrans" cxnId="{8287EA9B-A63F-42C9-B74B-7E93DFD9D925}">
      <dgm:prSet/>
      <dgm:spPr/>
      <dgm:t>
        <a:bodyPr/>
        <a:lstStyle/>
        <a:p>
          <a:endParaRPr lang="en-US"/>
        </a:p>
      </dgm:t>
    </dgm:pt>
    <dgm:pt modelId="{B7E9D836-A2D0-41E6-9A1E-A421117502B2}" type="pres">
      <dgm:prSet presAssocID="{DDD1B1D4-23A6-4EE4-AEB0-C0771AFBBDCD}" presName="linear" presStyleCnt="0">
        <dgm:presLayoutVars>
          <dgm:animLvl val="lvl"/>
          <dgm:resizeHandles val="exact"/>
        </dgm:presLayoutVars>
      </dgm:prSet>
      <dgm:spPr/>
      <dgm:t>
        <a:bodyPr/>
        <a:lstStyle/>
        <a:p>
          <a:endParaRPr lang="en-US"/>
        </a:p>
      </dgm:t>
    </dgm:pt>
    <dgm:pt modelId="{43F92720-4602-455B-A1F8-DA91C62D17A2}" type="pres">
      <dgm:prSet presAssocID="{84810D66-045D-4B59-BC22-44BC636349AA}" presName="parentText" presStyleLbl="node1" presStyleIdx="0" presStyleCnt="4" custLinFactY="-26318" custLinFactNeighborY="-100000">
        <dgm:presLayoutVars>
          <dgm:chMax val="0"/>
          <dgm:bulletEnabled val="1"/>
        </dgm:presLayoutVars>
      </dgm:prSet>
      <dgm:spPr/>
      <dgm:t>
        <a:bodyPr/>
        <a:lstStyle/>
        <a:p>
          <a:endParaRPr lang="en-US"/>
        </a:p>
      </dgm:t>
    </dgm:pt>
    <dgm:pt modelId="{F713BC30-611D-4BE4-92D1-16905E114555}" type="pres">
      <dgm:prSet presAssocID="{9A5F90C4-137B-44BB-A2C2-CF2EF3BC6D78}" presName="spacer" presStyleCnt="0"/>
      <dgm:spPr/>
    </dgm:pt>
    <dgm:pt modelId="{AE0677AA-34A5-47F7-BD20-6F54703836B4}" type="pres">
      <dgm:prSet presAssocID="{ACD4DCAC-35B6-4869-B4F1-12A1BEE988A6}" presName="parentText" presStyleLbl="node1" presStyleIdx="1" presStyleCnt="4" custLinFactNeighborY="16798">
        <dgm:presLayoutVars>
          <dgm:chMax val="0"/>
          <dgm:bulletEnabled val="1"/>
        </dgm:presLayoutVars>
      </dgm:prSet>
      <dgm:spPr/>
      <dgm:t>
        <a:bodyPr/>
        <a:lstStyle/>
        <a:p>
          <a:endParaRPr lang="en-US"/>
        </a:p>
      </dgm:t>
    </dgm:pt>
    <dgm:pt modelId="{2C529C15-E0BA-4194-B24B-ECB429F0A1F5}" type="pres">
      <dgm:prSet presAssocID="{FB3A4118-5E9E-4D51-B1D1-1920A513C5CE}" presName="spacer" presStyleCnt="0"/>
      <dgm:spPr/>
    </dgm:pt>
    <dgm:pt modelId="{9319E8F8-4851-4C6D-9FDC-A09696B35F4F}" type="pres">
      <dgm:prSet presAssocID="{8167755D-99E0-44D4-851B-82A6FB437BED}" presName="parentText" presStyleLbl="node1" presStyleIdx="2" presStyleCnt="4" custLinFactY="28335" custLinFactNeighborY="100000">
        <dgm:presLayoutVars>
          <dgm:chMax val="0"/>
          <dgm:bulletEnabled val="1"/>
        </dgm:presLayoutVars>
      </dgm:prSet>
      <dgm:spPr/>
      <dgm:t>
        <a:bodyPr/>
        <a:lstStyle/>
        <a:p>
          <a:endParaRPr lang="en-US"/>
        </a:p>
      </dgm:t>
    </dgm:pt>
    <dgm:pt modelId="{BC9850EE-CC14-4AEB-A308-05373D71A6F8}" type="pres">
      <dgm:prSet presAssocID="{4D40E96A-D52A-4805-8ED8-0693A79D4253}" presName="spacer" presStyleCnt="0"/>
      <dgm:spPr/>
    </dgm:pt>
    <dgm:pt modelId="{3D4E4188-A0BB-4255-AFDF-2328DAF3F0E4}" type="pres">
      <dgm:prSet presAssocID="{F118F04D-4D2B-4614-8587-0F349A715FA4}" presName="parentText" presStyleLbl="node1" presStyleIdx="3" presStyleCnt="4" custLinFactY="66661" custLinFactNeighborY="100000">
        <dgm:presLayoutVars>
          <dgm:chMax val="0"/>
          <dgm:bulletEnabled val="1"/>
        </dgm:presLayoutVars>
      </dgm:prSet>
      <dgm:spPr/>
      <dgm:t>
        <a:bodyPr/>
        <a:lstStyle/>
        <a:p>
          <a:endParaRPr lang="en-US"/>
        </a:p>
      </dgm:t>
    </dgm:pt>
  </dgm:ptLst>
  <dgm:cxnLst>
    <dgm:cxn modelId="{8287EA9B-A63F-42C9-B74B-7E93DFD9D925}" srcId="{DDD1B1D4-23A6-4EE4-AEB0-C0771AFBBDCD}" destId="{F118F04D-4D2B-4614-8587-0F349A715FA4}" srcOrd="3" destOrd="0" parTransId="{47AE9D55-598B-4082-8BBC-1296C79CEDF7}" sibTransId="{B19E46B0-B939-4F9F-98E0-14D605CF3A5E}"/>
    <dgm:cxn modelId="{31E8E18A-2314-4E8E-82CE-0C5519350C79}" type="presOf" srcId="{F118F04D-4D2B-4614-8587-0F349A715FA4}" destId="{3D4E4188-A0BB-4255-AFDF-2328DAF3F0E4}" srcOrd="0" destOrd="0" presId="urn:microsoft.com/office/officeart/2005/8/layout/vList2"/>
    <dgm:cxn modelId="{B053BC02-D4B1-4D3E-9675-864217DBBFDE}" type="presOf" srcId="{84810D66-045D-4B59-BC22-44BC636349AA}" destId="{43F92720-4602-455B-A1F8-DA91C62D17A2}" srcOrd="0" destOrd="0" presId="urn:microsoft.com/office/officeart/2005/8/layout/vList2"/>
    <dgm:cxn modelId="{C26BBFE5-F7DC-456E-B72F-857D41D7DC6B}" srcId="{DDD1B1D4-23A6-4EE4-AEB0-C0771AFBBDCD}" destId="{8167755D-99E0-44D4-851B-82A6FB437BED}" srcOrd="2" destOrd="0" parTransId="{7A35D9C4-8E25-4E46-929B-3C8120082522}" sibTransId="{4D40E96A-D52A-4805-8ED8-0693A79D4253}"/>
    <dgm:cxn modelId="{135DDE1C-B80B-4744-A401-2C4CE665A3FF}" type="presOf" srcId="{8167755D-99E0-44D4-851B-82A6FB437BED}" destId="{9319E8F8-4851-4C6D-9FDC-A09696B35F4F}" srcOrd="0" destOrd="0" presId="urn:microsoft.com/office/officeart/2005/8/layout/vList2"/>
    <dgm:cxn modelId="{08EC42B0-7347-429E-8771-2B78AAA11D21}" type="presOf" srcId="{ACD4DCAC-35B6-4869-B4F1-12A1BEE988A6}" destId="{AE0677AA-34A5-47F7-BD20-6F54703836B4}" srcOrd="0" destOrd="0" presId="urn:microsoft.com/office/officeart/2005/8/layout/vList2"/>
    <dgm:cxn modelId="{CDEC952B-ADE1-4A40-A1FC-1A07F3D39322}" srcId="{DDD1B1D4-23A6-4EE4-AEB0-C0771AFBBDCD}" destId="{84810D66-045D-4B59-BC22-44BC636349AA}" srcOrd="0" destOrd="0" parTransId="{8F4D1DB8-C263-4911-9906-0025CCE522F2}" sibTransId="{9A5F90C4-137B-44BB-A2C2-CF2EF3BC6D78}"/>
    <dgm:cxn modelId="{B3B39C4F-39E8-48BA-917B-513BA1D95AC5}" srcId="{DDD1B1D4-23A6-4EE4-AEB0-C0771AFBBDCD}" destId="{ACD4DCAC-35B6-4869-B4F1-12A1BEE988A6}" srcOrd="1" destOrd="0" parTransId="{3864F9D1-8E31-4795-93B6-CF6BC90C457E}" sibTransId="{FB3A4118-5E9E-4D51-B1D1-1920A513C5CE}"/>
    <dgm:cxn modelId="{A68BDFE3-987F-4365-A0C8-67615BDCE1C9}" type="presOf" srcId="{DDD1B1D4-23A6-4EE4-AEB0-C0771AFBBDCD}" destId="{B7E9D836-A2D0-41E6-9A1E-A421117502B2}" srcOrd="0" destOrd="0" presId="urn:microsoft.com/office/officeart/2005/8/layout/vList2"/>
    <dgm:cxn modelId="{7ADD6391-6641-47F6-9FDB-7E8C494F759F}" type="presParOf" srcId="{B7E9D836-A2D0-41E6-9A1E-A421117502B2}" destId="{43F92720-4602-455B-A1F8-DA91C62D17A2}" srcOrd="0" destOrd="0" presId="urn:microsoft.com/office/officeart/2005/8/layout/vList2"/>
    <dgm:cxn modelId="{224AAA91-5516-4485-AACD-190513625ADC}" type="presParOf" srcId="{B7E9D836-A2D0-41E6-9A1E-A421117502B2}" destId="{F713BC30-611D-4BE4-92D1-16905E114555}" srcOrd="1" destOrd="0" presId="urn:microsoft.com/office/officeart/2005/8/layout/vList2"/>
    <dgm:cxn modelId="{90666EBD-4753-4702-9128-F2B803CD81DE}" type="presParOf" srcId="{B7E9D836-A2D0-41E6-9A1E-A421117502B2}" destId="{AE0677AA-34A5-47F7-BD20-6F54703836B4}" srcOrd="2" destOrd="0" presId="urn:microsoft.com/office/officeart/2005/8/layout/vList2"/>
    <dgm:cxn modelId="{21D32858-BC86-41E4-AA03-3E9BEB956598}" type="presParOf" srcId="{B7E9D836-A2D0-41E6-9A1E-A421117502B2}" destId="{2C529C15-E0BA-4194-B24B-ECB429F0A1F5}" srcOrd="3" destOrd="0" presId="urn:microsoft.com/office/officeart/2005/8/layout/vList2"/>
    <dgm:cxn modelId="{74A12D7E-3253-4D69-A268-73010927224B}" type="presParOf" srcId="{B7E9D836-A2D0-41E6-9A1E-A421117502B2}" destId="{9319E8F8-4851-4C6D-9FDC-A09696B35F4F}" srcOrd="4" destOrd="0" presId="urn:microsoft.com/office/officeart/2005/8/layout/vList2"/>
    <dgm:cxn modelId="{E4515584-B00C-4BB8-A56F-E44295E2C09C}" type="presParOf" srcId="{B7E9D836-A2D0-41E6-9A1E-A421117502B2}" destId="{BC9850EE-CC14-4AEB-A308-05373D71A6F8}" srcOrd="5" destOrd="0" presId="urn:microsoft.com/office/officeart/2005/8/layout/vList2"/>
    <dgm:cxn modelId="{37F911B3-C814-435A-96D1-BB2DA0A1AB41}" type="presParOf" srcId="{B7E9D836-A2D0-41E6-9A1E-A421117502B2}" destId="{3D4E4188-A0BB-4255-AFDF-2328DAF3F0E4}"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433FD0-869D-4386-8E0D-BDE1879B2081}" type="doc">
      <dgm:prSet loTypeId="urn:microsoft.com/office/officeart/2011/layout/RadialPictureList" loCatId="officeonline" qsTypeId="urn:microsoft.com/office/officeart/2005/8/quickstyle/3d3" qsCatId="3D" csTypeId="urn:microsoft.com/office/officeart/2005/8/colors/accent1_2" csCatId="accent1" phldr="1"/>
      <dgm:spPr/>
      <dgm:t>
        <a:bodyPr/>
        <a:lstStyle/>
        <a:p>
          <a:endParaRPr lang="en-US"/>
        </a:p>
      </dgm:t>
    </dgm:pt>
    <dgm:pt modelId="{9D793F91-C2AF-47AA-8C52-65390699D8D8}">
      <dgm:prSet phldrT="[Text]"/>
      <dgm:spPr/>
      <dgm:t>
        <a:bodyPr/>
        <a:lstStyle/>
        <a:p>
          <a:pPr>
            <a:lnSpc>
              <a:spcPct val="100000"/>
            </a:lnSpc>
            <a:spcAft>
              <a:spcPts val="0"/>
            </a:spcAft>
          </a:pPr>
          <a:r>
            <a:rPr lang="en-US" b="1" dirty="0" smtClean="0">
              <a:latin typeface="+mj-lt"/>
            </a:rPr>
            <a:t>LCA</a:t>
          </a:r>
        </a:p>
        <a:p>
          <a:pPr>
            <a:lnSpc>
              <a:spcPct val="100000"/>
            </a:lnSpc>
            <a:spcAft>
              <a:spcPts val="0"/>
            </a:spcAft>
          </a:pPr>
          <a:r>
            <a:rPr lang="en-US" b="1" dirty="0" smtClean="0">
              <a:latin typeface="+mj-lt"/>
            </a:rPr>
            <a:t>Phases</a:t>
          </a:r>
          <a:endParaRPr lang="en-US" b="1" dirty="0">
            <a:latin typeface="+mj-lt"/>
          </a:endParaRPr>
        </a:p>
      </dgm:t>
    </dgm:pt>
    <dgm:pt modelId="{AB3E8610-105F-4F4B-82CE-73A3917B3D86}" type="parTrans" cxnId="{FEE0869B-EEA4-45F8-B57D-8F88B8442E70}">
      <dgm:prSet/>
      <dgm:spPr/>
      <dgm:t>
        <a:bodyPr/>
        <a:lstStyle/>
        <a:p>
          <a:endParaRPr lang="en-US"/>
        </a:p>
      </dgm:t>
    </dgm:pt>
    <dgm:pt modelId="{A824AAD0-65D8-4970-AC3E-6A10530C6FC6}" type="sibTrans" cxnId="{FEE0869B-EEA4-45F8-B57D-8F88B8442E70}">
      <dgm:prSet/>
      <dgm:spPr/>
      <dgm:t>
        <a:bodyPr/>
        <a:lstStyle/>
        <a:p>
          <a:endParaRPr lang="en-US"/>
        </a:p>
      </dgm:t>
    </dgm:pt>
    <dgm:pt modelId="{F12599C8-803B-457B-977E-9F85A63A6EA6}">
      <dgm:prSet phldrT="[Text]" custT="1"/>
      <dgm:spPr/>
      <dgm:t>
        <a:bodyPr/>
        <a:lstStyle/>
        <a:p>
          <a:r>
            <a:rPr lang="en-US" sz="3000" b="1" dirty="0" smtClean="0"/>
            <a:t>1. Goal and Scope</a:t>
          </a:r>
        </a:p>
      </dgm:t>
    </dgm:pt>
    <dgm:pt modelId="{1A07961B-56BB-4FF8-AD85-46C2C43EA196}" type="parTrans" cxnId="{5DA44D22-0D00-447C-8FDB-C537FA42ECC2}">
      <dgm:prSet/>
      <dgm:spPr/>
      <dgm:t>
        <a:bodyPr/>
        <a:lstStyle/>
        <a:p>
          <a:endParaRPr lang="en-US"/>
        </a:p>
      </dgm:t>
    </dgm:pt>
    <dgm:pt modelId="{E88A1CA0-CAE3-4DD6-B61D-30A17004A4EA}" type="sibTrans" cxnId="{5DA44D22-0D00-447C-8FDB-C537FA42ECC2}">
      <dgm:prSet/>
      <dgm:spPr/>
      <dgm:t>
        <a:bodyPr/>
        <a:lstStyle/>
        <a:p>
          <a:endParaRPr lang="en-US"/>
        </a:p>
      </dgm:t>
    </dgm:pt>
    <dgm:pt modelId="{C834B740-433B-423F-BFC0-4B193A5885E2}">
      <dgm:prSet phldrT="[Text]" custT="1"/>
      <dgm:spPr/>
      <dgm:t>
        <a:bodyPr/>
        <a:lstStyle/>
        <a:p>
          <a:r>
            <a:rPr lang="en-US" sz="3000" b="1" dirty="0" smtClean="0"/>
            <a:t>3. Life Cycle Impact Assessment (LCIA)</a:t>
          </a:r>
          <a:endParaRPr lang="en-US" sz="3000" b="1" dirty="0"/>
        </a:p>
      </dgm:t>
    </dgm:pt>
    <dgm:pt modelId="{D22AB39D-5EE5-4236-81ED-FD4AC37CF3FC}" type="parTrans" cxnId="{21170CF7-46B1-42B9-9E4F-662F1DB3A642}">
      <dgm:prSet/>
      <dgm:spPr/>
      <dgm:t>
        <a:bodyPr/>
        <a:lstStyle/>
        <a:p>
          <a:endParaRPr lang="en-US"/>
        </a:p>
      </dgm:t>
    </dgm:pt>
    <dgm:pt modelId="{C4E340B5-7D85-44BB-8204-67DB3597E96B}" type="sibTrans" cxnId="{21170CF7-46B1-42B9-9E4F-662F1DB3A642}">
      <dgm:prSet/>
      <dgm:spPr/>
      <dgm:t>
        <a:bodyPr/>
        <a:lstStyle/>
        <a:p>
          <a:endParaRPr lang="en-US"/>
        </a:p>
      </dgm:t>
    </dgm:pt>
    <dgm:pt modelId="{4D5DE364-8F3B-4461-8078-2543337DA7F3}">
      <dgm:prSet phldrT="[Text]" custT="1"/>
      <dgm:spPr/>
      <dgm:t>
        <a:bodyPr/>
        <a:lstStyle/>
        <a:p>
          <a:r>
            <a:rPr lang="en-US" sz="3000" b="1" dirty="0" smtClean="0"/>
            <a:t>4. Interpretation</a:t>
          </a:r>
          <a:endParaRPr lang="en-US" sz="3000" b="1" dirty="0"/>
        </a:p>
      </dgm:t>
    </dgm:pt>
    <dgm:pt modelId="{D574868D-540F-4BA8-B28F-014DE3B4A69C}" type="parTrans" cxnId="{4B06EF52-DEB6-4FB4-AE35-B9F554E3951F}">
      <dgm:prSet/>
      <dgm:spPr/>
      <dgm:t>
        <a:bodyPr/>
        <a:lstStyle/>
        <a:p>
          <a:endParaRPr lang="en-US"/>
        </a:p>
      </dgm:t>
    </dgm:pt>
    <dgm:pt modelId="{7D2C3C5C-B4EB-461F-A157-D814DB3CADFE}" type="sibTrans" cxnId="{4B06EF52-DEB6-4FB4-AE35-B9F554E3951F}">
      <dgm:prSet/>
      <dgm:spPr/>
      <dgm:t>
        <a:bodyPr/>
        <a:lstStyle/>
        <a:p>
          <a:endParaRPr lang="en-US"/>
        </a:p>
      </dgm:t>
    </dgm:pt>
    <dgm:pt modelId="{EE2C542A-633F-40B1-A109-F44B187EA92E}">
      <dgm:prSet custT="1"/>
      <dgm:spPr/>
      <dgm:t>
        <a:bodyPr/>
        <a:lstStyle/>
        <a:p>
          <a:r>
            <a:rPr lang="en-US" sz="3000" b="1" dirty="0" smtClean="0"/>
            <a:t>2. Life Cycle Inventory (LCI)</a:t>
          </a:r>
          <a:endParaRPr lang="en-US" sz="3000" b="1" dirty="0"/>
        </a:p>
      </dgm:t>
    </dgm:pt>
    <dgm:pt modelId="{41BED61A-04E1-4626-8482-A8298C290D41}" type="parTrans" cxnId="{0EFF81F1-9BA4-48AA-8D13-9668FD79A0DF}">
      <dgm:prSet/>
      <dgm:spPr/>
      <dgm:t>
        <a:bodyPr/>
        <a:lstStyle/>
        <a:p>
          <a:endParaRPr lang="en-US"/>
        </a:p>
      </dgm:t>
    </dgm:pt>
    <dgm:pt modelId="{E869486D-9C14-4CE2-80FD-4D8CF7B31250}" type="sibTrans" cxnId="{0EFF81F1-9BA4-48AA-8D13-9668FD79A0DF}">
      <dgm:prSet/>
      <dgm:spPr/>
      <dgm:t>
        <a:bodyPr/>
        <a:lstStyle/>
        <a:p>
          <a:endParaRPr lang="en-US"/>
        </a:p>
      </dgm:t>
    </dgm:pt>
    <dgm:pt modelId="{5AF9B82C-20CC-4D10-968C-D32C18F27D79}">
      <dgm:prSet phldrT="[Text]" phldr="1"/>
      <dgm:spPr/>
      <dgm:t>
        <a:bodyPr/>
        <a:lstStyle/>
        <a:p>
          <a:endParaRPr lang="en-US"/>
        </a:p>
      </dgm:t>
    </dgm:pt>
    <dgm:pt modelId="{A70EAF62-B294-49BF-8D57-5B1F681421B6}" type="parTrans" cxnId="{3DFA7450-00F2-44DE-8B54-77D859A2D163}">
      <dgm:prSet/>
      <dgm:spPr/>
      <dgm:t>
        <a:bodyPr/>
        <a:lstStyle/>
        <a:p>
          <a:endParaRPr lang="en-US"/>
        </a:p>
      </dgm:t>
    </dgm:pt>
    <dgm:pt modelId="{8B312BF6-BC19-4DBF-9580-010498C5295C}" type="sibTrans" cxnId="{3DFA7450-00F2-44DE-8B54-77D859A2D163}">
      <dgm:prSet/>
      <dgm:spPr/>
      <dgm:t>
        <a:bodyPr/>
        <a:lstStyle/>
        <a:p>
          <a:endParaRPr lang="en-US"/>
        </a:p>
      </dgm:t>
    </dgm:pt>
    <dgm:pt modelId="{5D72BA33-4381-4731-A1EB-95E58BDEFC72}" type="pres">
      <dgm:prSet presAssocID="{12433FD0-869D-4386-8E0D-BDE1879B2081}" presName="Name0" presStyleCnt="0">
        <dgm:presLayoutVars>
          <dgm:chMax val="1"/>
          <dgm:chPref val="1"/>
          <dgm:dir/>
          <dgm:resizeHandles/>
        </dgm:presLayoutVars>
      </dgm:prSet>
      <dgm:spPr/>
      <dgm:t>
        <a:bodyPr/>
        <a:lstStyle/>
        <a:p>
          <a:endParaRPr lang="en-US"/>
        </a:p>
      </dgm:t>
    </dgm:pt>
    <dgm:pt modelId="{A7ACD335-D839-4958-977C-5018A51892FF}" type="pres">
      <dgm:prSet presAssocID="{9D793F91-C2AF-47AA-8C52-65390699D8D8}" presName="Parent" presStyleLbl="node1" presStyleIdx="0" presStyleCnt="2">
        <dgm:presLayoutVars>
          <dgm:chMax val="4"/>
          <dgm:chPref val="3"/>
        </dgm:presLayoutVars>
      </dgm:prSet>
      <dgm:spPr/>
      <dgm:t>
        <a:bodyPr/>
        <a:lstStyle/>
        <a:p>
          <a:endParaRPr lang="en-US"/>
        </a:p>
      </dgm:t>
    </dgm:pt>
    <dgm:pt modelId="{492B90BD-B821-45AB-866E-83BE5BA9798C}" type="pres">
      <dgm:prSet presAssocID="{F12599C8-803B-457B-977E-9F85A63A6EA6}" presName="Accent" presStyleLbl="node1" presStyleIdx="1" presStyleCnt="2" custScaleX="110000" custScaleY="110000"/>
      <dgm:spPr/>
    </dgm:pt>
    <dgm:pt modelId="{2E13A20A-9480-468E-8BC9-81382399D708}" type="pres">
      <dgm:prSet presAssocID="{F12599C8-803B-457B-977E-9F85A63A6EA6}" presName="Image1" presStyleLbl="fgImgPlace1" presStyleIdx="0" presStyleCnt="4"/>
      <dgm:spPr>
        <a:blipFill rotWithShape="1">
          <a:blip xmlns:r="http://schemas.openxmlformats.org/officeDocument/2006/relationships" r:embed="rId1"/>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gm:spPr>
      <dgm:t>
        <a:bodyPr/>
        <a:lstStyle/>
        <a:p>
          <a:endParaRPr lang="en-US"/>
        </a:p>
      </dgm:t>
    </dgm:pt>
    <dgm:pt modelId="{A6D5FE9B-5D43-4A38-BFFE-6BFB20E60771}" type="pres">
      <dgm:prSet presAssocID="{F12599C8-803B-457B-977E-9F85A63A6EA6}" presName="Child1" presStyleLbl="revTx" presStyleIdx="0" presStyleCnt="4" custScaleX="240378" custScaleY="77325" custLinFactNeighborX="73308" custLinFactNeighborY="-12834">
        <dgm:presLayoutVars>
          <dgm:chMax val="0"/>
          <dgm:chPref val="0"/>
          <dgm:bulletEnabled val="1"/>
        </dgm:presLayoutVars>
      </dgm:prSet>
      <dgm:spPr/>
      <dgm:t>
        <a:bodyPr/>
        <a:lstStyle/>
        <a:p>
          <a:endParaRPr lang="en-US"/>
        </a:p>
      </dgm:t>
    </dgm:pt>
    <dgm:pt modelId="{1C6B49AD-D293-41D6-9404-0FE8B431411F}" type="pres">
      <dgm:prSet presAssocID="{EE2C542A-633F-40B1-A109-F44B187EA92E}" presName="Image2" presStyleCnt="0"/>
      <dgm:spPr/>
    </dgm:pt>
    <dgm:pt modelId="{419B6840-D58C-4E89-A591-CA3249C77029}" type="pres">
      <dgm:prSet presAssocID="{EE2C542A-633F-40B1-A109-F44B187EA92E}" presName="Image" presStyleLbl="fgImgPlace1" presStyleIdx="1" presStyleCnt="4"/>
      <dgm:spPr>
        <a:blipFill rotWithShape="1">
          <a:blip xmlns:r="http://schemas.openxmlformats.org/officeDocument/2006/relationships" r:embed="rId2"/>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gm:spPr>
      <dgm:t>
        <a:bodyPr/>
        <a:lstStyle/>
        <a:p>
          <a:endParaRPr lang="en-US"/>
        </a:p>
      </dgm:t>
    </dgm:pt>
    <dgm:pt modelId="{184B3A73-2452-412C-BA64-56EE8AEA5503}" type="pres">
      <dgm:prSet presAssocID="{EE2C542A-633F-40B1-A109-F44B187EA92E}" presName="Child2" presStyleLbl="revTx" presStyleIdx="1" presStyleCnt="4" custScaleX="338872" custLinFactX="24416" custLinFactNeighborX="100000" custLinFactNeighborY="-3993">
        <dgm:presLayoutVars>
          <dgm:chMax val="0"/>
          <dgm:chPref val="0"/>
          <dgm:bulletEnabled val="1"/>
        </dgm:presLayoutVars>
      </dgm:prSet>
      <dgm:spPr/>
      <dgm:t>
        <a:bodyPr/>
        <a:lstStyle/>
        <a:p>
          <a:endParaRPr lang="en-US"/>
        </a:p>
      </dgm:t>
    </dgm:pt>
    <dgm:pt modelId="{F1A0BD9E-2D1D-4C92-BB25-AC2158912ED9}" type="pres">
      <dgm:prSet presAssocID="{C834B740-433B-423F-BFC0-4B193A5885E2}" presName="Image3" presStyleCnt="0"/>
      <dgm:spPr/>
    </dgm:pt>
    <dgm:pt modelId="{19D5F3F6-57CF-4D64-BA17-73473038FE64}" type="pres">
      <dgm:prSet presAssocID="{C834B740-433B-423F-BFC0-4B193A5885E2}" presName="Image" presStyleLbl="fgImgPlace1" presStyleIdx="2" presStyleCnt="4"/>
      <dgm:spPr>
        <a:blipFill rotWithShape="1">
          <a:blip xmlns:r="http://schemas.openxmlformats.org/officeDocument/2006/relationships" r:embed="rId3"/>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gm:spPr>
      <dgm:t>
        <a:bodyPr/>
        <a:lstStyle/>
        <a:p>
          <a:endParaRPr lang="en-US"/>
        </a:p>
      </dgm:t>
    </dgm:pt>
    <dgm:pt modelId="{B3DFF9C0-2109-47C4-B38D-F93EB5D97641}" type="pres">
      <dgm:prSet presAssocID="{C834B740-433B-423F-BFC0-4B193A5885E2}" presName="Child3" presStyleLbl="revTx" presStyleIdx="2" presStyleCnt="4" custScaleX="384741" custLinFactX="55024" custLinFactNeighborX="100000" custLinFactNeighborY="-2761">
        <dgm:presLayoutVars>
          <dgm:chMax val="0"/>
          <dgm:chPref val="0"/>
          <dgm:bulletEnabled val="1"/>
        </dgm:presLayoutVars>
      </dgm:prSet>
      <dgm:spPr/>
      <dgm:t>
        <a:bodyPr/>
        <a:lstStyle/>
        <a:p>
          <a:endParaRPr lang="en-US"/>
        </a:p>
      </dgm:t>
    </dgm:pt>
    <dgm:pt modelId="{2AFD0C2E-F045-4DB8-8B66-13E8086AEDA3}" type="pres">
      <dgm:prSet presAssocID="{4D5DE364-8F3B-4461-8078-2543337DA7F3}" presName="Image4" presStyleCnt="0"/>
      <dgm:spPr/>
    </dgm:pt>
    <dgm:pt modelId="{C8EEEDA1-5CD4-4948-B5B9-1459D81FF359}" type="pres">
      <dgm:prSet presAssocID="{4D5DE364-8F3B-4461-8078-2543337DA7F3}" presName="Image" presStyleLbl="fgImgPlace1" presStyleIdx="3" presStyleCnt="4"/>
      <dgm:spPr>
        <a:blipFill rotWithShape="1">
          <a:blip xmlns:r="http://schemas.openxmlformats.org/officeDocument/2006/relationships" r:embed="rId4"/>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gm:spPr>
      <dgm:t>
        <a:bodyPr/>
        <a:lstStyle/>
        <a:p>
          <a:endParaRPr lang="en-US"/>
        </a:p>
      </dgm:t>
    </dgm:pt>
    <dgm:pt modelId="{FE2429F6-6D5F-43C3-85D9-99B3B96AEDA5}" type="pres">
      <dgm:prSet presAssocID="{4D5DE364-8F3B-4461-8078-2543337DA7F3}" presName="Child4" presStyleLbl="revTx" presStyleIdx="3" presStyleCnt="4" custScaleX="397368" custScaleY="83605" custLinFactX="50141" custLinFactNeighborX="100000" custLinFactNeighborY="16353">
        <dgm:presLayoutVars>
          <dgm:chMax val="0"/>
          <dgm:chPref val="0"/>
          <dgm:bulletEnabled val="1"/>
        </dgm:presLayoutVars>
      </dgm:prSet>
      <dgm:spPr/>
      <dgm:t>
        <a:bodyPr/>
        <a:lstStyle/>
        <a:p>
          <a:endParaRPr lang="en-US"/>
        </a:p>
      </dgm:t>
    </dgm:pt>
  </dgm:ptLst>
  <dgm:cxnLst>
    <dgm:cxn modelId="{5DA44D22-0D00-447C-8FDB-C537FA42ECC2}" srcId="{9D793F91-C2AF-47AA-8C52-65390699D8D8}" destId="{F12599C8-803B-457B-977E-9F85A63A6EA6}" srcOrd="0" destOrd="0" parTransId="{1A07961B-56BB-4FF8-AD85-46C2C43EA196}" sibTransId="{E88A1CA0-CAE3-4DD6-B61D-30A17004A4EA}"/>
    <dgm:cxn modelId="{9CCFCCAA-EBBA-45A6-9C3E-56DFE09D95A1}" type="presOf" srcId="{12433FD0-869D-4386-8E0D-BDE1879B2081}" destId="{5D72BA33-4381-4731-A1EB-95E58BDEFC72}" srcOrd="0" destOrd="0" presId="urn:microsoft.com/office/officeart/2011/layout/RadialPictureList"/>
    <dgm:cxn modelId="{D9E82672-EF26-4879-A6CB-2B1129F2A069}" type="presOf" srcId="{9D793F91-C2AF-47AA-8C52-65390699D8D8}" destId="{A7ACD335-D839-4958-977C-5018A51892FF}" srcOrd="0" destOrd="0" presId="urn:microsoft.com/office/officeart/2011/layout/RadialPictureList"/>
    <dgm:cxn modelId="{4B06EF52-DEB6-4FB4-AE35-B9F554E3951F}" srcId="{9D793F91-C2AF-47AA-8C52-65390699D8D8}" destId="{4D5DE364-8F3B-4461-8078-2543337DA7F3}" srcOrd="3" destOrd="0" parTransId="{D574868D-540F-4BA8-B28F-014DE3B4A69C}" sibTransId="{7D2C3C5C-B4EB-461F-A157-D814DB3CADFE}"/>
    <dgm:cxn modelId="{431870F6-3E7F-4E20-AEB6-B8C3A7E8C6F7}" type="presOf" srcId="{C834B740-433B-423F-BFC0-4B193A5885E2}" destId="{B3DFF9C0-2109-47C4-B38D-F93EB5D97641}" srcOrd="0" destOrd="0" presId="urn:microsoft.com/office/officeart/2011/layout/RadialPictureList"/>
    <dgm:cxn modelId="{C0F396C7-FC9C-438B-A105-E55192365BF9}" type="presOf" srcId="{4D5DE364-8F3B-4461-8078-2543337DA7F3}" destId="{FE2429F6-6D5F-43C3-85D9-99B3B96AEDA5}" srcOrd="0" destOrd="0" presId="urn:microsoft.com/office/officeart/2011/layout/RadialPictureList"/>
    <dgm:cxn modelId="{0EFF81F1-9BA4-48AA-8D13-9668FD79A0DF}" srcId="{9D793F91-C2AF-47AA-8C52-65390699D8D8}" destId="{EE2C542A-633F-40B1-A109-F44B187EA92E}" srcOrd="1" destOrd="0" parTransId="{41BED61A-04E1-4626-8482-A8298C290D41}" sibTransId="{E869486D-9C14-4CE2-80FD-4D8CF7B31250}"/>
    <dgm:cxn modelId="{FEE0869B-EEA4-45F8-B57D-8F88B8442E70}" srcId="{12433FD0-869D-4386-8E0D-BDE1879B2081}" destId="{9D793F91-C2AF-47AA-8C52-65390699D8D8}" srcOrd="0" destOrd="0" parTransId="{AB3E8610-105F-4F4B-82CE-73A3917B3D86}" sibTransId="{A824AAD0-65D8-4970-AC3E-6A10530C6FC6}"/>
    <dgm:cxn modelId="{D17A8D39-ADE4-496E-97AA-B5B1550444DD}" type="presOf" srcId="{F12599C8-803B-457B-977E-9F85A63A6EA6}" destId="{A6D5FE9B-5D43-4A38-BFFE-6BFB20E60771}" srcOrd="0" destOrd="0" presId="urn:microsoft.com/office/officeart/2011/layout/RadialPictureList"/>
    <dgm:cxn modelId="{3DFA7450-00F2-44DE-8B54-77D859A2D163}" srcId="{12433FD0-869D-4386-8E0D-BDE1879B2081}" destId="{5AF9B82C-20CC-4D10-968C-D32C18F27D79}" srcOrd="1" destOrd="0" parTransId="{A70EAF62-B294-49BF-8D57-5B1F681421B6}" sibTransId="{8B312BF6-BC19-4DBF-9580-010498C5295C}"/>
    <dgm:cxn modelId="{21170CF7-46B1-42B9-9E4F-662F1DB3A642}" srcId="{9D793F91-C2AF-47AA-8C52-65390699D8D8}" destId="{C834B740-433B-423F-BFC0-4B193A5885E2}" srcOrd="2" destOrd="0" parTransId="{D22AB39D-5EE5-4236-81ED-FD4AC37CF3FC}" sibTransId="{C4E340B5-7D85-44BB-8204-67DB3597E96B}"/>
    <dgm:cxn modelId="{E2729C2B-4D20-4B17-A106-D16C1DAAF71F}" type="presOf" srcId="{EE2C542A-633F-40B1-A109-F44B187EA92E}" destId="{184B3A73-2452-412C-BA64-56EE8AEA5503}" srcOrd="0" destOrd="0" presId="urn:microsoft.com/office/officeart/2011/layout/RadialPictureList"/>
    <dgm:cxn modelId="{31C393A8-3EC1-4C7B-A9B3-5DD03DFFDB35}" type="presParOf" srcId="{5D72BA33-4381-4731-A1EB-95E58BDEFC72}" destId="{A7ACD335-D839-4958-977C-5018A51892FF}" srcOrd="0" destOrd="0" presId="urn:microsoft.com/office/officeart/2011/layout/RadialPictureList"/>
    <dgm:cxn modelId="{31EA3A4B-71CC-46C1-A2F8-48ADC650DD30}" type="presParOf" srcId="{5D72BA33-4381-4731-A1EB-95E58BDEFC72}" destId="{492B90BD-B821-45AB-866E-83BE5BA9798C}" srcOrd="1" destOrd="0" presId="urn:microsoft.com/office/officeart/2011/layout/RadialPictureList"/>
    <dgm:cxn modelId="{19F5D3C4-78B0-4F95-9462-954B4119ED14}" type="presParOf" srcId="{5D72BA33-4381-4731-A1EB-95E58BDEFC72}" destId="{2E13A20A-9480-468E-8BC9-81382399D708}" srcOrd="2" destOrd="0" presId="urn:microsoft.com/office/officeart/2011/layout/RadialPictureList"/>
    <dgm:cxn modelId="{9968D61B-623A-455B-BDAE-C4664B4EE80C}" type="presParOf" srcId="{5D72BA33-4381-4731-A1EB-95E58BDEFC72}" destId="{A6D5FE9B-5D43-4A38-BFFE-6BFB20E60771}" srcOrd="3" destOrd="0" presId="urn:microsoft.com/office/officeart/2011/layout/RadialPictureList"/>
    <dgm:cxn modelId="{652024FF-EAB6-4976-A07A-CBC00E79C6CE}" type="presParOf" srcId="{5D72BA33-4381-4731-A1EB-95E58BDEFC72}" destId="{1C6B49AD-D293-41D6-9404-0FE8B431411F}" srcOrd="4" destOrd="0" presId="urn:microsoft.com/office/officeart/2011/layout/RadialPictureList"/>
    <dgm:cxn modelId="{8D41EA6A-7914-4217-9696-B8B024966AC2}" type="presParOf" srcId="{1C6B49AD-D293-41D6-9404-0FE8B431411F}" destId="{419B6840-D58C-4E89-A591-CA3249C77029}" srcOrd="0" destOrd="0" presId="urn:microsoft.com/office/officeart/2011/layout/RadialPictureList"/>
    <dgm:cxn modelId="{BEFD09E3-A05A-477D-B936-C23F12C4F993}" type="presParOf" srcId="{5D72BA33-4381-4731-A1EB-95E58BDEFC72}" destId="{184B3A73-2452-412C-BA64-56EE8AEA5503}" srcOrd="5" destOrd="0" presId="urn:microsoft.com/office/officeart/2011/layout/RadialPictureList"/>
    <dgm:cxn modelId="{E7E2956F-9DF2-4FFB-8D8B-F9EB5DF3176C}" type="presParOf" srcId="{5D72BA33-4381-4731-A1EB-95E58BDEFC72}" destId="{F1A0BD9E-2D1D-4C92-BB25-AC2158912ED9}" srcOrd="6" destOrd="0" presId="urn:microsoft.com/office/officeart/2011/layout/RadialPictureList"/>
    <dgm:cxn modelId="{CD7B3A60-C063-43B5-ACF9-C31ED5A1C749}" type="presParOf" srcId="{F1A0BD9E-2D1D-4C92-BB25-AC2158912ED9}" destId="{19D5F3F6-57CF-4D64-BA17-73473038FE64}" srcOrd="0" destOrd="0" presId="urn:microsoft.com/office/officeart/2011/layout/RadialPictureList"/>
    <dgm:cxn modelId="{EE632FA8-D0DD-4B61-9DF4-3D321826337B}" type="presParOf" srcId="{5D72BA33-4381-4731-A1EB-95E58BDEFC72}" destId="{B3DFF9C0-2109-47C4-B38D-F93EB5D97641}" srcOrd="7" destOrd="0" presId="urn:microsoft.com/office/officeart/2011/layout/RadialPictureList"/>
    <dgm:cxn modelId="{BF9624A1-2837-4096-9032-7427BA276CDA}" type="presParOf" srcId="{5D72BA33-4381-4731-A1EB-95E58BDEFC72}" destId="{2AFD0C2E-F045-4DB8-8B66-13E8086AEDA3}" srcOrd="8" destOrd="0" presId="urn:microsoft.com/office/officeart/2011/layout/RadialPictureList"/>
    <dgm:cxn modelId="{CD206977-A518-4F91-BFAB-FBD043602D9C}" type="presParOf" srcId="{2AFD0C2E-F045-4DB8-8B66-13E8086AEDA3}" destId="{C8EEEDA1-5CD4-4948-B5B9-1459D81FF359}" srcOrd="0" destOrd="0" presId="urn:microsoft.com/office/officeart/2011/layout/RadialPictureList"/>
    <dgm:cxn modelId="{6F426197-472E-4AF4-AD26-6882B4E73C08}" type="presParOf" srcId="{5D72BA33-4381-4731-A1EB-95E58BDEFC72}" destId="{FE2429F6-6D5F-43C3-85D9-99B3B96AEDA5}" srcOrd="9"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3F06D3-ED80-4C08-867D-A3ABEF28646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2C50B9B-53C1-49AC-BEDA-D4BF6C1BB55A}">
      <dgm:prSet phldrT="[Text]" custT="1"/>
      <dgm:spPr/>
      <dgm:t>
        <a:bodyPr/>
        <a:lstStyle/>
        <a:p>
          <a:r>
            <a:rPr lang="en-US" sz="4800" dirty="0" smtClean="0"/>
            <a:t>Goal</a:t>
          </a:r>
          <a:endParaRPr lang="en-US" sz="4800" dirty="0"/>
        </a:p>
      </dgm:t>
    </dgm:pt>
    <dgm:pt modelId="{D7D0A66E-1344-4B50-A5C9-E0C080DE7D7C}" type="parTrans" cxnId="{1AA8C79E-DC6D-47A2-B14F-F869570D91B5}">
      <dgm:prSet/>
      <dgm:spPr/>
      <dgm:t>
        <a:bodyPr/>
        <a:lstStyle/>
        <a:p>
          <a:endParaRPr lang="en-US"/>
        </a:p>
      </dgm:t>
    </dgm:pt>
    <dgm:pt modelId="{3BAC40FF-5CF3-4C34-BC1F-1792228A1589}" type="sibTrans" cxnId="{1AA8C79E-DC6D-47A2-B14F-F869570D91B5}">
      <dgm:prSet/>
      <dgm:spPr/>
      <dgm:t>
        <a:bodyPr/>
        <a:lstStyle/>
        <a:p>
          <a:endParaRPr lang="en-US"/>
        </a:p>
      </dgm:t>
    </dgm:pt>
    <dgm:pt modelId="{0A612B82-A63D-4C23-A16F-EA1D7AFE5284}">
      <dgm:prSet phldrT="[Text]" custT="1"/>
      <dgm:spPr/>
      <dgm:t>
        <a:bodyPr/>
        <a:lstStyle/>
        <a:p>
          <a:r>
            <a:rPr lang="en-US" sz="2000" dirty="0" smtClean="0"/>
            <a:t>Goal statement is the first component of an LCA and guides much of the subsequent analysis</a:t>
          </a:r>
          <a:endParaRPr lang="en-US" sz="2000" dirty="0"/>
        </a:p>
      </dgm:t>
    </dgm:pt>
    <dgm:pt modelId="{49377DA2-6282-4DFB-B157-8DE2A155B1F3}" type="parTrans" cxnId="{2D0C055B-0108-49D8-8660-D24B5119EB77}">
      <dgm:prSet/>
      <dgm:spPr/>
      <dgm:t>
        <a:bodyPr/>
        <a:lstStyle/>
        <a:p>
          <a:endParaRPr lang="en-US"/>
        </a:p>
      </dgm:t>
    </dgm:pt>
    <dgm:pt modelId="{56FBB81B-CFC6-4F43-BC0D-C67E8665ECB1}" type="sibTrans" cxnId="{2D0C055B-0108-49D8-8660-D24B5119EB77}">
      <dgm:prSet/>
      <dgm:spPr/>
      <dgm:t>
        <a:bodyPr/>
        <a:lstStyle/>
        <a:p>
          <a:endParaRPr lang="en-US"/>
        </a:p>
      </dgm:t>
    </dgm:pt>
    <dgm:pt modelId="{263D1D68-C47E-437B-A449-B5B676CE78C9}">
      <dgm:prSet phldrT="[Text]"/>
      <dgm:spPr/>
      <dgm:t>
        <a:bodyPr/>
        <a:lstStyle/>
        <a:p>
          <a:pPr algn="l">
            <a:lnSpc>
              <a:spcPct val="100000"/>
            </a:lnSpc>
            <a:spcAft>
              <a:spcPts val="0"/>
            </a:spcAft>
          </a:pPr>
          <a:r>
            <a:rPr lang="en-US" u="sng" dirty="0" smtClean="0"/>
            <a:t>Goal must state:</a:t>
          </a:r>
        </a:p>
        <a:p>
          <a:pPr algn="l">
            <a:lnSpc>
              <a:spcPct val="100000"/>
            </a:lnSpc>
            <a:spcAft>
              <a:spcPts val="0"/>
            </a:spcAft>
          </a:pPr>
          <a:r>
            <a:rPr lang="en-US" dirty="0" smtClean="0"/>
            <a:t>Intended use</a:t>
          </a:r>
        </a:p>
        <a:p>
          <a:pPr algn="l">
            <a:lnSpc>
              <a:spcPct val="100000"/>
            </a:lnSpc>
            <a:spcAft>
              <a:spcPts val="0"/>
            </a:spcAft>
          </a:pPr>
          <a:r>
            <a:rPr lang="en-US" dirty="0" smtClean="0"/>
            <a:t>Reasons for study</a:t>
          </a:r>
        </a:p>
        <a:p>
          <a:pPr algn="l">
            <a:lnSpc>
              <a:spcPct val="100000"/>
            </a:lnSpc>
            <a:spcAft>
              <a:spcPts val="0"/>
            </a:spcAft>
          </a:pPr>
          <a:r>
            <a:rPr lang="en-US" dirty="0" smtClean="0"/>
            <a:t>Audience</a:t>
          </a:r>
        </a:p>
        <a:p>
          <a:pPr algn="l">
            <a:lnSpc>
              <a:spcPct val="100000"/>
            </a:lnSpc>
            <a:spcAft>
              <a:spcPts val="0"/>
            </a:spcAft>
          </a:pPr>
          <a:r>
            <a:rPr lang="en-US" dirty="0" smtClean="0"/>
            <a:t>Whether comparative and disclosed to public</a:t>
          </a:r>
          <a:endParaRPr lang="en-US" dirty="0"/>
        </a:p>
      </dgm:t>
    </dgm:pt>
    <dgm:pt modelId="{CB30DE89-AB01-43D4-AB92-1C5162E34521}" type="parTrans" cxnId="{22D3609A-24ED-4171-8015-B03C74AA6AB1}">
      <dgm:prSet/>
      <dgm:spPr/>
      <dgm:t>
        <a:bodyPr/>
        <a:lstStyle/>
        <a:p>
          <a:endParaRPr lang="en-US"/>
        </a:p>
      </dgm:t>
    </dgm:pt>
    <dgm:pt modelId="{B0982691-2A90-4D70-BA17-DEA503C811D5}" type="sibTrans" cxnId="{22D3609A-24ED-4171-8015-B03C74AA6AB1}">
      <dgm:prSet/>
      <dgm:spPr/>
      <dgm:t>
        <a:bodyPr/>
        <a:lstStyle/>
        <a:p>
          <a:endParaRPr lang="en-US"/>
        </a:p>
      </dgm:t>
    </dgm:pt>
    <dgm:pt modelId="{CB8AE3AB-3183-429D-AD14-31BF1FDCB749}">
      <dgm:prSet phldrT="[Text]" custT="1"/>
      <dgm:spPr/>
      <dgm:t>
        <a:bodyPr/>
        <a:lstStyle/>
        <a:p>
          <a:r>
            <a:rPr lang="en-US" sz="4800" dirty="0" smtClean="0"/>
            <a:t>Scope</a:t>
          </a:r>
          <a:endParaRPr lang="en-US" sz="4800" dirty="0"/>
        </a:p>
      </dgm:t>
    </dgm:pt>
    <dgm:pt modelId="{DB94DDCE-02D8-4C58-97F1-057A2B66E5BF}" type="parTrans" cxnId="{8F71C1E3-A670-4052-994A-469D014011C3}">
      <dgm:prSet/>
      <dgm:spPr/>
      <dgm:t>
        <a:bodyPr/>
        <a:lstStyle/>
        <a:p>
          <a:endParaRPr lang="en-US"/>
        </a:p>
      </dgm:t>
    </dgm:pt>
    <dgm:pt modelId="{2A49229F-6ACE-4831-8EEC-1D2AA0FF3F13}" type="sibTrans" cxnId="{8F71C1E3-A670-4052-994A-469D014011C3}">
      <dgm:prSet/>
      <dgm:spPr/>
      <dgm:t>
        <a:bodyPr/>
        <a:lstStyle/>
        <a:p>
          <a:endParaRPr lang="en-US"/>
        </a:p>
      </dgm:t>
    </dgm:pt>
    <dgm:pt modelId="{99403E72-C46F-495D-B662-0643CEDCF08B}">
      <dgm:prSet phldrT="[Text]" custT="1"/>
      <dgm:spPr/>
      <dgm:t>
        <a:bodyPr/>
        <a:lstStyle/>
        <a:p>
          <a:r>
            <a:rPr lang="en-US" sz="2000" dirty="0" smtClean="0"/>
            <a:t>Scope provides background information, details methodological choices, and lays out report format</a:t>
          </a:r>
          <a:endParaRPr lang="en-US" sz="2000" dirty="0"/>
        </a:p>
      </dgm:t>
    </dgm:pt>
    <dgm:pt modelId="{207A7EEB-512F-4A85-BDFC-04E195A51FFB}" type="parTrans" cxnId="{28991037-7B04-4664-979B-2A4FE30A679B}">
      <dgm:prSet/>
      <dgm:spPr/>
      <dgm:t>
        <a:bodyPr/>
        <a:lstStyle/>
        <a:p>
          <a:endParaRPr lang="en-US"/>
        </a:p>
      </dgm:t>
    </dgm:pt>
    <dgm:pt modelId="{1CBEB492-7469-42C3-A6B3-4016077AE1B4}" type="sibTrans" cxnId="{28991037-7B04-4664-979B-2A4FE30A679B}">
      <dgm:prSet/>
      <dgm:spPr/>
      <dgm:t>
        <a:bodyPr/>
        <a:lstStyle/>
        <a:p>
          <a:endParaRPr lang="en-US"/>
        </a:p>
      </dgm:t>
    </dgm:pt>
    <dgm:pt modelId="{F973FEBD-24EC-4B7A-80F5-45D46FEA77CF}">
      <dgm:prSet phldrT="[Text]" custT="1"/>
      <dgm:spPr/>
      <dgm:t>
        <a:bodyPr/>
        <a:lstStyle/>
        <a:p>
          <a:pPr algn="l">
            <a:lnSpc>
              <a:spcPct val="100000"/>
            </a:lnSpc>
            <a:spcAft>
              <a:spcPts val="0"/>
            </a:spcAft>
          </a:pPr>
          <a:r>
            <a:rPr lang="en-US" sz="1600" u="sng" dirty="0" smtClean="0"/>
            <a:t>Scope includes:</a:t>
          </a:r>
        </a:p>
        <a:p>
          <a:pPr algn="l">
            <a:lnSpc>
              <a:spcPct val="100000"/>
            </a:lnSpc>
            <a:spcAft>
              <a:spcPts val="0"/>
            </a:spcAft>
          </a:pPr>
          <a:r>
            <a:rPr lang="en-US" sz="1600" dirty="0" smtClean="0"/>
            <a:t>Product system</a:t>
          </a:r>
        </a:p>
        <a:p>
          <a:pPr algn="l">
            <a:lnSpc>
              <a:spcPct val="100000"/>
            </a:lnSpc>
            <a:spcAft>
              <a:spcPts val="0"/>
            </a:spcAft>
          </a:pPr>
          <a:r>
            <a:rPr lang="en-US" sz="1600" dirty="0" smtClean="0"/>
            <a:t>Functions of systems</a:t>
          </a:r>
        </a:p>
        <a:p>
          <a:pPr algn="l">
            <a:lnSpc>
              <a:spcPct val="100000"/>
            </a:lnSpc>
            <a:spcAft>
              <a:spcPts val="0"/>
            </a:spcAft>
          </a:pPr>
          <a:r>
            <a:rPr lang="en-US" sz="1600" dirty="0" smtClean="0"/>
            <a:t>Functional unit</a:t>
          </a:r>
        </a:p>
        <a:p>
          <a:pPr algn="l">
            <a:lnSpc>
              <a:spcPct val="100000"/>
            </a:lnSpc>
            <a:spcAft>
              <a:spcPts val="0"/>
            </a:spcAft>
          </a:pPr>
          <a:r>
            <a:rPr lang="en-US" sz="1600" dirty="0" smtClean="0"/>
            <a:t>System boundary</a:t>
          </a:r>
        </a:p>
        <a:p>
          <a:pPr algn="l">
            <a:lnSpc>
              <a:spcPct val="100000"/>
            </a:lnSpc>
            <a:spcAft>
              <a:spcPts val="0"/>
            </a:spcAft>
          </a:pPr>
          <a:r>
            <a:rPr lang="en-US" sz="1600" dirty="0" smtClean="0"/>
            <a:t>Allocation procedures</a:t>
          </a:r>
        </a:p>
        <a:p>
          <a:pPr algn="l">
            <a:lnSpc>
              <a:spcPct val="100000"/>
            </a:lnSpc>
            <a:spcAft>
              <a:spcPts val="0"/>
            </a:spcAft>
          </a:pPr>
          <a:r>
            <a:rPr lang="en-US" sz="1600" dirty="0" smtClean="0"/>
            <a:t>Impact categories, assessment </a:t>
          </a:r>
          <a:br>
            <a:rPr lang="en-US" sz="1600" dirty="0" smtClean="0"/>
          </a:br>
          <a:r>
            <a:rPr lang="en-US" sz="1600" dirty="0" smtClean="0"/>
            <a:t>method and interpretation type</a:t>
          </a:r>
          <a:endParaRPr lang="en-US" sz="1600" dirty="0"/>
        </a:p>
      </dgm:t>
    </dgm:pt>
    <dgm:pt modelId="{1D49597E-01D5-4A6D-BB03-6AC9030D253A}" type="parTrans" cxnId="{F0097797-19CB-43A1-966F-025834F5290B}">
      <dgm:prSet/>
      <dgm:spPr/>
      <dgm:t>
        <a:bodyPr/>
        <a:lstStyle/>
        <a:p>
          <a:endParaRPr lang="en-US"/>
        </a:p>
      </dgm:t>
    </dgm:pt>
    <dgm:pt modelId="{B0AEC9FC-D607-4B77-84C6-F38C6F0FAAA8}" type="sibTrans" cxnId="{F0097797-19CB-43A1-966F-025834F5290B}">
      <dgm:prSet/>
      <dgm:spPr/>
      <dgm:t>
        <a:bodyPr/>
        <a:lstStyle/>
        <a:p>
          <a:endParaRPr lang="en-US"/>
        </a:p>
      </dgm:t>
    </dgm:pt>
    <dgm:pt modelId="{059B50B5-7BC5-40C2-9489-24E4DF60CBC1}" type="pres">
      <dgm:prSet presAssocID="{AA3F06D3-ED80-4C08-867D-A3ABEF28646B}" presName="theList" presStyleCnt="0">
        <dgm:presLayoutVars>
          <dgm:dir/>
          <dgm:animLvl val="lvl"/>
          <dgm:resizeHandles val="exact"/>
        </dgm:presLayoutVars>
      </dgm:prSet>
      <dgm:spPr/>
      <dgm:t>
        <a:bodyPr/>
        <a:lstStyle/>
        <a:p>
          <a:endParaRPr lang="en-US"/>
        </a:p>
      </dgm:t>
    </dgm:pt>
    <dgm:pt modelId="{5D85C35D-BC2A-4AAB-ADBD-C82658DC9AED}" type="pres">
      <dgm:prSet presAssocID="{22C50B9B-53C1-49AC-BEDA-D4BF6C1BB55A}" presName="compNode" presStyleCnt="0"/>
      <dgm:spPr/>
    </dgm:pt>
    <dgm:pt modelId="{0B30761B-6DBB-4C08-B2AD-9ECDD2AEC823}" type="pres">
      <dgm:prSet presAssocID="{22C50B9B-53C1-49AC-BEDA-D4BF6C1BB55A}" presName="aNode" presStyleLbl="bgShp" presStyleIdx="0" presStyleCnt="2" custScaleX="73903"/>
      <dgm:spPr/>
      <dgm:t>
        <a:bodyPr/>
        <a:lstStyle/>
        <a:p>
          <a:endParaRPr lang="en-US"/>
        </a:p>
      </dgm:t>
    </dgm:pt>
    <dgm:pt modelId="{4A94CAEC-DD34-4F27-AE57-5B2DCF0F084E}" type="pres">
      <dgm:prSet presAssocID="{22C50B9B-53C1-49AC-BEDA-D4BF6C1BB55A}" presName="textNode" presStyleLbl="bgShp" presStyleIdx="0" presStyleCnt="2"/>
      <dgm:spPr/>
      <dgm:t>
        <a:bodyPr/>
        <a:lstStyle/>
        <a:p>
          <a:endParaRPr lang="en-US"/>
        </a:p>
      </dgm:t>
    </dgm:pt>
    <dgm:pt modelId="{52BCF444-8CB1-43FB-9191-E5558A712545}" type="pres">
      <dgm:prSet presAssocID="{22C50B9B-53C1-49AC-BEDA-D4BF6C1BB55A}" presName="compChildNode" presStyleCnt="0"/>
      <dgm:spPr/>
    </dgm:pt>
    <dgm:pt modelId="{0BE85F78-37D2-4432-8343-A027A576D73E}" type="pres">
      <dgm:prSet presAssocID="{22C50B9B-53C1-49AC-BEDA-D4BF6C1BB55A}" presName="theInnerList" presStyleCnt="0"/>
      <dgm:spPr/>
    </dgm:pt>
    <dgm:pt modelId="{8CDD694C-0CD3-403C-8571-E4B5325E7CAB}" type="pres">
      <dgm:prSet presAssocID="{0A612B82-A63D-4C23-A16F-EA1D7AFE5284}" presName="childNode" presStyleLbl="node1" presStyleIdx="0" presStyleCnt="4" custScaleX="85024" custLinFactY="-8139" custLinFactNeighborY="-100000">
        <dgm:presLayoutVars>
          <dgm:bulletEnabled val="1"/>
        </dgm:presLayoutVars>
      </dgm:prSet>
      <dgm:spPr/>
      <dgm:t>
        <a:bodyPr/>
        <a:lstStyle/>
        <a:p>
          <a:endParaRPr lang="en-US"/>
        </a:p>
      </dgm:t>
    </dgm:pt>
    <dgm:pt modelId="{D602C200-7C3F-40FF-AEB0-B5F9055E7692}" type="pres">
      <dgm:prSet presAssocID="{0A612B82-A63D-4C23-A16F-EA1D7AFE5284}" presName="aSpace2" presStyleCnt="0"/>
      <dgm:spPr/>
    </dgm:pt>
    <dgm:pt modelId="{B9EB211F-689D-4B1E-BC1A-8A3B0BB90AFB}" type="pres">
      <dgm:prSet presAssocID="{263D1D68-C47E-437B-A449-B5B676CE78C9}" presName="childNode" presStyleLbl="node1" presStyleIdx="1" presStyleCnt="4" custScaleX="82310" custScaleY="186677" custLinFactY="-5227" custLinFactNeighborY="-100000">
        <dgm:presLayoutVars>
          <dgm:bulletEnabled val="1"/>
        </dgm:presLayoutVars>
      </dgm:prSet>
      <dgm:spPr/>
      <dgm:t>
        <a:bodyPr/>
        <a:lstStyle/>
        <a:p>
          <a:endParaRPr lang="en-US"/>
        </a:p>
      </dgm:t>
    </dgm:pt>
    <dgm:pt modelId="{3548CAB5-05B4-4CBD-BA62-AA4354567639}" type="pres">
      <dgm:prSet presAssocID="{22C50B9B-53C1-49AC-BEDA-D4BF6C1BB55A}" presName="aSpace" presStyleCnt="0"/>
      <dgm:spPr/>
    </dgm:pt>
    <dgm:pt modelId="{196D4C13-6CE5-4775-A0A8-98FEC2C0DEF5}" type="pres">
      <dgm:prSet presAssocID="{CB8AE3AB-3183-429D-AD14-31BF1FDCB749}" presName="compNode" presStyleCnt="0"/>
      <dgm:spPr/>
    </dgm:pt>
    <dgm:pt modelId="{26B76214-2263-4DE7-B785-005EC49C4359}" type="pres">
      <dgm:prSet presAssocID="{CB8AE3AB-3183-429D-AD14-31BF1FDCB749}" presName="aNode" presStyleLbl="bgShp" presStyleIdx="1" presStyleCnt="2" custLinFactNeighborX="-3963" custLinFactNeighborY="0"/>
      <dgm:spPr/>
      <dgm:t>
        <a:bodyPr/>
        <a:lstStyle/>
        <a:p>
          <a:endParaRPr lang="en-US"/>
        </a:p>
      </dgm:t>
    </dgm:pt>
    <dgm:pt modelId="{B89CAF37-8FBF-496F-8455-E619864648FD}" type="pres">
      <dgm:prSet presAssocID="{CB8AE3AB-3183-429D-AD14-31BF1FDCB749}" presName="textNode" presStyleLbl="bgShp" presStyleIdx="1" presStyleCnt="2"/>
      <dgm:spPr/>
      <dgm:t>
        <a:bodyPr/>
        <a:lstStyle/>
        <a:p>
          <a:endParaRPr lang="en-US"/>
        </a:p>
      </dgm:t>
    </dgm:pt>
    <dgm:pt modelId="{148BC371-376E-4EA0-98FC-0A75AD61E479}" type="pres">
      <dgm:prSet presAssocID="{CB8AE3AB-3183-429D-AD14-31BF1FDCB749}" presName="compChildNode" presStyleCnt="0"/>
      <dgm:spPr/>
    </dgm:pt>
    <dgm:pt modelId="{A74344DD-AD16-468F-809E-6F1384659953}" type="pres">
      <dgm:prSet presAssocID="{CB8AE3AB-3183-429D-AD14-31BF1FDCB749}" presName="theInnerList" presStyleCnt="0"/>
      <dgm:spPr/>
    </dgm:pt>
    <dgm:pt modelId="{CE02E8D0-0938-45F4-8C3E-E9A87CF52740}" type="pres">
      <dgm:prSet presAssocID="{99403E72-C46F-495D-B662-0643CEDCF08B}" presName="childNode" presStyleLbl="node1" presStyleIdx="2" presStyleCnt="4" custScaleX="117244" custScaleY="168072" custLinFactY="-34527" custLinFactNeighborX="-4346" custLinFactNeighborY="-100000">
        <dgm:presLayoutVars>
          <dgm:bulletEnabled val="1"/>
        </dgm:presLayoutVars>
      </dgm:prSet>
      <dgm:spPr/>
      <dgm:t>
        <a:bodyPr/>
        <a:lstStyle/>
        <a:p>
          <a:endParaRPr lang="en-US"/>
        </a:p>
      </dgm:t>
    </dgm:pt>
    <dgm:pt modelId="{AF98D65B-EAA1-4C1B-A0C1-FD322E27D798}" type="pres">
      <dgm:prSet presAssocID="{99403E72-C46F-495D-B662-0643CEDCF08B}" presName="aSpace2" presStyleCnt="0"/>
      <dgm:spPr/>
    </dgm:pt>
    <dgm:pt modelId="{DD071A9D-C256-4B63-ADB5-CB713EBE546A}" type="pres">
      <dgm:prSet presAssocID="{F973FEBD-24EC-4B7A-80F5-45D46FEA77CF}" presName="childNode" presStyleLbl="node1" presStyleIdx="3" presStyleCnt="4" custScaleX="115851" custScaleY="547915" custLinFactY="-19436" custLinFactNeighborX="-4401" custLinFactNeighborY="-100000">
        <dgm:presLayoutVars>
          <dgm:bulletEnabled val="1"/>
        </dgm:presLayoutVars>
      </dgm:prSet>
      <dgm:spPr/>
      <dgm:t>
        <a:bodyPr/>
        <a:lstStyle/>
        <a:p>
          <a:endParaRPr lang="en-US"/>
        </a:p>
      </dgm:t>
    </dgm:pt>
  </dgm:ptLst>
  <dgm:cxnLst>
    <dgm:cxn modelId="{F0097797-19CB-43A1-966F-025834F5290B}" srcId="{CB8AE3AB-3183-429D-AD14-31BF1FDCB749}" destId="{F973FEBD-24EC-4B7A-80F5-45D46FEA77CF}" srcOrd="1" destOrd="0" parTransId="{1D49597E-01D5-4A6D-BB03-6AC9030D253A}" sibTransId="{B0AEC9FC-D607-4B77-84C6-F38C6F0FAAA8}"/>
    <dgm:cxn modelId="{8F71C1E3-A670-4052-994A-469D014011C3}" srcId="{AA3F06D3-ED80-4C08-867D-A3ABEF28646B}" destId="{CB8AE3AB-3183-429D-AD14-31BF1FDCB749}" srcOrd="1" destOrd="0" parTransId="{DB94DDCE-02D8-4C58-97F1-057A2B66E5BF}" sibTransId="{2A49229F-6ACE-4831-8EEC-1D2AA0FF3F13}"/>
    <dgm:cxn modelId="{1AA8C79E-DC6D-47A2-B14F-F869570D91B5}" srcId="{AA3F06D3-ED80-4C08-867D-A3ABEF28646B}" destId="{22C50B9B-53C1-49AC-BEDA-D4BF6C1BB55A}" srcOrd="0" destOrd="0" parTransId="{D7D0A66E-1344-4B50-A5C9-E0C080DE7D7C}" sibTransId="{3BAC40FF-5CF3-4C34-BC1F-1792228A1589}"/>
    <dgm:cxn modelId="{B0E9A1A3-BD0D-45ED-B15A-8387C8CC8DD3}" type="presOf" srcId="{22C50B9B-53C1-49AC-BEDA-D4BF6C1BB55A}" destId="{0B30761B-6DBB-4C08-B2AD-9ECDD2AEC823}" srcOrd="0" destOrd="0" presId="urn:microsoft.com/office/officeart/2005/8/layout/lProcess2"/>
    <dgm:cxn modelId="{E10038A1-E518-439A-BFCD-C73B44B3595B}" type="presOf" srcId="{99403E72-C46F-495D-B662-0643CEDCF08B}" destId="{CE02E8D0-0938-45F4-8C3E-E9A87CF52740}" srcOrd="0" destOrd="0" presId="urn:microsoft.com/office/officeart/2005/8/layout/lProcess2"/>
    <dgm:cxn modelId="{73B8EAEA-D72C-4B0C-B17D-77774A110EEA}" type="presOf" srcId="{22C50B9B-53C1-49AC-BEDA-D4BF6C1BB55A}" destId="{4A94CAEC-DD34-4F27-AE57-5B2DCF0F084E}" srcOrd="1" destOrd="0" presId="urn:microsoft.com/office/officeart/2005/8/layout/lProcess2"/>
    <dgm:cxn modelId="{28991037-7B04-4664-979B-2A4FE30A679B}" srcId="{CB8AE3AB-3183-429D-AD14-31BF1FDCB749}" destId="{99403E72-C46F-495D-B662-0643CEDCF08B}" srcOrd="0" destOrd="0" parTransId="{207A7EEB-512F-4A85-BDFC-04E195A51FFB}" sibTransId="{1CBEB492-7469-42C3-A6B3-4016077AE1B4}"/>
    <dgm:cxn modelId="{22D3609A-24ED-4171-8015-B03C74AA6AB1}" srcId="{22C50B9B-53C1-49AC-BEDA-D4BF6C1BB55A}" destId="{263D1D68-C47E-437B-A449-B5B676CE78C9}" srcOrd="1" destOrd="0" parTransId="{CB30DE89-AB01-43D4-AB92-1C5162E34521}" sibTransId="{B0982691-2A90-4D70-BA17-DEA503C811D5}"/>
    <dgm:cxn modelId="{12292219-72FF-4901-B638-B9E8069B3E3D}" type="presOf" srcId="{CB8AE3AB-3183-429D-AD14-31BF1FDCB749}" destId="{B89CAF37-8FBF-496F-8455-E619864648FD}" srcOrd="1" destOrd="0" presId="urn:microsoft.com/office/officeart/2005/8/layout/lProcess2"/>
    <dgm:cxn modelId="{3C0B22E0-1ED8-4A31-ADBD-39FF70C359B7}" type="presOf" srcId="{CB8AE3AB-3183-429D-AD14-31BF1FDCB749}" destId="{26B76214-2263-4DE7-B785-005EC49C4359}" srcOrd="0" destOrd="0" presId="urn:microsoft.com/office/officeart/2005/8/layout/lProcess2"/>
    <dgm:cxn modelId="{73475D9D-7EEF-4348-A8B5-54405E53C0A1}" type="presOf" srcId="{F973FEBD-24EC-4B7A-80F5-45D46FEA77CF}" destId="{DD071A9D-C256-4B63-ADB5-CB713EBE546A}" srcOrd="0" destOrd="0" presId="urn:microsoft.com/office/officeart/2005/8/layout/lProcess2"/>
    <dgm:cxn modelId="{2D0C055B-0108-49D8-8660-D24B5119EB77}" srcId="{22C50B9B-53C1-49AC-BEDA-D4BF6C1BB55A}" destId="{0A612B82-A63D-4C23-A16F-EA1D7AFE5284}" srcOrd="0" destOrd="0" parTransId="{49377DA2-6282-4DFB-B157-8DE2A155B1F3}" sibTransId="{56FBB81B-CFC6-4F43-BC0D-C67E8665ECB1}"/>
    <dgm:cxn modelId="{83DD6AEB-15B1-4B07-8D7A-7EFA776433B0}" type="presOf" srcId="{263D1D68-C47E-437B-A449-B5B676CE78C9}" destId="{B9EB211F-689D-4B1E-BC1A-8A3B0BB90AFB}" srcOrd="0" destOrd="0" presId="urn:microsoft.com/office/officeart/2005/8/layout/lProcess2"/>
    <dgm:cxn modelId="{DB6D0A57-3A6A-403B-9820-7660BB9FA896}" type="presOf" srcId="{0A612B82-A63D-4C23-A16F-EA1D7AFE5284}" destId="{8CDD694C-0CD3-403C-8571-E4B5325E7CAB}" srcOrd="0" destOrd="0" presId="urn:microsoft.com/office/officeart/2005/8/layout/lProcess2"/>
    <dgm:cxn modelId="{A337E5FB-190C-4C5B-A0B8-273892A4FD53}" type="presOf" srcId="{AA3F06D3-ED80-4C08-867D-A3ABEF28646B}" destId="{059B50B5-7BC5-40C2-9489-24E4DF60CBC1}" srcOrd="0" destOrd="0" presId="urn:microsoft.com/office/officeart/2005/8/layout/lProcess2"/>
    <dgm:cxn modelId="{5340E3F7-7F4F-4FC0-A16B-D335A075C409}" type="presParOf" srcId="{059B50B5-7BC5-40C2-9489-24E4DF60CBC1}" destId="{5D85C35D-BC2A-4AAB-ADBD-C82658DC9AED}" srcOrd="0" destOrd="0" presId="urn:microsoft.com/office/officeart/2005/8/layout/lProcess2"/>
    <dgm:cxn modelId="{AFB66279-856C-441A-A3C1-50E928F90F2E}" type="presParOf" srcId="{5D85C35D-BC2A-4AAB-ADBD-C82658DC9AED}" destId="{0B30761B-6DBB-4C08-B2AD-9ECDD2AEC823}" srcOrd="0" destOrd="0" presId="urn:microsoft.com/office/officeart/2005/8/layout/lProcess2"/>
    <dgm:cxn modelId="{4859580C-74FB-4FE1-95EF-98AE6C1BEB2E}" type="presParOf" srcId="{5D85C35D-BC2A-4AAB-ADBD-C82658DC9AED}" destId="{4A94CAEC-DD34-4F27-AE57-5B2DCF0F084E}" srcOrd="1" destOrd="0" presId="urn:microsoft.com/office/officeart/2005/8/layout/lProcess2"/>
    <dgm:cxn modelId="{ADBC5084-7549-4F20-B064-241D9469CE9C}" type="presParOf" srcId="{5D85C35D-BC2A-4AAB-ADBD-C82658DC9AED}" destId="{52BCF444-8CB1-43FB-9191-E5558A712545}" srcOrd="2" destOrd="0" presId="urn:microsoft.com/office/officeart/2005/8/layout/lProcess2"/>
    <dgm:cxn modelId="{3533CE8C-AB35-40A9-A468-6ABB95DE694D}" type="presParOf" srcId="{52BCF444-8CB1-43FB-9191-E5558A712545}" destId="{0BE85F78-37D2-4432-8343-A027A576D73E}" srcOrd="0" destOrd="0" presId="urn:microsoft.com/office/officeart/2005/8/layout/lProcess2"/>
    <dgm:cxn modelId="{499AB80E-4FED-4F28-854C-A6A2FF284A3F}" type="presParOf" srcId="{0BE85F78-37D2-4432-8343-A027A576D73E}" destId="{8CDD694C-0CD3-403C-8571-E4B5325E7CAB}" srcOrd="0" destOrd="0" presId="urn:microsoft.com/office/officeart/2005/8/layout/lProcess2"/>
    <dgm:cxn modelId="{1080D3FE-CD89-4E8B-A6FD-39019B48FA3D}" type="presParOf" srcId="{0BE85F78-37D2-4432-8343-A027A576D73E}" destId="{D602C200-7C3F-40FF-AEB0-B5F9055E7692}" srcOrd="1" destOrd="0" presId="urn:microsoft.com/office/officeart/2005/8/layout/lProcess2"/>
    <dgm:cxn modelId="{670F6EC8-9F0D-4E85-B9D7-480B9FFD8A3F}" type="presParOf" srcId="{0BE85F78-37D2-4432-8343-A027A576D73E}" destId="{B9EB211F-689D-4B1E-BC1A-8A3B0BB90AFB}" srcOrd="2" destOrd="0" presId="urn:microsoft.com/office/officeart/2005/8/layout/lProcess2"/>
    <dgm:cxn modelId="{6D7ED497-2810-430A-9F7D-C39B76C3A885}" type="presParOf" srcId="{059B50B5-7BC5-40C2-9489-24E4DF60CBC1}" destId="{3548CAB5-05B4-4CBD-BA62-AA4354567639}" srcOrd="1" destOrd="0" presId="urn:microsoft.com/office/officeart/2005/8/layout/lProcess2"/>
    <dgm:cxn modelId="{878747C8-5207-4AAA-A7DC-782DABD2E807}" type="presParOf" srcId="{059B50B5-7BC5-40C2-9489-24E4DF60CBC1}" destId="{196D4C13-6CE5-4775-A0A8-98FEC2C0DEF5}" srcOrd="2" destOrd="0" presId="urn:microsoft.com/office/officeart/2005/8/layout/lProcess2"/>
    <dgm:cxn modelId="{CCE690A2-A5DC-4D7D-8038-C690192FA23E}" type="presParOf" srcId="{196D4C13-6CE5-4775-A0A8-98FEC2C0DEF5}" destId="{26B76214-2263-4DE7-B785-005EC49C4359}" srcOrd="0" destOrd="0" presId="urn:microsoft.com/office/officeart/2005/8/layout/lProcess2"/>
    <dgm:cxn modelId="{AAB3C529-4DA2-48A8-976C-ECD824F39C63}" type="presParOf" srcId="{196D4C13-6CE5-4775-A0A8-98FEC2C0DEF5}" destId="{B89CAF37-8FBF-496F-8455-E619864648FD}" srcOrd="1" destOrd="0" presId="urn:microsoft.com/office/officeart/2005/8/layout/lProcess2"/>
    <dgm:cxn modelId="{FDDBD2FD-A6C2-47FC-A3BA-1B46147A644D}" type="presParOf" srcId="{196D4C13-6CE5-4775-A0A8-98FEC2C0DEF5}" destId="{148BC371-376E-4EA0-98FC-0A75AD61E479}" srcOrd="2" destOrd="0" presId="urn:microsoft.com/office/officeart/2005/8/layout/lProcess2"/>
    <dgm:cxn modelId="{C00655EC-4108-4310-AEF5-22C0C5156E39}" type="presParOf" srcId="{148BC371-376E-4EA0-98FC-0A75AD61E479}" destId="{A74344DD-AD16-468F-809E-6F1384659953}" srcOrd="0" destOrd="0" presId="urn:microsoft.com/office/officeart/2005/8/layout/lProcess2"/>
    <dgm:cxn modelId="{08B53225-E8B5-4721-96C9-E0316A15B04D}" type="presParOf" srcId="{A74344DD-AD16-468F-809E-6F1384659953}" destId="{CE02E8D0-0938-45F4-8C3E-E9A87CF52740}" srcOrd="0" destOrd="0" presId="urn:microsoft.com/office/officeart/2005/8/layout/lProcess2"/>
    <dgm:cxn modelId="{28670D30-C19C-4C85-88A2-E3345D77240C}" type="presParOf" srcId="{A74344DD-AD16-468F-809E-6F1384659953}" destId="{AF98D65B-EAA1-4C1B-A0C1-FD322E27D798}" srcOrd="1" destOrd="0" presId="urn:microsoft.com/office/officeart/2005/8/layout/lProcess2"/>
    <dgm:cxn modelId="{EE48524B-FCB2-4E42-8727-9CF8A9F773E2}" type="presParOf" srcId="{A74344DD-AD16-468F-809E-6F1384659953}" destId="{DD071A9D-C256-4B63-ADB5-CB713EBE546A}" srcOrd="2"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92720-4602-455B-A1F8-DA91C62D17A2}">
      <dsp:nvSpPr>
        <dsp:cNvPr id="0" name=""/>
        <dsp:cNvSpPr/>
      </dsp:nvSpPr>
      <dsp:spPr>
        <a:xfrm>
          <a:off x="0" y="419152"/>
          <a:ext cx="10115203" cy="719549"/>
        </a:xfrm>
        <a:prstGeom prst="roundRect">
          <a:avLst/>
        </a:prstGeom>
        <a:solidFill>
          <a:srgbClr val="8D5E3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t>Identify opportunities to improve environmental performance</a:t>
          </a:r>
          <a:endParaRPr lang="en-US" sz="3000" kern="1200" dirty="0"/>
        </a:p>
      </dsp:txBody>
      <dsp:txXfrm>
        <a:off x="35125" y="454277"/>
        <a:ext cx="10044953" cy="649299"/>
      </dsp:txXfrm>
    </dsp:sp>
    <dsp:sp modelId="{AE0677AA-34A5-47F7-BD20-6F54703836B4}">
      <dsp:nvSpPr>
        <dsp:cNvPr id="0" name=""/>
        <dsp:cNvSpPr/>
      </dsp:nvSpPr>
      <dsp:spPr>
        <a:xfrm>
          <a:off x="0" y="1515386"/>
          <a:ext cx="10115203" cy="719549"/>
        </a:xfrm>
        <a:prstGeom prst="roundRect">
          <a:avLst/>
        </a:prstGeom>
        <a:solidFill>
          <a:srgbClr val="8D5E3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t>Inform decision-makers</a:t>
          </a:r>
          <a:endParaRPr lang="en-US" sz="3000" kern="1200" dirty="0"/>
        </a:p>
      </dsp:txBody>
      <dsp:txXfrm>
        <a:off x="35125" y="1550511"/>
        <a:ext cx="10044953" cy="649299"/>
      </dsp:txXfrm>
    </dsp:sp>
    <dsp:sp modelId="{9319E8F8-4851-4C6D-9FDC-A09696B35F4F}">
      <dsp:nvSpPr>
        <dsp:cNvPr id="0" name=""/>
        <dsp:cNvSpPr/>
      </dsp:nvSpPr>
      <dsp:spPr>
        <a:xfrm>
          <a:off x="0" y="2597107"/>
          <a:ext cx="10115203" cy="719549"/>
        </a:xfrm>
        <a:prstGeom prst="roundRect">
          <a:avLst/>
        </a:prstGeom>
        <a:solidFill>
          <a:srgbClr val="8D5E3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t>Select relevant indicators of environmental performance</a:t>
          </a:r>
        </a:p>
      </dsp:txBody>
      <dsp:txXfrm>
        <a:off x="35125" y="2632232"/>
        <a:ext cx="10044953" cy="649299"/>
      </dsp:txXfrm>
    </dsp:sp>
    <dsp:sp modelId="{3D4E4188-A0BB-4255-AFDF-2328DAF3F0E4}">
      <dsp:nvSpPr>
        <dsp:cNvPr id="0" name=""/>
        <dsp:cNvSpPr/>
      </dsp:nvSpPr>
      <dsp:spPr>
        <a:xfrm>
          <a:off x="0" y="3678832"/>
          <a:ext cx="10115203" cy="719549"/>
        </a:xfrm>
        <a:prstGeom prst="roundRect">
          <a:avLst/>
        </a:prstGeom>
        <a:solidFill>
          <a:srgbClr val="8D5E3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smtClean="0"/>
            <a:t>Marketing e.g. ecolabel</a:t>
          </a:r>
          <a:endParaRPr lang="en-US" sz="3000" kern="1200" dirty="0" smtClean="0"/>
        </a:p>
      </dsp:txBody>
      <dsp:txXfrm>
        <a:off x="35125" y="3713957"/>
        <a:ext cx="10044953" cy="649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CD335-D839-4958-977C-5018A51892FF}">
      <dsp:nvSpPr>
        <dsp:cNvPr id="0" name=""/>
        <dsp:cNvSpPr/>
      </dsp:nvSpPr>
      <dsp:spPr>
        <a:xfrm>
          <a:off x="3663264" y="1455039"/>
          <a:ext cx="2246261" cy="2246061"/>
        </a:xfrm>
        <a:prstGeom prst="ellipse">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866900">
            <a:lnSpc>
              <a:spcPct val="100000"/>
            </a:lnSpc>
            <a:spcBef>
              <a:spcPct val="0"/>
            </a:spcBef>
            <a:spcAft>
              <a:spcPts val="0"/>
            </a:spcAft>
          </a:pPr>
          <a:r>
            <a:rPr lang="en-US" sz="4200" b="1" kern="1200" dirty="0" smtClean="0">
              <a:latin typeface="+mj-lt"/>
            </a:rPr>
            <a:t>LCA</a:t>
          </a:r>
        </a:p>
        <a:p>
          <a:pPr lvl="0" algn="ctr" defTabSz="1866900">
            <a:lnSpc>
              <a:spcPct val="100000"/>
            </a:lnSpc>
            <a:spcBef>
              <a:spcPct val="0"/>
            </a:spcBef>
            <a:spcAft>
              <a:spcPts val="0"/>
            </a:spcAft>
          </a:pPr>
          <a:r>
            <a:rPr lang="en-US" sz="4200" b="1" kern="1200" dirty="0" smtClean="0">
              <a:latin typeface="+mj-lt"/>
            </a:rPr>
            <a:t>Phases</a:t>
          </a:r>
          <a:endParaRPr lang="en-US" sz="4200" b="1" kern="1200" dirty="0">
            <a:latin typeface="+mj-lt"/>
          </a:endParaRPr>
        </a:p>
      </dsp:txBody>
      <dsp:txXfrm>
        <a:off x="3992221" y="1783967"/>
        <a:ext cx="1588347" cy="1588205"/>
      </dsp:txXfrm>
    </dsp:sp>
    <dsp:sp modelId="{492B90BD-B821-45AB-866E-83BE5BA9798C}">
      <dsp:nvSpPr>
        <dsp:cNvPr id="0" name=""/>
        <dsp:cNvSpPr/>
      </dsp:nvSpPr>
      <dsp:spPr>
        <a:xfrm>
          <a:off x="2278806" y="-29942"/>
          <a:ext cx="4980224" cy="5191392"/>
        </a:xfrm>
        <a:prstGeom prst="blockArc">
          <a:avLst>
            <a:gd name="adj1" fmla="val 16509444"/>
            <a:gd name="adj2" fmla="val 5088054"/>
            <a:gd name="adj3" fmla="val 5240"/>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E13A20A-9480-468E-8BC9-81382399D708}">
      <dsp:nvSpPr>
        <dsp:cNvPr id="0" name=""/>
        <dsp:cNvSpPr/>
      </dsp:nvSpPr>
      <dsp:spPr>
        <a:xfrm>
          <a:off x="5308061" y="20782"/>
          <a:ext cx="1203590" cy="1203338"/>
        </a:xfrm>
        <a:prstGeom prst="ellipse">
          <a:avLst/>
        </a:prstGeom>
        <a:blipFill rotWithShape="1">
          <a:blip xmlns:r="http://schemas.openxmlformats.org/officeDocument/2006/relationships" r:embed="rId1"/>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sp:spPr>
      <dsp:style>
        <a:lnRef idx="0">
          <a:scrgbClr r="0" g="0" b="0"/>
        </a:lnRef>
        <a:fillRef idx="1">
          <a:scrgbClr r="0" g="0" b="0"/>
        </a:fillRef>
        <a:effectRef idx="1">
          <a:scrgbClr r="0" g="0" b="0"/>
        </a:effectRef>
        <a:fontRef idx="minor"/>
      </dsp:style>
    </dsp:sp>
    <dsp:sp modelId="{A6D5FE9B-5D43-4A38-BFFE-6BFB20E60771}">
      <dsp:nvSpPr>
        <dsp:cNvPr id="0" name=""/>
        <dsp:cNvSpPr/>
      </dsp:nvSpPr>
      <dsp:spPr>
        <a:xfrm>
          <a:off x="6653574" y="18745"/>
          <a:ext cx="3872878" cy="900722"/>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1333500">
            <a:lnSpc>
              <a:spcPct val="90000"/>
            </a:lnSpc>
            <a:spcBef>
              <a:spcPct val="0"/>
            </a:spcBef>
            <a:spcAft>
              <a:spcPct val="10000"/>
            </a:spcAft>
          </a:pPr>
          <a:r>
            <a:rPr lang="en-US" sz="3000" b="1" kern="1200" dirty="0" smtClean="0"/>
            <a:t>1. Goal and Scope</a:t>
          </a:r>
        </a:p>
      </dsp:txBody>
      <dsp:txXfrm>
        <a:off x="6653574" y="18745"/>
        <a:ext cx="3872878" cy="900722"/>
      </dsp:txXfrm>
    </dsp:sp>
    <dsp:sp modelId="{419B6840-D58C-4E89-A591-CA3249C77029}">
      <dsp:nvSpPr>
        <dsp:cNvPr id="0" name=""/>
        <dsp:cNvSpPr/>
      </dsp:nvSpPr>
      <dsp:spPr>
        <a:xfrm>
          <a:off x="6197069" y="1141503"/>
          <a:ext cx="1203590" cy="1203338"/>
        </a:xfrm>
        <a:prstGeom prst="ellipse">
          <a:avLst/>
        </a:prstGeom>
        <a:blipFill rotWithShape="1">
          <a:blip xmlns:r="http://schemas.openxmlformats.org/officeDocument/2006/relationships" r:embed="rId2"/>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sp:spPr>
      <dsp:style>
        <a:lnRef idx="0">
          <a:scrgbClr r="0" g="0" b="0"/>
        </a:lnRef>
        <a:fillRef idx="1">
          <a:scrgbClr r="0" g="0" b="0"/>
        </a:fillRef>
        <a:effectRef idx="1">
          <a:scrgbClr r="0" g="0" b="0"/>
        </a:effectRef>
        <a:fontRef idx="minor"/>
      </dsp:style>
    </dsp:sp>
    <dsp:sp modelId="{184B3A73-2452-412C-BA64-56EE8AEA5503}">
      <dsp:nvSpPr>
        <dsp:cNvPr id="0" name=""/>
        <dsp:cNvSpPr/>
      </dsp:nvSpPr>
      <dsp:spPr>
        <a:xfrm>
          <a:off x="7569268" y="1116030"/>
          <a:ext cx="5459776" cy="1164852"/>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1333500">
            <a:lnSpc>
              <a:spcPct val="90000"/>
            </a:lnSpc>
            <a:spcBef>
              <a:spcPct val="0"/>
            </a:spcBef>
            <a:spcAft>
              <a:spcPct val="10000"/>
            </a:spcAft>
          </a:pPr>
          <a:r>
            <a:rPr lang="en-US" sz="3000" b="1" kern="1200" dirty="0" smtClean="0"/>
            <a:t>2. Life Cycle Inventory (LCI)</a:t>
          </a:r>
          <a:endParaRPr lang="en-US" sz="3000" b="1" kern="1200" dirty="0"/>
        </a:p>
      </dsp:txBody>
      <dsp:txXfrm>
        <a:off x="7569268" y="1116030"/>
        <a:ext cx="5459776" cy="1164852"/>
      </dsp:txXfrm>
    </dsp:sp>
    <dsp:sp modelId="{19D5F3F6-57CF-4D64-BA17-73473038FE64}">
      <dsp:nvSpPr>
        <dsp:cNvPr id="0" name=""/>
        <dsp:cNvSpPr/>
      </dsp:nvSpPr>
      <dsp:spPr>
        <a:xfrm>
          <a:off x="6192452" y="2789231"/>
          <a:ext cx="1203590" cy="1203338"/>
        </a:xfrm>
        <a:prstGeom prst="ellipse">
          <a:avLst/>
        </a:prstGeom>
        <a:blipFill rotWithShape="1">
          <a:blip xmlns:r="http://schemas.openxmlformats.org/officeDocument/2006/relationships" r:embed="rId3"/>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sp:spPr>
      <dsp:style>
        <a:lnRef idx="0">
          <a:scrgbClr r="0" g="0" b="0"/>
        </a:lnRef>
        <a:fillRef idx="1">
          <a:scrgbClr r="0" g="0" b="0"/>
        </a:fillRef>
        <a:effectRef idx="1">
          <a:scrgbClr r="0" g="0" b="0"/>
        </a:effectRef>
        <a:fontRef idx="minor"/>
      </dsp:style>
    </dsp:sp>
    <dsp:sp modelId="{B3DFF9C0-2109-47C4-B38D-F93EB5D97641}">
      <dsp:nvSpPr>
        <dsp:cNvPr id="0" name=""/>
        <dsp:cNvSpPr/>
      </dsp:nvSpPr>
      <dsp:spPr>
        <a:xfrm>
          <a:off x="7474019" y="2776569"/>
          <a:ext cx="6198800" cy="1164852"/>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1333500">
            <a:lnSpc>
              <a:spcPct val="90000"/>
            </a:lnSpc>
            <a:spcBef>
              <a:spcPct val="0"/>
            </a:spcBef>
            <a:spcAft>
              <a:spcPct val="10000"/>
            </a:spcAft>
          </a:pPr>
          <a:r>
            <a:rPr lang="en-US" sz="3000" b="1" kern="1200" dirty="0" smtClean="0"/>
            <a:t>3. Life Cycle Impact Assessment (LCIA)</a:t>
          </a:r>
          <a:endParaRPr lang="en-US" sz="3000" b="1" kern="1200" dirty="0"/>
        </a:p>
      </dsp:txBody>
      <dsp:txXfrm>
        <a:off x="7474019" y="2776569"/>
        <a:ext cx="6198800" cy="1164852"/>
      </dsp:txXfrm>
    </dsp:sp>
    <dsp:sp modelId="{C8EEEDA1-5CD4-4948-B5B9-1459D81FF359}">
      <dsp:nvSpPr>
        <dsp:cNvPr id="0" name=""/>
        <dsp:cNvSpPr/>
      </dsp:nvSpPr>
      <dsp:spPr>
        <a:xfrm>
          <a:off x="5308061" y="3948951"/>
          <a:ext cx="1203590" cy="1203338"/>
        </a:xfrm>
        <a:prstGeom prst="ellipse">
          <a:avLst/>
        </a:prstGeom>
        <a:blipFill rotWithShape="1">
          <a:blip xmlns:r="http://schemas.openxmlformats.org/officeDocument/2006/relationships" r:embed="rId4"/>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sp:spPr>
      <dsp:style>
        <a:lnRef idx="0">
          <a:scrgbClr r="0" g="0" b="0"/>
        </a:lnRef>
        <a:fillRef idx="1">
          <a:scrgbClr r="0" g="0" b="0"/>
        </a:fillRef>
        <a:effectRef idx="1">
          <a:scrgbClr r="0" g="0" b="0"/>
        </a:effectRef>
        <a:fontRef idx="minor"/>
      </dsp:style>
    </dsp:sp>
    <dsp:sp modelId="{FE2429F6-6D5F-43C3-85D9-99B3B96AEDA5}">
      <dsp:nvSpPr>
        <dsp:cNvPr id="0" name=""/>
        <dsp:cNvSpPr/>
      </dsp:nvSpPr>
      <dsp:spPr>
        <a:xfrm>
          <a:off x="6626796" y="4157633"/>
          <a:ext cx="6402241" cy="973874"/>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1333500">
            <a:lnSpc>
              <a:spcPct val="90000"/>
            </a:lnSpc>
            <a:spcBef>
              <a:spcPct val="0"/>
            </a:spcBef>
            <a:spcAft>
              <a:spcPct val="10000"/>
            </a:spcAft>
          </a:pPr>
          <a:r>
            <a:rPr lang="en-US" sz="3000" b="1" kern="1200" dirty="0" smtClean="0"/>
            <a:t>4. Interpretation</a:t>
          </a:r>
          <a:endParaRPr lang="en-US" sz="3000" b="1" kern="1200" dirty="0"/>
        </a:p>
      </dsp:txBody>
      <dsp:txXfrm>
        <a:off x="6626796" y="4157633"/>
        <a:ext cx="6402241" cy="9738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0761B-6DBB-4C08-B2AD-9ECDD2AEC823}">
      <dsp:nvSpPr>
        <dsp:cNvPr id="0" name=""/>
        <dsp:cNvSpPr/>
      </dsp:nvSpPr>
      <dsp:spPr>
        <a:xfrm>
          <a:off x="4809" y="0"/>
          <a:ext cx="4519373" cy="46964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Goal</a:t>
          </a:r>
          <a:endParaRPr lang="en-US" sz="4800" kern="1200" dirty="0"/>
        </a:p>
      </dsp:txBody>
      <dsp:txXfrm>
        <a:off x="4809" y="0"/>
        <a:ext cx="4519373" cy="1408948"/>
      </dsp:txXfrm>
    </dsp:sp>
    <dsp:sp modelId="{8CDD694C-0CD3-403C-8571-E4B5325E7CAB}">
      <dsp:nvSpPr>
        <dsp:cNvPr id="0" name=""/>
        <dsp:cNvSpPr/>
      </dsp:nvSpPr>
      <dsp:spPr>
        <a:xfrm>
          <a:off x="184714" y="1171231"/>
          <a:ext cx="4159563" cy="10106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Goal statement is the first component of an LCA and guides much of the subsequent analysis</a:t>
          </a:r>
          <a:endParaRPr lang="en-US" sz="2000" kern="1200" dirty="0"/>
        </a:p>
      </dsp:txBody>
      <dsp:txXfrm>
        <a:off x="214314" y="1200831"/>
        <a:ext cx="4100363" cy="951417"/>
      </dsp:txXfrm>
    </dsp:sp>
    <dsp:sp modelId="{B9EB211F-689D-4B1E-BC1A-8A3B0BB90AFB}">
      <dsp:nvSpPr>
        <dsp:cNvPr id="0" name=""/>
        <dsp:cNvSpPr/>
      </dsp:nvSpPr>
      <dsp:spPr>
        <a:xfrm>
          <a:off x="251101" y="2366757"/>
          <a:ext cx="4026788" cy="188659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100000"/>
            </a:lnSpc>
            <a:spcBef>
              <a:spcPct val="0"/>
            </a:spcBef>
            <a:spcAft>
              <a:spcPts val="0"/>
            </a:spcAft>
          </a:pPr>
          <a:r>
            <a:rPr lang="en-US" sz="1800" u="sng" kern="1200" dirty="0" smtClean="0"/>
            <a:t>Goal must state:</a:t>
          </a:r>
        </a:p>
        <a:p>
          <a:pPr lvl="0" algn="l" defTabSz="800100">
            <a:lnSpc>
              <a:spcPct val="100000"/>
            </a:lnSpc>
            <a:spcBef>
              <a:spcPct val="0"/>
            </a:spcBef>
            <a:spcAft>
              <a:spcPts val="0"/>
            </a:spcAft>
          </a:pPr>
          <a:r>
            <a:rPr lang="en-US" sz="1800" kern="1200" dirty="0" smtClean="0"/>
            <a:t>Intended use</a:t>
          </a:r>
        </a:p>
        <a:p>
          <a:pPr lvl="0" algn="l" defTabSz="800100">
            <a:lnSpc>
              <a:spcPct val="100000"/>
            </a:lnSpc>
            <a:spcBef>
              <a:spcPct val="0"/>
            </a:spcBef>
            <a:spcAft>
              <a:spcPts val="0"/>
            </a:spcAft>
          </a:pPr>
          <a:r>
            <a:rPr lang="en-US" sz="1800" kern="1200" dirty="0" smtClean="0"/>
            <a:t>Reasons for study</a:t>
          </a:r>
        </a:p>
        <a:p>
          <a:pPr lvl="0" algn="l" defTabSz="800100">
            <a:lnSpc>
              <a:spcPct val="100000"/>
            </a:lnSpc>
            <a:spcBef>
              <a:spcPct val="0"/>
            </a:spcBef>
            <a:spcAft>
              <a:spcPts val="0"/>
            </a:spcAft>
          </a:pPr>
          <a:r>
            <a:rPr lang="en-US" sz="1800" kern="1200" dirty="0" smtClean="0"/>
            <a:t>Audience</a:t>
          </a:r>
        </a:p>
        <a:p>
          <a:pPr lvl="0" algn="l" defTabSz="800100">
            <a:lnSpc>
              <a:spcPct val="100000"/>
            </a:lnSpc>
            <a:spcBef>
              <a:spcPct val="0"/>
            </a:spcBef>
            <a:spcAft>
              <a:spcPts val="0"/>
            </a:spcAft>
          </a:pPr>
          <a:r>
            <a:rPr lang="en-US" sz="1800" kern="1200" dirty="0" smtClean="0"/>
            <a:t>Whether comparative and disclosed to public</a:t>
          </a:r>
          <a:endParaRPr lang="en-US" sz="1800" kern="1200" dirty="0"/>
        </a:p>
      </dsp:txBody>
      <dsp:txXfrm>
        <a:off x="306357" y="2422013"/>
        <a:ext cx="3916276" cy="1776079"/>
      </dsp:txXfrm>
    </dsp:sp>
    <dsp:sp modelId="{26B76214-2263-4DE7-B785-005EC49C4359}">
      <dsp:nvSpPr>
        <dsp:cNvPr id="0" name=""/>
        <dsp:cNvSpPr/>
      </dsp:nvSpPr>
      <dsp:spPr>
        <a:xfrm>
          <a:off x="4740480" y="0"/>
          <a:ext cx="6115277" cy="46964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Scope</a:t>
          </a:r>
          <a:endParaRPr lang="en-US" sz="4800" kern="1200" dirty="0"/>
        </a:p>
      </dsp:txBody>
      <dsp:txXfrm>
        <a:off x="4740480" y="0"/>
        <a:ext cx="6115277" cy="1408948"/>
      </dsp:txXfrm>
    </dsp:sp>
    <dsp:sp modelId="{CE02E8D0-0938-45F4-8C3E-E9A87CF52740}">
      <dsp:nvSpPr>
        <dsp:cNvPr id="0" name=""/>
        <dsp:cNvSpPr/>
      </dsp:nvSpPr>
      <dsp:spPr>
        <a:xfrm>
          <a:off x="4959933" y="1200754"/>
          <a:ext cx="5735837" cy="70147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Scope provides background information, details methodological choices, and lays out report format</a:t>
          </a:r>
          <a:endParaRPr lang="en-US" sz="2000" kern="1200" dirty="0"/>
        </a:p>
      </dsp:txBody>
      <dsp:txXfrm>
        <a:off x="4980478" y="1221299"/>
        <a:ext cx="5694747" cy="660382"/>
      </dsp:txXfrm>
    </dsp:sp>
    <dsp:sp modelId="{DD071A9D-C256-4B63-ADB5-CB713EBE546A}">
      <dsp:nvSpPr>
        <dsp:cNvPr id="0" name=""/>
        <dsp:cNvSpPr/>
      </dsp:nvSpPr>
      <dsp:spPr>
        <a:xfrm>
          <a:off x="4991316" y="2029420"/>
          <a:ext cx="5667688" cy="228680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100000"/>
            </a:lnSpc>
            <a:spcBef>
              <a:spcPct val="0"/>
            </a:spcBef>
            <a:spcAft>
              <a:spcPts val="0"/>
            </a:spcAft>
          </a:pPr>
          <a:r>
            <a:rPr lang="en-US" sz="1600" u="sng" kern="1200" dirty="0" smtClean="0"/>
            <a:t>Scope includes:</a:t>
          </a:r>
        </a:p>
        <a:p>
          <a:pPr lvl="0" algn="l" defTabSz="711200">
            <a:lnSpc>
              <a:spcPct val="100000"/>
            </a:lnSpc>
            <a:spcBef>
              <a:spcPct val="0"/>
            </a:spcBef>
            <a:spcAft>
              <a:spcPts val="0"/>
            </a:spcAft>
          </a:pPr>
          <a:r>
            <a:rPr lang="en-US" sz="1600" kern="1200" dirty="0" smtClean="0"/>
            <a:t>Product system</a:t>
          </a:r>
        </a:p>
        <a:p>
          <a:pPr lvl="0" algn="l" defTabSz="711200">
            <a:lnSpc>
              <a:spcPct val="100000"/>
            </a:lnSpc>
            <a:spcBef>
              <a:spcPct val="0"/>
            </a:spcBef>
            <a:spcAft>
              <a:spcPts val="0"/>
            </a:spcAft>
          </a:pPr>
          <a:r>
            <a:rPr lang="en-US" sz="1600" kern="1200" dirty="0" smtClean="0"/>
            <a:t>Functions of systems</a:t>
          </a:r>
        </a:p>
        <a:p>
          <a:pPr lvl="0" algn="l" defTabSz="711200">
            <a:lnSpc>
              <a:spcPct val="100000"/>
            </a:lnSpc>
            <a:spcBef>
              <a:spcPct val="0"/>
            </a:spcBef>
            <a:spcAft>
              <a:spcPts val="0"/>
            </a:spcAft>
          </a:pPr>
          <a:r>
            <a:rPr lang="en-US" sz="1600" kern="1200" dirty="0" smtClean="0"/>
            <a:t>Functional unit</a:t>
          </a:r>
        </a:p>
        <a:p>
          <a:pPr lvl="0" algn="l" defTabSz="711200">
            <a:lnSpc>
              <a:spcPct val="100000"/>
            </a:lnSpc>
            <a:spcBef>
              <a:spcPct val="0"/>
            </a:spcBef>
            <a:spcAft>
              <a:spcPts val="0"/>
            </a:spcAft>
          </a:pPr>
          <a:r>
            <a:rPr lang="en-US" sz="1600" kern="1200" dirty="0" smtClean="0"/>
            <a:t>System boundary</a:t>
          </a:r>
        </a:p>
        <a:p>
          <a:pPr lvl="0" algn="l" defTabSz="711200">
            <a:lnSpc>
              <a:spcPct val="100000"/>
            </a:lnSpc>
            <a:spcBef>
              <a:spcPct val="0"/>
            </a:spcBef>
            <a:spcAft>
              <a:spcPts val="0"/>
            </a:spcAft>
          </a:pPr>
          <a:r>
            <a:rPr lang="en-US" sz="1600" kern="1200" dirty="0" smtClean="0"/>
            <a:t>Allocation procedures</a:t>
          </a:r>
        </a:p>
        <a:p>
          <a:pPr lvl="0" algn="l" defTabSz="711200">
            <a:lnSpc>
              <a:spcPct val="100000"/>
            </a:lnSpc>
            <a:spcBef>
              <a:spcPct val="0"/>
            </a:spcBef>
            <a:spcAft>
              <a:spcPts val="0"/>
            </a:spcAft>
          </a:pPr>
          <a:r>
            <a:rPr lang="en-US" sz="1600" kern="1200" dirty="0" smtClean="0"/>
            <a:t>Impact categories, assessment </a:t>
          </a:r>
          <a:br>
            <a:rPr lang="en-US" sz="1600" kern="1200" dirty="0" smtClean="0"/>
          </a:br>
          <a:r>
            <a:rPr lang="en-US" sz="1600" kern="1200" dirty="0" smtClean="0"/>
            <a:t>method and interpretation type</a:t>
          </a:r>
          <a:endParaRPr lang="en-US" sz="1600" kern="1200" dirty="0"/>
        </a:p>
      </dsp:txBody>
      <dsp:txXfrm>
        <a:off x="5058294" y="2096398"/>
        <a:ext cx="5533732" cy="21528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239508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12</a:t>
            </a:fld>
            <a:endParaRPr lang="en-US"/>
          </a:p>
        </p:txBody>
      </p:sp>
    </p:spTree>
    <p:extLst>
      <p:ext uri="{BB962C8B-B14F-4D97-AF65-F5344CB8AC3E}">
        <p14:creationId xmlns:p14="http://schemas.microsoft.com/office/powerpoint/2010/main" val="3482393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13</a:t>
            </a:fld>
            <a:endParaRPr lang="en-US"/>
          </a:p>
        </p:txBody>
      </p:sp>
    </p:spTree>
    <p:extLst>
      <p:ext uri="{BB962C8B-B14F-4D97-AF65-F5344CB8AC3E}">
        <p14:creationId xmlns:p14="http://schemas.microsoft.com/office/powerpoint/2010/main" val="246324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14</a:t>
            </a:fld>
            <a:endParaRPr lang="en-US"/>
          </a:p>
        </p:txBody>
      </p:sp>
    </p:spTree>
    <p:extLst>
      <p:ext uri="{BB962C8B-B14F-4D97-AF65-F5344CB8AC3E}">
        <p14:creationId xmlns:p14="http://schemas.microsoft.com/office/powerpoint/2010/main" val="298478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15</a:t>
            </a:fld>
            <a:endParaRPr lang="en-US"/>
          </a:p>
        </p:txBody>
      </p:sp>
    </p:spTree>
    <p:extLst>
      <p:ext uri="{BB962C8B-B14F-4D97-AF65-F5344CB8AC3E}">
        <p14:creationId xmlns:p14="http://schemas.microsoft.com/office/powerpoint/2010/main" val="51109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16</a:t>
            </a:fld>
            <a:endParaRPr lang="en-US"/>
          </a:p>
        </p:txBody>
      </p:sp>
    </p:spTree>
    <p:extLst>
      <p:ext uri="{BB962C8B-B14F-4D97-AF65-F5344CB8AC3E}">
        <p14:creationId xmlns:p14="http://schemas.microsoft.com/office/powerpoint/2010/main" val="1158808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17</a:t>
            </a:fld>
            <a:endParaRPr lang="en-US"/>
          </a:p>
        </p:txBody>
      </p:sp>
    </p:spTree>
    <p:extLst>
      <p:ext uri="{BB962C8B-B14F-4D97-AF65-F5344CB8AC3E}">
        <p14:creationId xmlns:p14="http://schemas.microsoft.com/office/powerpoint/2010/main" val="4212169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18</a:t>
            </a:fld>
            <a:endParaRPr lang="en-US"/>
          </a:p>
        </p:txBody>
      </p:sp>
    </p:spTree>
    <p:extLst>
      <p:ext uri="{BB962C8B-B14F-4D97-AF65-F5344CB8AC3E}">
        <p14:creationId xmlns:p14="http://schemas.microsoft.com/office/powerpoint/2010/main" val="3999956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19</a:t>
            </a:fld>
            <a:endParaRPr lang="en-US"/>
          </a:p>
        </p:txBody>
      </p:sp>
    </p:spTree>
    <p:extLst>
      <p:ext uri="{BB962C8B-B14F-4D97-AF65-F5344CB8AC3E}">
        <p14:creationId xmlns:p14="http://schemas.microsoft.com/office/powerpoint/2010/main" val="36309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22</a:t>
            </a:fld>
            <a:endParaRPr lang="en-US"/>
          </a:p>
        </p:txBody>
      </p:sp>
    </p:spTree>
    <p:extLst>
      <p:ext uri="{BB962C8B-B14F-4D97-AF65-F5344CB8AC3E}">
        <p14:creationId xmlns:p14="http://schemas.microsoft.com/office/powerpoint/2010/main" val="160584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30</a:t>
            </a:fld>
            <a:endParaRPr lang="en-US"/>
          </a:p>
        </p:txBody>
      </p:sp>
    </p:spTree>
    <p:extLst>
      <p:ext uri="{BB962C8B-B14F-4D97-AF65-F5344CB8AC3E}">
        <p14:creationId xmlns:p14="http://schemas.microsoft.com/office/powerpoint/2010/main" val="420864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4</a:t>
            </a:fld>
            <a:endParaRPr lang="en-US"/>
          </a:p>
        </p:txBody>
      </p:sp>
    </p:spTree>
    <p:extLst>
      <p:ext uri="{BB962C8B-B14F-4D97-AF65-F5344CB8AC3E}">
        <p14:creationId xmlns:p14="http://schemas.microsoft.com/office/powerpoint/2010/main" val="124832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5</a:t>
            </a:fld>
            <a:endParaRPr lang="en-US"/>
          </a:p>
        </p:txBody>
      </p:sp>
    </p:spTree>
    <p:extLst>
      <p:ext uri="{BB962C8B-B14F-4D97-AF65-F5344CB8AC3E}">
        <p14:creationId xmlns:p14="http://schemas.microsoft.com/office/powerpoint/2010/main" val="3400782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6</a:t>
            </a:fld>
            <a:endParaRPr lang="en-US"/>
          </a:p>
        </p:txBody>
      </p:sp>
    </p:spTree>
    <p:extLst>
      <p:ext uri="{BB962C8B-B14F-4D97-AF65-F5344CB8AC3E}">
        <p14:creationId xmlns:p14="http://schemas.microsoft.com/office/powerpoint/2010/main" val="83992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7</a:t>
            </a:fld>
            <a:endParaRPr lang="en-US"/>
          </a:p>
        </p:txBody>
      </p:sp>
    </p:spTree>
    <p:extLst>
      <p:ext uri="{BB962C8B-B14F-4D97-AF65-F5344CB8AC3E}">
        <p14:creationId xmlns:p14="http://schemas.microsoft.com/office/powerpoint/2010/main" val="427924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8</a:t>
            </a:fld>
            <a:endParaRPr lang="en-US"/>
          </a:p>
        </p:txBody>
      </p:sp>
    </p:spTree>
    <p:extLst>
      <p:ext uri="{BB962C8B-B14F-4D97-AF65-F5344CB8AC3E}">
        <p14:creationId xmlns:p14="http://schemas.microsoft.com/office/powerpoint/2010/main" val="14957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9</a:t>
            </a:fld>
            <a:endParaRPr lang="en-US"/>
          </a:p>
        </p:txBody>
      </p:sp>
    </p:spTree>
    <p:extLst>
      <p:ext uri="{BB962C8B-B14F-4D97-AF65-F5344CB8AC3E}">
        <p14:creationId xmlns:p14="http://schemas.microsoft.com/office/powerpoint/2010/main" val="111681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10</a:t>
            </a:fld>
            <a:endParaRPr lang="en-US"/>
          </a:p>
        </p:txBody>
      </p:sp>
    </p:spTree>
    <p:extLst>
      <p:ext uri="{BB962C8B-B14F-4D97-AF65-F5344CB8AC3E}">
        <p14:creationId xmlns:p14="http://schemas.microsoft.com/office/powerpoint/2010/main" val="133175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11</a:t>
            </a:fld>
            <a:endParaRPr lang="en-US"/>
          </a:p>
        </p:txBody>
      </p:sp>
    </p:spTree>
    <p:extLst>
      <p:ext uri="{BB962C8B-B14F-4D97-AF65-F5344CB8AC3E}">
        <p14:creationId xmlns:p14="http://schemas.microsoft.com/office/powerpoint/2010/main" val="379483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A1</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A1</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LCA Module A1</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LCA Module A1</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openxmlformats.org/officeDocument/2006/relationships/audio" Target="NULL" TargetMode="External"/><Relationship Id="rId2" Type="http://schemas.microsoft.com/office/2007/relationships/media" Target="../media/media1.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png"/><Relationship Id="rId1" Type="http://schemas.microsoft.com/office/2007/relationships/media" Target="../media/media10.wma"/><Relationship Id="rId2" Type="http://schemas.openxmlformats.org/officeDocument/2006/relationships/audio" Target="../media/media10.wm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1.png"/><Relationship Id="rId1" Type="http://schemas.microsoft.com/office/2007/relationships/media" Target="../media/media11.wma"/><Relationship Id="rId2" Type="http://schemas.openxmlformats.org/officeDocument/2006/relationships/audio" Target="../media/media11.wm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0" Type="http://schemas.openxmlformats.org/officeDocument/2006/relationships/image" Target="../media/image5.png"/><Relationship Id="rId11" Type="http://schemas.openxmlformats.org/officeDocument/2006/relationships/image" Target="../media/image1.png"/><Relationship Id="rId1" Type="http://schemas.microsoft.com/office/2007/relationships/media" Target="../media/media12.wma"/><Relationship Id="rId2" Type="http://schemas.openxmlformats.org/officeDocument/2006/relationships/audio" Target="../media/media12.wm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png"/><Relationship Id="rId1" Type="http://schemas.microsoft.com/office/2007/relationships/media" Target="../media/media13.wma"/><Relationship Id="rId2" Type="http://schemas.openxmlformats.org/officeDocument/2006/relationships/audio" Target="../media/media13.wm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8.png"/><Relationship Id="rId6" Type="http://schemas.openxmlformats.org/officeDocument/2006/relationships/image" Target="../media/image1.png"/><Relationship Id="rId1" Type="http://schemas.microsoft.com/office/2007/relationships/media" Target="../media/media14.wma"/><Relationship Id="rId2" Type="http://schemas.openxmlformats.org/officeDocument/2006/relationships/audio" Target="../media/media14.wm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png"/><Relationship Id="rId1" Type="http://schemas.microsoft.com/office/2007/relationships/media" Target="../media/media15.wma"/><Relationship Id="rId2" Type="http://schemas.openxmlformats.org/officeDocument/2006/relationships/audio" Target="../media/media15.wm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1.jpeg"/><Relationship Id="rId6" Type="http://schemas.openxmlformats.org/officeDocument/2006/relationships/image" Target="../media/image1.png"/><Relationship Id="rId1" Type="http://schemas.microsoft.com/office/2007/relationships/media" Target="../media/media16.wma"/><Relationship Id="rId2" Type="http://schemas.openxmlformats.org/officeDocument/2006/relationships/audio" Target="../media/media16.wm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png"/><Relationship Id="rId1" Type="http://schemas.microsoft.com/office/2007/relationships/media" Target="../media/media17.wma"/><Relationship Id="rId2" Type="http://schemas.openxmlformats.org/officeDocument/2006/relationships/audio" Target="../media/media17.wm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hyperlink" Target="https://www.iso.org/obp/ui/#iso:std:iso:14040:ed-2:v1:en" TargetMode="External"/><Relationship Id="rId6" Type="http://schemas.openxmlformats.org/officeDocument/2006/relationships/image" Target="../media/image1.png"/><Relationship Id="rId1" Type="http://schemas.microsoft.com/office/2007/relationships/media" Target="../media/media18.wma"/><Relationship Id="rId2" Type="http://schemas.openxmlformats.org/officeDocument/2006/relationships/audio" Target="../media/media18.wm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png"/><Relationship Id="rId1" Type="http://schemas.microsoft.com/office/2007/relationships/media" Target="../media/media19.wma"/><Relationship Id="rId2" Type="http://schemas.openxmlformats.org/officeDocument/2006/relationships/audio" Target="../media/media19.wm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1" Type="http://schemas.openxmlformats.org/officeDocument/2006/relationships/audio" Target="NULL" TargetMode="External"/><Relationship Id="rId2" Type="http://schemas.microsoft.com/office/2007/relationships/media" Target="../media/media2.wm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0.wma"/><Relationship Id="rId2" Type="http://schemas.openxmlformats.org/officeDocument/2006/relationships/audio" Target="../media/media20.wma"/></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slide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3.wma"/><Relationship Id="rId2" Type="http://schemas.openxmlformats.org/officeDocument/2006/relationships/audio" Target="../media/media3.wma"/></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slide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1" Type="http://schemas.openxmlformats.org/officeDocument/2006/relationships/audio" Target="NULL" TargetMode="External"/><Relationship Id="rId2" Type="http://schemas.microsoft.com/office/2007/relationships/media" Target="../media/media4.wm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5.wma"/><Relationship Id="rId2" Type="http://schemas.openxmlformats.org/officeDocument/2006/relationships/audio" Target="../media/media5.wm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1.png"/><Relationship Id="rId1" Type="http://schemas.openxmlformats.org/officeDocument/2006/relationships/audio" Target="NULL" TargetMode="External"/><Relationship Id="rId2" Type="http://schemas.microsoft.com/office/2007/relationships/media" Target="../media/media6.wm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png"/><Relationship Id="rId1" Type="http://schemas.microsoft.com/office/2007/relationships/media" Target="../media/media7.wma"/><Relationship Id="rId2" Type="http://schemas.openxmlformats.org/officeDocument/2006/relationships/audio" Target="../media/media7.wm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1.png"/><Relationship Id="rId1" Type="http://schemas.microsoft.com/office/2007/relationships/media" Target="../media/media8.wma"/><Relationship Id="rId2" Type="http://schemas.openxmlformats.org/officeDocument/2006/relationships/audio" Target="../media/media8.wm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4.png"/><Relationship Id="rId6" Type="http://schemas.openxmlformats.org/officeDocument/2006/relationships/image" Target="../media/image1.png"/><Relationship Id="rId1" Type="http://schemas.microsoft.com/office/2007/relationships/media" Target="../media/media9.wma"/><Relationship Id="rId2" Type="http://schemas.openxmlformats.org/officeDocument/2006/relationships/audio" Target="../media/media9.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CESTiCC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328"/>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5064411"/>
      </p:ext>
    </p:extLst>
  </p:cSld>
  <p:clrMapOvr>
    <a:masterClrMapping/>
  </p:clrMapOvr>
  <mc:AlternateContent xmlns:mc="http://schemas.openxmlformats.org/markup-compatibility/2006" xmlns:p14="http://schemas.microsoft.com/office/powerpoint/2010/main">
    <mc:Choice Requires="p14">
      <p:transition spd="slow" p14:dur="2000" advTm="14054"/>
    </mc:Choice>
    <mc:Fallback xmlns="">
      <p:transition spd="slow" advTm="14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ISO 14040</a:t>
            </a: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10</a:t>
            </a:fld>
            <a:endParaRPr lang="en-US"/>
          </a:p>
        </p:txBody>
      </p:sp>
      <p:sp>
        <p:nvSpPr>
          <p:cNvPr id="14" name="Content Placeholder 2"/>
          <p:cNvSpPr txBox="1">
            <a:spLocks/>
          </p:cNvSpPr>
          <p:nvPr/>
        </p:nvSpPr>
        <p:spPr>
          <a:xfrm>
            <a:off x="839787" y="1314973"/>
            <a:ext cx="10515600" cy="532737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ISO 14040 contains general information on:</a:t>
            </a:r>
          </a:p>
          <a:p>
            <a:pPr marL="880110" lvl="1" indent="-514350">
              <a:lnSpc>
                <a:spcPct val="100000"/>
              </a:lnSpc>
              <a:buFont typeface="+mj-lt"/>
              <a:buAutoNum type="alphaLcPeriod"/>
            </a:pPr>
            <a:r>
              <a:rPr lang="en-US" sz="2000" dirty="0"/>
              <a:t>Goal and scope of LCA</a:t>
            </a:r>
          </a:p>
          <a:p>
            <a:pPr marL="880110" lvl="1" indent="-514350">
              <a:lnSpc>
                <a:spcPct val="100000"/>
              </a:lnSpc>
              <a:buFont typeface="+mj-lt"/>
              <a:buAutoNum type="alphaLcPeriod"/>
            </a:pPr>
            <a:r>
              <a:rPr lang="en-US" sz="2000" dirty="0"/>
              <a:t>LCI phase</a:t>
            </a:r>
          </a:p>
          <a:p>
            <a:pPr marL="880110" lvl="1" indent="-514350">
              <a:lnSpc>
                <a:spcPct val="100000"/>
              </a:lnSpc>
              <a:buFont typeface="+mj-lt"/>
              <a:buAutoNum type="alphaLcPeriod"/>
            </a:pPr>
            <a:r>
              <a:rPr lang="en-US" sz="2000" dirty="0"/>
              <a:t>LCIA phase</a:t>
            </a:r>
          </a:p>
          <a:p>
            <a:pPr marL="880110" lvl="1" indent="-514350">
              <a:lnSpc>
                <a:spcPct val="100000"/>
              </a:lnSpc>
              <a:buFont typeface="+mj-lt"/>
              <a:buAutoNum type="alphaLcPeriod"/>
            </a:pPr>
            <a:r>
              <a:rPr lang="en-US" sz="2000" dirty="0"/>
              <a:t>Interpretation phase</a:t>
            </a:r>
          </a:p>
          <a:p>
            <a:pPr marL="880110" lvl="1" indent="-514350">
              <a:lnSpc>
                <a:spcPct val="100000"/>
              </a:lnSpc>
              <a:buFont typeface="+mj-lt"/>
              <a:buAutoNum type="alphaLcPeriod"/>
            </a:pPr>
            <a:r>
              <a:rPr lang="en-US" sz="2000" dirty="0"/>
              <a:t>Reporting and critical review</a:t>
            </a:r>
          </a:p>
          <a:p>
            <a:pPr marL="880110" lvl="1" indent="-514350">
              <a:lnSpc>
                <a:spcPct val="100000"/>
              </a:lnSpc>
              <a:buFont typeface="+mj-lt"/>
              <a:buAutoNum type="alphaLcPeriod"/>
            </a:pPr>
            <a:r>
              <a:rPr lang="en-US" sz="2000" dirty="0"/>
              <a:t>Limitations</a:t>
            </a:r>
          </a:p>
          <a:p>
            <a:pPr marL="880110" lvl="1" indent="-514350">
              <a:lnSpc>
                <a:spcPct val="100000"/>
              </a:lnSpc>
              <a:buFont typeface="+mj-lt"/>
              <a:buAutoNum type="alphaLcPeriod"/>
            </a:pPr>
            <a:r>
              <a:rPr lang="en-US" sz="2000" dirty="0"/>
              <a:t>Relationship between phases</a:t>
            </a:r>
          </a:p>
          <a:p>
            <a:pPr marL="880110" lvl="1" indent="-514350">
              <a:lnSpc>
                <a:spcPct val="100000"/>
              </a:lnSpc>
              <a:buFont typeface="+mj-lt"/>
              <a:buAutoNum type="alphaLcPeriod"/>
            </a:pPr>
            <a:r>
              <a:rPr lang="en-US" sz="2000" dirty="0"/>
              <a:t>Conditions for use of value choices and optional </a:t>
            </a:r>
            <a:r>
              <a:rPr lang="en-US" sz="2000" dirty="0" smtClean="0"/>
              <a:t>elements</a:t>
            </a:r>
            <a:endParaRPr lang="en-US" dirty="0" smtClean="0"/>
          </a:p>
          <a:p>
            <a:pPr marL="0" indent="0">
              <a:buNone/>
            </a:pPr>
            <a:r>
              <a:rPr lang="en-US" sz="2200" dirty="0" smtClean="0"/>
              <a:t>Normative </a:t>
            </a:r>
            <a:r>
              <a:rPr lang="en-US" sz="2200" dirty="0"/>
              <a:t>references: Need to use 14044 to apply 14040</a:t>
            </a:r>
          </a:p>
        </p:txBody>
      </p:sp>
      <p:sp>
        <p:nvSpPr>
          <p:cNvPr id="10" name="Right Brace 9"/>
          <p:cNvSpPr/>
          <p:nvPr/>
        </p:nvSpPr>
        <p:spPr>
          <a:xfrm>
            <a:off x="4000500" y="1752600"/>
            <a:ext cx="685800" cy="13679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4686300" y="2251919"/>
            <a:ext cx="2476500" cy="369332"/>
          </a:xfrm>
          <a:prstGeom prst="rect">
            <a:avLst/>
          </a:prstGeom>
          <a:noFill/>
        </p:spPr>
        <p:txBody>
          <a:bodyPr wrap="square" rtlCol="0">
            <a:spAutoFit/>
          </a:bodyPr>
          <a:lstStyle/>
          <a:p>
            <a:r>
              <a:rPr lang="en-US" dirty="0" smtClean="0"/>
              <a:t>Phases of an LCA</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576652418"/>
      </p:ext>
    </p:extLst>
  </p:cSld>
  <p:clrMapOvr>
    <a:masterClrMapping/>
  </p:clrMapOvr>
  <mc:AlternateContent xmlns:mc="http://schemas.openxmlformats.org/markup-compatibility/2006" xmlns:p14="http://schemas.microsoft.com/office/powerpoint/2010/main">
    <mc:Choice Requires="p14">
      <p:transition spd="slow" p14:dur="2000" advTm="45538"/>
    </mc:Choice>
    <mc:Fallback xmlns="">
      <p:transition spd="slow" advTm="45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589" y="352046"/>
            <a:ext cx="10058400" cy="1324354"/>
          </a:xfrm>
        </p:spPr>
        <p:txBody>
          <a:bodyPr>
            <a:normAutofit fontScale="90000"/>
          </a:bodyPr>
          <a:lstStyle/>
          <a:p>
            <a:r>
              <a:rPr lang="en-US" dirty="0" smtClean="0"/>
              <a:t>Phases of </a:t>
            </a:r>
            <a:br>
              <a:rPr lang="en-US" dirty="0" smtClean="0"/>
            </a:br>
            <a:r>
              <a:rPr lang="en-US" dirty="0" smtClean="0"/>
              <a:t>an LCA</a:t>
            </a:r>
            <a:endParaRPr lang="en-US" dirty="0"/>
          </a:p>
        </p:txBody>
      </p:sp>
      <p:sp>
        <p:nvSpPr>
          <p:cNvPr id="10" name="Footer Placeholder 9"/>
          <p:cNvSpPr>
            <a:spLocks noGrp="1"/>
          </p:cNvSpPr>
          <p:nvPr>
            <p:ph type="ftr" sz="quarter" idx="11"/>
          </p:nvPr>
        </p:nvSpPr>
        <p:spPr/>
        <p:txBody>
          <a:bodyPr/>
          <a:lstStyle/>
          <a:p>
            <a:r>
              <a:rPr lang="en-US" smtClean="0"/>
              <a:t>LCA Module A1</a:t>
            </a:r>
            <a:endParaRPr lang="en-US" dirty="0"/>
          </a:p>
        </p:txBody>
      </p:sp>
      <p:sp>
        <p:nvSpPr>
          <p:cNvPr id="8" name="Slide Number Placeholder 7"/>
          <p:cNvSpPr>
            <a:spLocks noGrp="1"/>
          </p:cNvSpPr>
          <p:nvPr>
            <p:ph type="sldNum" sz="quarter" idx="12"/>
          </p:nvPr>
        </p:nvSpPr>
        <p:spPr/>
        <p:txBody>
          <a:bodyPr/>
          <a:lstStyle/>
          <a:p>
            <a:fld id="{0A514951-337F-4C55-96DD-3945EF272A02}" type="slidenum">
              <a:rPr lang="en-US" smtClean="0"/>
              <a:t>11</a:t>
            </a:fld>
            <a:endParaRPr lang="en-US"/>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754830160"/>
              </p:ext>
            </p:extLst>
          </p:nvPr>
        </p:nvGraphicFramePr>
        <p:xfrm>
          <a:off x="-1937114" y="756936"/>
          <a:ext cx="13672820" cy="51315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Rectangle 13"/>
          <p:cNvSpPr/>
          <p:nvPr/>
        </p:nvSpPr>
        <p:spPr>
          <a:xfrm>
            <a:off x="6656254" y="6137364"/>
            <a:ext cx="6488407" cy="246221"/>
          </a:xfrm>
          <a:prstGeom prst="rect">
            <a:avLst/>
          </a:prstGeom>
        </p:spPr>
        <p:txBody>
          <a:bodyPr wrap="square">
            <a:spAutoFit/>
          </a:bodyPr>
          <a:lstStyle/>
          <a:p>
            <a:r>
              <a:rPr lang="en-US" sz="1000" dirty="0" smtClean="0"/>
              <a:t>Image Sources: Target: wikia.nocookie.net      Data: dreamstime.com      Earth: business2community.com</a:t>
            </a:r>
            <a:endParaRPr lang="en-US" sz="1000" dirty="0"/>
          </a:p>
        </p:txBody>
      </p:sp>
      <p:sp>
        <p:nvSpPr>
          <p:cNvPr id="18" name="Rectangle 17"/>
          <p:cNvSpPr/>
          <p:nvPr/>
        </p:nvSpPr>
        <p:spPr>
          <a:xfrm>
            <a:off x="5856264" y="4295367"/>
            <a:ext cx="4825428" cy="369332"/>
          </a:xfrm>
          <a:prstGeom prst="rect">
            <a:avLst/>
          </a:prstGeom>
        </p:spPr>
        <p:txBody>
          <a:bodyPr wrap="square">
            <a:spAutoFit/>
          </a:bodyPr>
          <a:lstStyle/>
          <a:p>
            <a:r>
              <a:rPr lang="en-US" dirty="0" smtClean="0"/>
              <a:t>Note: For an LCI study LCIA</a:t>
            </a:r>
            <a:r>
              <a:rPr lang="en-US" dirty="0"/>
              <a:t> </a:t>
            </a:r>
            <a:r>
              <a:rPr lang="en-US" dirty="0" smtClean="0"/>
              <a:t>phase is omitted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12"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3506712881"/>
      </p:ext>
    </p:extLst>
  </p:cSld>
  <p:clrMapOvr>
    <a:masterClrMapping/>
  </p:clrMapOvr>
  <mc:AlternateContent xmlns:mc="http://schemas.openxmlformats.org/markup-compatibility/2006" xmlns:p14="http://schemas.microsoft.com/office/powerpoint/2010/main">
    <mc:Choice Requires="p14">
      <p:transition spd="slow" p14:dur="2000" advTm="55205"/>
    </mc:Choice>
    <mc:Fallback xmlns="">
      <p:transition spd="slow" advTm="5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058400" cy="905254"/>
          </a:xfrm>
        </p:spPr>
        <p:txBody>
          <a:bodyPr/>
          <a:lstStyle/>
          <a:p>
            <a:r>
              <a:rPr lang="en-US" dirty="0" smtClean="0"/>
              <a:t>Phase 1: Goal and Scope</a:t>
            </a:r>
            <a:endParaRPr lang="en-US" dirty="0"/>
          </a:p>
        </p:txBody>
      </p:sp>
      <p:sp>
        <p:nvSpPr>
          <p:cNvPr id="6" name="Footer Placeholder 5"/>
          <p:cNvSpPr>
            <a:spLocks noGrp="1"/>
          </p:cNvSpPr>
          <p:nvPr>
            <p:ph type="ftr" sz="quarter" idx="11"/>
          </p:nvPr>
        </p:nvSpPr>
        <p:spPr/>
        <p:txBody>
          <a:bodyPr/>
          <a:lstStyle/>
          <a:p>
            <a:r>
              <a:rPr lang="en-US" smtClean="0"/>
              <a:t>LCA Module A1</a:t>
            </a:r>
            <a:endParaRPr lang="en-US" dirty="0"/>
          </a:p>
        </p:txBody>
      </p:sp>
      <p:sp>
        <p:nvSpPr>
          <p:cNvPr id="5" name="Slide Number Placeholder 4"/>
          <p:cNvSpPr>
            <a:spLocks noGrp="1"/>
          </p:cNvSpPr>
          <p:nvPr>
            <p:ph type="sldNum" sz="quarter" idx="12"/>
          </p:nvPr>
        </p:nvSpPr>
        <p:spPr/>
        <p:txBody>
          <a:bodyPr/>
          <a:lstStyle/>
          <a:p>
            <a:fld id="{0A514951-337F-4C55-96DD-3945EF272A02}" type="slidenum">
              <a:rPr lang="en-US" smtClean="0"/>
              <a:t>12</a:t>
            </a:fld>
            <a:endParaRPr lang="en-US"/>
          </a:p>
        </p:txBody>
      </p:sp>
      <p:sp>
        <p:nvSpPr>
          <p:cNvPr id="10" name="Content Placeholder 8"/>
          <p:cNvSpPr txBox="1">
            <a:spLocks/>
          </p:cNvSpPr>
          <p:nvPr/>
        </p:nvSpPr>
        <p:spPr>
          <a:xfrm>
            <a:off x="7568431" y="1620166"/>
            <a:ext cx="3844824" cy="14668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Scope follows the goal and provides background information, details methodological choices, and tells how the report will be formatted.</a:t>
            </a:r>
          </a:p>
          <a:p>
            <a:pPr marL="0" indent="0">
              <a:buNone/>
            </a:pPr>
            <a:endParaRPr lang="en-US" dirty="0"/>
          </a:p>
        </p:txBody>
      </p:sp>
      <p:graphicFrame>
        <p:nvGraphicFramePr>
          <p:cNvPr id="17" name="Diagram 16"/>
          <p:cNvGraphicFramePr/>
          <p:nvPr>
            <p:extLst>
              <p:ext uri="{D42A27DB-BD31-4B8C-83A1-F6EECF244321}">
                <p14:modId xmlns:p14="http://schemas.microsoft.com/office/powerpoint/2010/main" val="2328212926"/>
              </p:ext>
            </p:extLst>
          </p:nvPr>
        </p:nvGraphicFramePr>
        <p:xfrm>
          <a:off x="688489" y="1198978"/>
          <a:ext cx="11102916" cy="46964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ctangle 10"/>
          <p:cNvSpPr/>
          <p:nvPr/>
        </p:nvSpPr>
        <p:spPr>
          <a:xfrm>
            <a:off x="8056852" y="3598722"/>
            <a:ext cx="3609591" cy="1569660"/>
          </a:xfrm>
          <a:prstGeom prst="rect">
            <a:avLst/>
          </a:prstGeom>
        </p:spPr>
        <p:txBody>
          <a:bodyPr wrap="square">
            <a:spAutoFit/>
          </a:bodyPr>
          <a:lstStyle/>
          <a:p>
            <a:pPr lvl="1"/>
            <a:r>
              <a:rPr lang="en-US" sz="1600" dirty="0" smtClean="0">
                <a:solidFill>
                  <a:schemeClr val="bg1"/>
                </a:solidFill>
              </a:rPr>
              <a:t>Data </a:t>
            </a:r>
            <a:r>
              <a:rPr lang="en-US" sz="1600" dirty="0">
                <a:solidFill>
                  <a:schemeClr val="bg1"/>
                </a:solidFill>
              </a:rPr>
              <a:t>requirements</a:t>
            </a:r>
          </a:p>
          <a:p>
            <a:pPr lvl="1"/>
            <a:r>
              <a:rPr lang="en-US" sz="1600" dirty="0">
                <a:solidFill>
                  <a:schemeClr val="bg1"/>
                </a:solidFill>
              </a:rPr>
              <a:t>Assumptions</a:t>
            </a:r>
          </a:p>
          <a:p>
            <a:pPr lvl="1"/>
            <a:r>
              <a:rPr lang="en-US" sz="1600" dirty="0">
                <a:solidFill>
                  <a:schemeClr val="bg1"/>
                </a:solidFill>
              </a:rPr>
              <a:t>Limitations</a:t>
            </a:r>
          </a:p>
          <a:p>
            <a:pPr lvl="1"/>
            <a:r>
              <a:rPr lang="en-US" sz="1600" dirty="0">
                <a:solidFill>
                  <a:schemeClr val="bg1"/>
                </a:solidFill>
              </a:rPr>
              <a:t>Initial data quality requirements</a:t>
            </a:r>
          </a:p>
          <a:p>
            <a:pPr lvl="1"/>
            <a:r>
              <a:rPr lang="en-US" sz="1600" dirty="0">
                <a:solidFill>
                  <a:schemeClr val="bg1"/>
                </a:solidFill>
              </a:rPr>
              <a:t>Type of critical review, if any</a:t>
            </a:r>
          </a:p>
          <a:p>
            <a:pPr lvl="1"/>
            <a:r>
              <a:rPr lang="en-US" sz="1600" dirty="0">
                <a:solidFill>
                  <a:schemeClr val="bg1"/>
                </a:solidFill>
              </a:rPr>
              <a:t>Type and format of report</a:t>
            </a:r>
          </a:p>
        </p:txBody>
      </p:sp>
      <p:cxnSp>
        <p:nvCxnSpPr>
          <p:cNvPr id="21" name="Straight Connector 20"/>
          <p:cNvCxnSpPr/>
          <p:nvPr/>
        </p:nvCxnSpPr>
        <p:spPr>
          <a:xfrm>
            <a:off x="8470179" y="3598722"/>
            <a:ext cx="0" cy="17860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161917" y="428994"/>
            <a:ext cx="1504526" cy="1504211"/>
          </a:xfrm>
          <a:prstGeom prst="ellipse">
            <a:avLst/>
          </a:prstGeom>
          <a:blipFill rotWithShape="1">
            <a:blip r:embed="rId10"/>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sp>
        <p:nvSpPr>
          <p:cNvPr id="13" name="Rectangle 12"/>
          <p:cNvSpPr/>
          <p:nvPr/>
        </p:nvSpPr>
        <p:spPr>
          <a:xfrm>
            <a:off x="604265" y="5845915"/>
            <a:ext cx="10825732" cy="338554"/>
          </a:xfrm>
          <a:prstGeom prst="rect">
            <a:avLst/>
          </a:prstGeom>
        </p:spPr>
        <p:txBody>
          <a:bodyPr wrap="square">
            <a:spAutoFit/>
          </a:bodyPr>
          <a:lstStyle/>
          <a:p>
            <a:pPr algn="ctr"/>
            <a:r>
              <a:rPr lang="en-US" sz="1600" dirty="0" smtClean="0"/>
              <a:t>More information on goal and scope are provided in Module A2 and the </a:t>
            </a:r>
            <a:r>
              <a:rPr lang="el-GR" sz="1600" dirty="0" smtClean="0">
                <a:latin typeface="Calibri" panose="020F0502020204030204" pitchFamily="34" charset="0"/>
              </a:rPr>
              <a:t>α</a:t>
            </a:r>
            <a:r>
              <a:rPr lang="en-US" sz="1600" dirty="0" smtClean="0">
                <a:latin typeface="Calibri" panose="020F0502020204030204" pitchFamily="34" charset="0"/>
              </a:rPr>
              <a:t> modules</a:t>
            </a:r>
            <a:r>
              <a:rPr lang="en-US" sz="1600" dirty="0" smtClean="0"/>
              <a:t> </a:t>
            </a:r>
            <a:endParaRPr lang="en-US" sz="1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
        <p:nvSpPr>
          <p:cNvPr id="14"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3753628440"/>
      </p:ext>
    </p:extLst>
  </p:cSld>
  <p:clrMapOvr>
    <a:masterClrMapping/>
  </p:clrMapOvr>
  <mc:AlternateContent xmlns:mc="http://schemas.openxmlformats.org/markup-compatibility/2006" xmlns:p14="http://schemas.microsoft.com/office/powerpoint/2010/main">
    <mc:Choice Requires="p14">
      <p:transition spd="slow" p14:dur="2000" advTm="56940"/>
    </mc:Choice>
    <mc:Fallback xmlns="">
      <p:transition spd="slow" advTm="5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2 and 3: LCI and LCIA</a:t>
            </a: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13</a:t>
            </a:fld>
            <a:endParaRPr lang="en-US"/>
          </a:p>
        </p:txBody>
      </p:sp>
      <p:sp>
        <p:nvSpPr>
          <p:cNvPr id="17" name="Content Placeholder 2"/>
          <p:cNvSpPr txBox="1">
            <a:spLocks/>
          </p:cNvSpPr>
          <p:nvPr/>
        </p:nvSpPr>
        <p:spPr>
          <a:xfrm>
            <a:off x="1003299" y="1467373"/>
            <a:ext cx="10301287" cy="18981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smtClean="0"/>
              <a:t>Life Cycle Inventory (LCI) Phase</a:t>
            </a:r>
          </a:p>
          <a:p>
            <a:pPr marL="201168" lvl="1" indent="0" algn="ctr">
              <a:buNone/>
            </a:pPr>
            <a:r>
              <a:rPr lang="en-US" dirty="0" smtClean="0"/>
              <a:t>Data collection </a:t>
            </a:r>
          </a:p>
          <a:p>
            <a:pPr marL="0" lvl="1" indent="0" algn="ctr">
              <a:buNone/>
            </a:pPr>
            <a:r>
              <a:rPr lang="en-US" dirty="0" smtClean="0"/>
              <a:t>As </a:t>
            </a:r>
            <a:r>
              <a:rPr lang="en-US" dirty="0"/>
              <a:t>much input and output data as possible is </a:t>
            </a:r>
            <a:r>
              <a:rPr lang="en-US" dirty="0" smtClean="0"/>
              <a:t>collected</a:t>
            </a:r>
          </a:p>
          <a:p>
            <a:pPr marL="0" lvl="1" indent="0" algn="ctr">
              <a:buNone/>
            </a:pPr>
            <a:r>
              <a:rPr lang="en-US" dirty="0" smtClean="0"/>
              <a:t>Can be presented in report or kept private, such as if confidentiality agreements warrant</a:t>
            </a:r>
          </a:p>
          <a:p>
            <a:pPr marL="0" lvl="1" indent="0" algn="ctr">
              <a:buNone/>
            </a:pPr>
            <a:r>
              <a:rPr lang="en-US" dirty="0" smtClean="0"/>
              <a:t>Useful for other researchers that could use that data</a:t>
            </a:r>
          </a:p>
          <a:p>
            <a:endParaRPr lang="en-US" b="1" dirty="0" smtClean="0"/>
          </a:p>
          <a:p>
            <a:endParaRPr lang="en-US" sz="2200" b="1" dirty="0" smtClean="0"/>
          </a:p>
        </p:txBody>
      </p:sp>
      <p:cxnSp>
        <p:nvCxnSpPr>
          <p:cNvPr id="12" name="Straight Connector 11"/>
          <p:cNvCxnSpPr/>
          <p:nvPr/>
        </p:nvCxnSpPr>
        <p:spPr>
          <a:xfrm>
            <a:off x="1358900" y="1879600"/>
            <a:ext cx="9650383"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372100" y="1879600"/>
            <a:ext cx="1714500"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688489" y="3664301"/>
            <a:ext cx="10920415" cy="25178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a:t>Life Cycle Impact Assessment (LCIA) Phase</a:t>
            </a:r>
          </a:p>
          <a:p>
            <a:pPr marL="201168" lvl="1" indent="0" algn="ctr">
              <a:buNone/>
            </a:pPr>
            <a:r>
              <a:rPr lang="en-US" dirty="0"/>
              <a:t>Conversion of inventory data into environmental </a:t>
            </a:r>
            <a:r>
              <a:rPr lang="en-US" dirty="0" smtClean="0"/>
              <a:t>impact potentials</a:t>
            </a:r>
            <a:endParaRPr lang="en-US" dirty="0"/>
          </a:p>
          <a:p>
            <a:pPr marL="201168" lvl="1" indent="0" algn="ctr">
              <a:buNone/>
            </a:pPr>
            <a:r>
              <a:rPr lang="en-US" dirty="0" smtClean="0"/>
              <a:t>Impact categories, indication, and characterization models are chosen</a:t>
            </a:r>
          </a:p>
          <a:p>
            <a:pPr marL="201168" lvl="1" indent="0" algn="ctr">
              <a:buNone/>
            </a:pPr>
            <a:r>
              <a:rPr lang="en-US" dirty="0" smtClean="0"/>
              <a:t>Data are </a:t>
            </a:r>
            <a:r>
              <a:rPr lang="en-US" dirty="0"/>
              <a:t>grouped based on potential to cause certain environmental </a:t>
            </a:r>
            <a:r>
              <a:rPr lang="en-US" dirty="0" smtClean="0"/>
              <a:t>impacts (classification)</a:t>
            </a:r>
            <a:endParaRPr lang="en-US" dirty="0"/>
          </a:p>
          <a:p>
            <a:pPr marL="201168" lvl="1" indent="0" algn="ctr">
              <a:buNone/>
            </a:pPr>
            <a:r>
              <a:rPr lang="en-US" dirty="0"/>
              <a:t>Input and output quantities converted to potential impacts based on characterization </a:t>
            </a:r>
            <a:r>
              <a:rPr lang="en-US" dirty="0" smtClean="0"/>
              <a:t>factors (characterization)</a:t>
            </a:r>
          </a:p>
          <a:p>
            <a:pPr marL="201168" lvl="1" indent="0" algn="ctr">
              <a:buNone/>
            </a:pPr>
            <a:endParaRPr lang="en-US" dirty="0"/>
          </a:p>
          <a:p>
            <a:pPr marL="201168" lvl="1" indent="0" algn="ctr">
              <a:buNone/>
            </a:pPr>
            <a:r>
              <a:rPr lang="en-US" dirty="0" smtClean="0"/>
              <a:t>Optional steps: Normalization, grouping, weighting (more details in </a:t>
            </a:r>
            <a:r>
              <a:rPr lang="el-GR" dirty="0" smtClean="0">
                <a:latin typeface="Calibri" panose="020F0502020204030204" pitchFamily="34" charset="0"/>
              </a:rPr>
              <a:t>α</a:t>
            </a:r>
            <a:r>
              <a:rPr lang="en-US" dirty="0" smtClean="0">
                <a:latin typeface="Calibri" panose="020F0502020204030204" pitchFamily="34" charset="0"/>
              </a:rPr>
              <a:t> modules)</a:t>
            </a:r>
            <a:endParaRPr lang="en-US" b="1" dirty="0" smtClean="0"/>
          </a:p>
          <a:p>
            <a:endParaRPr lang="en-US" sz="2200" b="1" dirty="0" smtClean="0"/>
          </a:p>
        </p:txBody>
      </p:sp>
      <p:cxnSp>
        <p:nvCxnSpPr>
          <p:cNvPr id="20" name="Straight Connector 19"/>
          <p:cNvCxnSpPr/>
          <p:nvPr/>
        </p:nvCxnSpPr>
        <p:spPr>
          <a:xfrm>
            <a:off x="1358900" y="4063828"/>
            <a:ext cx="9650383"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105150" y="4063828"/>
            <a:ext cx="6324599"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476104" y="1508139"/>
            <a:ext cx="1203590" cy="1203338"/>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sp>
        <p:nvSpPr>
          <p:cNvPr id="14" name="Oval 13"/>
          <p:cNvSpPr/>
          <p:nvPr/>
        </p:nvSpPr>
        <p:spPr>
          <a:xfrm>
            <a:off x="10476104" y="3719882"/>
            <a:ext cx="1203590" cy="1203338"/>
          </a:xfrm>
          <a:prstGeom prst="ellipse">
            <a:avLst/>
          </a:prstGeom>
          <a:blipFill rotWithShape="1">
            <a:blip r:embed="rId6" cstate="email">
              <a:extLst>
                <a:ext uri="{28A0092B-C50C-407E-A947-70E740481C1C}">
                  <a14:useLocalDpi xmlns:a14="http://schemas.microsoft.com/office/drawing/2010/main"/>
                </a:ext>
              </a:extLst>
            </a:blip>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5"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3414109357"/>
      </p:ext>
    </p:extLst>
  </p:cSld>
  <p:clrMapOvr>
    <a:masterClrMapping/>
  </p:clrMapOvr>
  <mc:AlternateContent xmlns:mc="http://schemas.openxmlformats.org/markup-compatibility/2006" xmlns:p14="http://schemas.microsoft.com/office/powerpoint/2010/main">
    <mc:Choice Requires="p14">
      <p:transition spd="slow" p14:dur="2000" advTm="80584"/>
    </mc:Choice>
    <mc:Fallback xmlns="">
      <p:transition spd="slow" advTm="8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4: Interpretation</a:t>
            </a:r>
            <a:endParaRPr lang="en-US" dirty="0"/>
          </a:p>
        </p:txBody>
      </p:sp>
      <p:sp>
        <p:nvSpPr>
          <p:cNvPr id="8" name="Footer Placeholder 7"/>
          <p:cNvSpPr>
            <a:spLocks noGrp="1"/>
          </p:cNvSpPr>
          <p:nvPr>
            <p:ph type="ftr" sz="quarter" idx="11"/>
          </p:nvPr>
        </p:nvSpPr>
        <p:spPr/>
        <p:txBody>
          <a:bodyPr/>
          <a:lstStyle/>
          <a:p>
            <a:r>
              <a:rPr lang="en-US" dirty="0"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14</a:t>
            </a:fld>
            <a:endParaRPr lang="en-US"/>
          </a:p>
        </p:txBody>
      </p:sp>
      <p:sp>
        <p:nvSpPr>
          <p:cNvPr id="13" name="Content Placeholder 2"/>
          <p:cNvSpPr txBox="1">
            <a:spLocks/>
          </p:cNvSpPr>
          <p:nvPr/>
        </p:nvSpPr>
        <p:spPr>
          <a:xfrm>
            <a:off x="777632" y="1314973"/>
            <a:ext cx="10691813" cy="4400027"/>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smtClean="0"/>
              <a:t>Continually ongoing </a:t>
            </a:r>
            <a:r>
              <a:rPr lang="en-US" sz="2400" dirty="0" smtClean="0"/>
              <a:t>during assessment to help guide other phases</a:t>
            </a:r>
          </a:p>
          <a:p>
            <a:r>
              <a:rPr lang="en-US" sz="2400" b="1" dirty="0" smtClean="0"/>
              <a:t>Discussion of inventory analysis and impact assessment results </a:t>
            </a:r>
            <a:r>
              <a:rPr lang="en-US" sz="2400" dirty="0" smtClean="0"/>
              <a:t>in LCA study</a:t>
            </a:r>
          </a:p>
          <a:p>
            <a:pPr lvl="1"/>
            <a:r>
              <a:rPr lang="en-US" sz="2200" dirty="0" smtClean="0"/>
              <a:t>In an LCI study, only inventory needs to be discussed</a:t>
            </a:r>
          </a:p>
          <a:p>
            <a:r>
              <a:rPr lang="en-US" sz="2400" dirty="0" smtClean="0"/>
              <a:t>Can be modeled as </a:t>
            </a:r>
            <a:r>
              <a:rPr lang="en-US" sz="2400" b="1" dirty="0" smtClean="0"/>
              <a:t>conclusions and recommendations</a:t>
            </a:r>
            <a:r>
              <a:rPr lang="en-US" sz="2400" dirty="0" smtClean="0"/>
              <a:t> to the decision maker</a:t>
            </a:r>
          </a:p>
          <a:p>
            <a:r>
              <a:rPr lang="en-US" sz="2400" dirty="0" smtClean="0"/>
              <a:t>Should be consistent with and </a:t>
            </a:r>
            <a:r>
              <a:rPr lang="en-US" sz="2400" b="1" dirty="0" smtClean="0"/>
              <a:t>based on goal and scope</a:t>
            </a:r>
            <a:r>
              <a:rPr lang="en-US" sz="2400" dirty="0" smtClean="0"/>
              <a:t> of the study</a:t>
            </a:r>
          </a:p>
          <a:p>
            <a:r>
              <a:rPr lang="en-US" sz="2400" dirty="0" smtClean="0"/>
              <a:t>Should </a:t>
            </a:r>
            <a:r>
              <a:rPr lang="en-US" sz="2400" b="1" dirty="0" smtClean="0"/>
              <a:t>reflect the various uncertainties </a:t>
            </a:r>
            <a:r>
              <a:rPr lang="en-US" sz="2400" dirty="0" smtClean="0"/>
              <a:t>inherent in LCA including:</a:t>
            </a:r>
          </a:p>
          <a:p>
            <a:pPr lvl="1"/>
            <a:r>
              <a:rPr lang="en-US" sz="2200" dirty="0" smtClean="0"/>
              <a:t>LCA is based on a relative approach using a functional unit</a:t>
            </a:r>
          </a:p>
          <a:p>
            <a:pPr lvl="1"/>
            <a:r>
              <a:rPr lang="en-US" sz="2200" dirty="0" smtClean="0"/>
              <a:t>Impacts are “potential”</a:t>
            </a:r>
          </a:p>
          <a:p>
            <a:endParaRPr lang="en-US" sz="2400" dirty="0" smtClean="0"/>
          </a:p>
          <a:p>
            <a:r>
              <a:rPr lang="en-US" sz="2400" dirty="0" smtClean="0"/>
              <a:t> </a:t>
            </a:r>
            <a:endParaRPr lang="en-US" sz="2400" dirty="0"/>
          </a:p>
        </p:txBody>
      </p:sp>
      <p:sp>
        <p:nvSpPr>
          <p:cNvPr id="9" name="Oval 8"/>
          <p:cNvSpPr/>
          <p:nvPr/>
        </p:nvSpPr>
        <p:spPr>
          <a:xfrm>
            <a:off x="9543299" y="4017775"/>
            <a:ext cx="1926146" cy="192574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3673619430"/>
      </p:ext>
    </p:extLst>
  </p:cSld>
  <p:clrMapOvr>
    <a:masterClrMapping/>
  </p:clrMapOvr>
  <mc:AlternateContent xmlns:mc="http://schemas.openxmlformats.org/markup-compatibility/2006" xmlns:p14="http://schemas.microsoft.com/office/powerpoint/2010/main">
    <mc:Choice Requires="p14">
      <p:transition spd="slow" p14:dur="2000" advTm="58761"/>
    </mc:Choice>
    <mc:Fallback xmlns="">
      <p:transition spd="slow" advTm="5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LCA</a:t>
            </a: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15</a:t>
            </a:fld>
            <a:endParaRPr lang="en-US"/>
          </a:p>
        </p:txBody>
      </p:sp>
      <p:sp>
        <p:nvSpPr>
          <p:cNvPr id="9" name="Rectangle 8"/>
          <p:cNvSpPr/>
          <p:nvPr/>
        </p:nvSpPr>
        <p:spPr>
          <a:xfrm>
            <a:off x="10801350" y="6137364"/>
            <a:ext cx="1390651" cy="246221"/>
          </a:xfrm>
          <a:prstGeom prst="rect">
            <a:avLst/>
          </a:prstGeom>
        </p:spPr>
        <p:txBody>
          <a:bodyPr wrap="square">
            <a:spAutoFit/>
          </a:bodyPr>
          <a:lstStyle/>
          <a:p>
            <a:r>
              <a:rPr lang="en-US" sz="1000" baseline="30000" dirty="0" smtClean="0"/>
              <a:t>*</a:t>
            </a:r>
            <a:r>
              <a:rPr lang="en-US" sz="1000" dirty="0" smtClean="0"/>
              <a:t>ISO 14040:2006</a:t>
            </a:r>
            <a:endParaRPr lang="en-US" sz="1000" baseline="30000" dirty="0"/>
          </a:p>
        </p:txBody>
      </p:sp>
      <p:sp>
        <p:nvSpPr>
          <p:cNvPr id="13" name="Content Placeholder 2"/>
          <p:cNvSpPr txBox="1">
            <a:spLocks/>
          </p:cNvSpPr>
          <p:nvPr/>
        </p:nvSpPr>
        <p:spPr>
          <a:xfrm>
            <a:off x="777632" y="1314973"/>
            <a:ext cx="10691813" cy="44000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smtClean="0"/>
              <a:t>“Not a complete assessment of all environmental issues”</a:t>
            </a:r>
            <a:r>
              <a:rPr lang="en-US" sz="2400" baseline="30000" dirty="0" smtClean="0"/>
              <a:t>*</a:t>
            </a:r>
            <a:r>
              <a:rPr lang="en-US" sz="2400" dirty="0" smtClean="0"/>
              <a:t> because only those identified in the goal and scope are considered</a:t>
            </a:r>
          </a:p>
          <a:p>
            <a:r>
              <a:rPr lang="en-US" sz="2400" dirty="0" smtClean="0"/>
              <a:t>LCI can rarely, if ever, include every single process and capture every single input and output due to system boundaries, data gaps, cut-off criteria, etc.</a:t>
            </a:r>
          </a:p>
          <a:p>
            <a:r>
              <a:rPr lang="en-US" sz="2400" dirty="0" smtClean="0"/>
              <a:t>LCI data collected contains uncertainty</a:t>
            </a:r>
          </a:p>
          <a:p>
            <a:r>
              <a:rPr lang="en-US" sz="2400" dirty="0" smtClean="0"/>
              <a:t>Characterization models are far from perfect</a:t>
            </a:r>
          </a:p>
          <a:p>
            <a:r>
              <a:rPr lang="en-US" sz="2400" dirty="0" smtClean="0"/>
              <a:t>Sensitivity and other uncertainty analyses are not fully developed</a:t>
            </a:r>
          </a:p>
          <a:p>
            <a:r>
              <a:rPr lang="en-US" sz="2400" dirty="0" smtClean="0"/>
              <a:t> </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1287922534"/>
      </p:ext>
    </p:extLst>
  </p:cSld>
  <p:clrMapOvr>
    <a:masterClrMapping/>
  </p:clrMapOvr>
  <mc:AlternateContent xmlns:mc="http://schemas.openxmlformats.org/markup-compatibility/2006" xmlns:p14="http://schemas.microsoft.com/office/powerpoint/2010/main">
    <mc:Choice Requires="p14">
      <p:transition spd="slow" p14:dur="2000" advTm="57022"/>
    </mc:Choice>
    <mc:Fallback xmlns="">
      <p:transition spd="slow" advTm="5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Review</a:t>
            </a: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16</a:t>
            </a:fld>
            <a:endParaRPr lang="en-US"/>
          </a:p>
        </p:txBody>
      </p:sp>
      <p:sp>
        <p:nvSpPr>
          <p:cNvPr id="9" name="Rectangle 8"/>
          <p:cNvSpPr/>
          <p:nvPr/>
        </p:nvSpPr>
        <p:spPr>
          <a:xfrm>
            <a:off x="9753600" y="6137364"/>
            <a:ext cx="2438401" cy="246221"/>
          </a:xfrm>
          <a:prstGeom prst="rect">
            <a:avLst/>
          </a:prstGeom>
        </p:spPr>
        <p:txBody>
          <a:bodyPr wrap="square">
            <a:spAutoFit/>
          </a:bodyPr>
          <a:lstStyle/>
          <a:p>
            <a:r>
              <a:rPr lang="en-US" sz="1000" dirty="0"/>
              <a:t>Image: shenandoahchiropractic.com</a:t>
            </a:r>
          </a:p>
        </p:txBody>
      </p:sp>
      <p:sp>
        <p:nvSpPr>
          <p:cNvPr id="13" name="Content Placeholder 2"/>
          <p:cNvSpPr txBox="1">
            <a:spLocks/>
          </p:cNvSpPr>
          <p:nvPr/>
        </p:nvSpPr>
        <p:spPr>
          <a:xfrm>
            <a:off x="777632" y="1314973"/>
            <a:ext cx="10691813" cy="532737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smtClean="0"/>
              <a:t>Necessary component for comparative studies disclosed to the public</a:t>
            </a:r>
          </a:p>
          <a:p>
            <a:r>
              <a:rPr lang="en-US" sz="2400" dirty="0" smtClean="0"/>
              <a:t>Verifies </a:t>
            </a:r>
            <a:r>
              <a:rPr lang="en-US" sz="2400" dirty="0"/>
              <a:t>process and </a:t>
            </a:r>
            <a:r>
              <a:rPr lang="en-US" sz="2400" dirty="0" smtClean="0"/>
              <a:t>consistency </a:t>
            </a:r>
            <a:r>
              <a:rPr lang="en-US" sz="2400" dirty="0"/>
              <a:t>with </a:t>
            </a:r>
            <a:r>
              <a:rPr lang="en-US" sz="2400" dirty="0" smtClean="0"/>
              <a:t>principles</a:t>
            </a:r>
            <a:endParaRPr lang="en-US" sz="2400" dirty="0"/>
          </a:p>
          <a:p>
            <a:pPr lvl="1"/>
            <a:r>
              <a:rPr lang="en-US" sz="2200" dirty="0" smtClean="0"/>
              <a:t>Not </a:t>
            </a:r>
            <a:r>
              <a:rPr lang="en-US" sz="2200" dirty="0"/>
              <a:t>an </a:t>
            </a:r>
            <a:r>
              <a:rPr lang="en-US" sz="2200" dirty="0" smtClean="0"/>
              <a:t>endorsement</a:t>
            </a:r>
          </a:p>
          <a:p>
            <a:pPr lvl="1"/>
            <a:r>
              <a:rPr lang="en-US" sz="2200" dirty="0" smtClean="0"/>
              <a:t>Does </a:t>
            </a:r>
            <a:r>
              <a:rPr lang="en-US" sz="2200" dirty="0"/>
              <a:t>not verify or validate goals</a:t>
            </a:r>
          </a:p>
          <a:p>
            <a:r>
              <a:rPr lang="en-US" sz="2400" dirty="0" smtClean="0"/>
              <a:t>Can improve credibility of study</a:t>
            </a:r>
          </a:p>
          <a:p>
            <a:r>
              <a:rPr lang="en-US" sz="2400" dirty="0" smtClean="0"/>
              <a:t>Critical </a:t>
            </a:r>
            <a:r>
              <a:rPr lang="en-US" sz="2400" dirty="0"/>
              <a:t>review process defined in goal and scope!</a:t>
            </a:r>
          </a:p>
          <a:p>
            <a:r>
              <a:rPr lang="en-US" sz="2400" dirty="0"/>
              <a:t>External independent chair person and at least </a:t>
            </a:r>
            <a:r>
              <a:rPr lang="en-US" sz="2400" dirty="0" smtClean="0"/>
              <a:t/>
            </a:r>
            <a:br>
              <a:rPr lang="en-US" sz="2400" dirty="0" smtClean="0"/>
            </a:br>
            <a:r>
              <a:rPr lang="en-US" sz="2400" dirty="0" smtClean="0"/>
              <a:t>two </a:t>
            </a:r>
            <a:r>
              <a:rPr lang="en-US" sz="2400" dirty="0"/>
              <a:t>other members</a:t>
            </a:r>
          </a:p>
        </p:txBody>
      </p:sp>
      <p:pic>
        <p:nvPicPr>
          <p:cNvPr id="1026" name="Picture 2" descr="list-review-websites-ecommerce.jpg (500×2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21483" y="2844253"/>
            <a:ext cx="4762500" cy="271462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1023974793"/>
      </p:ext>
    </p:extLst>
  </p:cSld>
  <p:clrMapOvr>
    <a:masterClrMapping/>
  </p:clrMapOvr>
  <mc:AlternateContent xmlns:mc="http://schemas.openxmlformats.org/markup-compatibility/2006" xmlns:p14="http://schemas.microsoft.com/office/powerpoint/2010/main">
    <mc:Choice Requires="p14">
      <p:transition spd="slow" p14:dur="2000" advTm="43860"/>
    </mc:Choice>
    <mc:Fallback xmlns="">
      <p:transition spd="slow" advTm="4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Features of an LCA</a:t>
            </a:r>
            <a:endParaRPr lang="en-US" dirty="0"/>
          </a:p>
        </p:txBody>
      </p:sp>
      <p:sp>
        <p:nvSpPr>
          <p:cNvPr id="3" name="Content Placeholder 2"/>
          <p:cNvSpPr>
            <a:spLocks noGrp="1"/>
          </p:cNvSpPr>
          <p:nvPr>
            <p:ph idx="1"/>
          </p:nvPr>
        </p:nvSpPr>
        <p:spPr>
          <a:xfrm>
            <a:off x="688488" y="1161827"/>
            <a:ext cx="11039685" cy="4640457"/>
          </a:xfrm>
        </p:spPr>
        <p:txBody>
          <a:bodyPr>
            <a:noAutofit/>
          </a:bodyPr>
          <a:lstStyle/>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Systematic procedure for environmental assessment through product or process life cycle</a:t>
            </a:r>
          </a:p>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Functional unit basis for comparisons differs from many other environmental management techniques</a:t>
            </a:r>
          </a:p>
          <a:p>
            <a:pPr marL="736092" lvl="1" indent="-342900">
              <a:lnSpc>
                <a:spcPct val="100000"/>
              </a:lnSpc>
              <a:spcBef>
                <a:spcPts val="0"/>
              </a:spcBef>
              <a:spcAft>
                <a:spcPts val="1200"/>
              </a:spcAft>
              <a:buFont typeface="Wingdings" panose="05000000000000000000" pitchFamily="2" charset="2"/>
              <a:buChar char="Ø"/>
              <a:tabLst>
                <a:tab pos="457200" algn="l"/>
              </a:tabLst>
            </a:pPr>
            <a:r>
              <a:rPr lang="en-US" sz="2000" dirty="0" smtClean="0">
                <a:solidFill>
                  <a:schemeClr val="tx1"/>
                </a:solidFill>
              </a:rPr>
              <a:t>Amenable to data confidentiality needs </a:t>
            </a:r>
            <a:r>
              <a:rPr lang="en-US" sz="2000" dirty="0">
                <a:solidFill>
                  <a:schemeClr val="tx1"/>
                </a:solidFill>
              </a:rPr>
              <a:t>and proprietary </a:t>
            </a:r>
            <a:r>
              <a:rPr lang="en-US" sz="2000" dirty="0" smtClean="0">
                <a:solidFill>
                  <a:schemeClr val="tx1"/>
                </a:solidFill>
              </a:rPr>
              <a:t>matters</a:t>
            </a:r>
          </a:p>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Open to update based on new science and developing techniques</a:t>
            </a:r>
          </a:p>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Not overly restrictive</a:t>
            </a:r>
          </a:p>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Impacts identified are all expressed as POTENTIAL </a:t>
            </a:r>
          </a:p>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LCIA converts LCI results to environmental issues based on characterization factors</a:t>
            </a:r>
          </a:p>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Systematic </a:t>
            </a:r>
            <a:r>
              <a:rPr lang="en-US" sz="2000" dirty="0">
                <a:solidFill>
                  <a:schemeClr val="tx1"/>
                </a:solidFill>
              </a:rPr>
              <a:t>approach to identify, check, evaluate and </a:t>
            </a:r>
            <a:r>
              <a:rPr lang="en-US" sz="2000" dirty="0" smtClean="0">
                <a:solidFill>
                  <a:schemeClr val="tx1"/>
                </a:solidFill>
              </a:rPr>
              <a:t>present information based on goal and scope</a:t>
            </a:r>
          </a:p>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Iterative process with continual interpretation</a:t>
            </a:r>
            <a:endParaRPr lang="en-US" sz="2000" dirty="0">
              <a:solidFill>
                <a:schemeClr val="tx1"/>
              </a:solidFill>
            </a:endParaRPr>
          </a:p>
          <a:p>
            <a:pPr marL="736092" lvl="1" indent="-342900">
              <a:lnSpc>
                <a:spcPct val="100000"/>
              </a:lnSpc>
              <a:spcBef>
                <a:spcPts val="0"/>
              </a:spcBef>
              <a:spcAft>
                <a:spcPts val="1200"/>
              </a:spcAft>
              <a:buFont typeface="Wingdings" panose="05000000000000000000" pitchFamily="2" charset="2"/>
              <a:buChar char="Ø"/>
            </a:pPr>
            <a:r>
              <a:rPr lang="en-US" sz="2000" dirty="0" smtClean="0">
                <a:solidFill>
                  <a:schemeClr val="tx1"/>
                </a:solidFill>
              </a:rPr>
              <a:t>May </a:t>
            </a:r>
            <a:r>
              <a:rPr lang="en-US" sz="2000" dirty="0">
                <a:solidFill>
                  <a:schemeClr val="tx1"/>
                </a:solidFill>
              </a:rPr>
              <a:t>link to other environmental management </a:t>
            </a:r>
            <a:r>
              <a:rPr lang="en-US" sz="2000" dirty="0" smtClean="0">
                <a:solidFill>
                  <a:schemeClr val="tx1"/>
                </a:solidFill>
              </a:rPr>
              <a:t>techniques </a:t>
            </a:r>
            <a:endParaRPr lang="en-US" sz="2000" dirty="0" smtClean="0">
              <a:solidFill>
                <a:srgbClr val="FF0000"/>
              </a:solidFill>
            </a:endParaRPr>
          </a:p>
        </p:txBody>
      </p:sp>
      <p:sp>
        <p:nvSpPr>
          <p:cNvPr id="8" name="Footer Placeholder 7"/>
          <p:cNvSpPr>
            <a:spLocks noGrp="1"/>
          </p:cNvSpPr>
          <p:nvPr>
            <p:ph type="ftr" sz="quarter" idx="11"/>
          </p:nvPr>
        </p:nvSpPr>
        <p:spPr/>
        <p:txBody>
          <a:bodyPr/>
          <a:lstStyle/>
          <a:p>
            <a:r>
              <a:rPr lang="en-US" dirty="0"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17</a:t>
            </a:fld>
            <a:endParaRPr lang="en-US"/>
          </a:p>
        </p:txBody>
      </p:sp>
      <p:sp>
        <p:nvSpPr>
          <p:cNvPr id="9" name="Rectangle 8"/>
          <p:cNvSpPr/>
          <p:nvPr/>
        </p:nvSpPr>
        <p:spPr>
          <a:xfrm>
            <a:off x="7891025" y="6137364"/>
            <a:ext cx="4467226" cy="246221"/>
          </a:xfrm>
          <a:prstGeom prst="rect">
            <a:avLst/>
          </a:prstGeom>
        </p:spPr>
        <p:txBody>
          <a:bodyPr wrap="square">
            <a:spAutoFit/>
          </a:bodyPr>
          <a:lstStyle/>
          <a:p>
            <a:r>
              <a:rPr lang="en-US" sz="1000" dirty="0" smtClean="0"/>
              <a:t>Note: Features identified are based on those put forth in ISO 14040:2006 </a:t>
            </a:r>
            <a:endParaRPr lang="en-US" sz="1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17417961"/>
      </p:ext>
    </p:extLst>
  </p:cSld>
  <p:clrMapOvr>
    <a:masterClrMapping/>
  </p:clrMapOvr>
  <mc:AlternateContent xmlns:mc="http://schemas.openxmlformats.org/markup-compatibility/2006" xmlns:p14="http://schemas.microsoft.com/office/powerpoint/2010/main">
    <mc:Choice Requires="p14">
      <p:transition spd="slow" p14:dur="2000" advTm="88494"/>
    </mc:Choice>
    <mc:Fallback xmlns="">
      <p:transition spd="slow" advTm="8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Listing of Terms in ISO 14040</a:t>
            </a:r>
            <a:endParaRPr lang="en-US" dirty="0"/>
          </a:p>
        </p:txBody>
      </p:sp>
      <p:sp>
        <p:nvSpPr>
          <p:cNvPr id="3" name="Content Placeholder 2"/>
          <p:cNvSpPr>
            <a:spLocks noGrp="1"/>
          </p:cNvSpPr>
          <p:nvPr>
            <p:ph idx="1"/>
          </p:nvPr>
        </p:nvSpPr>
        <p:spPr>
          <a:xfrm>
            <a:off x="753016" y="1238250"/>
            <a:ext cx="3133183" cy="4672012"/>
          </a:xfrm>
        </p:spPr>
        <p:txBody>
          <a:bodyPr>
            <a:normAutofit fontScale="62500" lnSpcReduction="20000"/>
          </a:bodyPr>
          <a:lstStyle/>
          <a:p>
            <a:pPr>
              <a:lnSpc>
                <a:spcPct val="120000"/>
              </a:lnSpc>
              <a:spcBef>
                <a:spcPts val="0"/>
              </a:spcBef>
              <a:spcAft>
                <a:spcPts val="0"/>
              </a:spcAft>
              <a:buNone/>
            </a:pPr>
            <a:r>
              <a:rPr lang="en-US" sz="2900" dirty="0" smtClean="0"/>
              <a:t>3.1 </a:t>
            </a:r>
            <a:r>
              <a:rPr lang="en-US" sz="2900" dirty="0"/>
              <a:t>life cycle</a:t>
            </a:r>
          </a:p>
          <a:p>
            <a:pPr>
              <a:lnSpc>
                <a:spcPct val="120000"/>
              </a:lnSpc>
              <a:spcBef>
                <a:spcPts val="0"/>
              </a:spcBef>
              <a:spcAft>
                <a:spcPts val="0"/>
              </a:spcAft>
              <a:buNone/>
            </a:pPr>
            <a:r>
              <a:rPr lang="en-US" sz="2900" dirty="0"/>
              <a:t>3.2 life cycle assessment </a:t>
            </a:r>
            <a:endParaRPr lang="en-US" sz="2900" dirty="0" smtClean="0"/>
          </a:p>
          <a:p>
            <a:pPr>
              <a:lnSpc>
                <a:spcPct val="120000"/>
              </a:lnSpc>
              <a:spcBef>
                <a:spcPts val="0"/>
              </a:spcBef>
              <a:spcAft>
                <a:spcPts val="0"/>
              </a:spcAft>
              <a:buNone/>
            </a:pPr>
            <a:r>
              <a:rPr lang="en-US" sz="2900" dirty="0" smtClean="0"/>
              <a:t>3.3 </a:t>
            </a:r>
            <a:r>
              <a:rPr lang="en-US" sz="2900" dirty="0"/>
              <a:t>life cycle inventory analysis </a:t>
            </a:r>
            <a:endParaRPr lang="en-US" sz="2900" dirty="0" smtClean="0"/>
          </a:p>
          <a:p>
            <a:pPr>
              <a:lnSpc>
                <a:spcPct val="120000"/>
              </a:lnSpc>
              <a:spcBef>
                <a:spcPts val="0"/>
              </a:spcBef>
              <a:spcAft>
                <a:spcPts val="0"/>
              </a:spcAft>
              <a:buNone/>
            </a:pPr>
            <a:r>
              <a:rPr lang="en-US" sz="2900" dirty="0" smtClean="0"/>
              <a:t>3.4 </a:t>
            </a:r>
            <a:r>
              <a:rPr lang="en-US" sz="2900" dirty="0"/>
              <a:t>life cycle impact assessment </a:t>
            </a:r>
            <a:endParaRPr lang="en-US" sz="2900" dirty="0" smtClean="0"/>
          </a:p>
          <a:p>
            <a:pPr>
              <a:lnSpc>
                <a:spcPct val="120000"/>
              </a:lnSpc>
              <a:spcBef>
                <a:spcPts val="0"/>
              </a:spcBef>
              <a:spcAft>
                <a:spcPts val="0"/>
              </a:spcAft>
              <a:buNone/>
            </a:pPr>
            <a:r>
              <a:rPr lang="en-US" sz="2900" dirty="0" smtClean="0"/>
              <a:t>3.5 </a:t>
            </a:r>
            <a:r>
              <a:rPr lang="en-US" sz="2900" dirty="0"/>
              <a:t>life cycle interpretation</a:t>
            </a:r>
          </a:p>
          <a:p>
            <a:pPr>
              <a:lnSpc>
                <a:spcPct val="120000"/>
              </a:lnSpc>
              <a:spcBef>
                <a:spcPts val="0"/>
              </a:spcBef>
              <a:spcAft>
                <a:spcPts val="0"/>
              </a:spcAft>
              <a:buNone/>
            </a:pPr>
            <a:r>
              <a:rPr lang="en-US" sz="2900" dirty="0"/>
              <a:t>3.6 comparative </a:t>
            </a:r>
            <a:r>
              <a:rPr lang="en-US" sz="2900" dirty="0" smtClean="0"/>
              <a:t>assertion</a:t>
            </a:r>
          </a:p>
          <a:p>
            <a:pPr>
              <a:lnSpc>
                <a:spcPct val="120000"/>
              </a:lnSpc>
              <a:spcBef>
                <a:spcPts val="0"/>
              </a:spcBef>
              <a:spcAft>
                <a:spcPts val="0"/>
              </a:spcAft>
              <a:buNone/>
            </a:pPr>
            <a:r>
              <a:rPr lang="en-US" sz="2900" dirty="0" smtClean="0"/>
              <a:t>3.7 </a:t>
            </a:r>
            <a:r>
              <a:rPr lang="en-US" sz="2900" dirty="0"/>
              <a:t>transparency</a:t>
            </a:r>
          </a:p>
          <a:p>
            <a:pPr>
              <a:lnSpc>
                <a:spcPct val="120000"/>
              </a:lnSpc>
              <a:spcBef>
                <a:spcPts val="0"/>
              </a:spcBef>
              <a:spcAft>
                <a:spcPts val="0"/>
              </a:spcAft>
              <a:buNone/>
            </a:pPr>
            <a:r>
              <a:rPr lang="en-US" sz="2900" dirty="0"/>
              <a:t>3.8 environmental </a:t>
            </a:r>
            <a:r>
              <a:rPr lang="en-US" sz="2900" dirty="0" smtClean="0"/>
              <a:t>aspect</a:t>
            </a:r>
          </a:p>
          <a:p>
            <a:pPr>
              <a:lnSpc>
                <a:spcPct val="120000"/>
              </a:lnSpc>
              <a:spcBef>
                <a:spcPts val="0"/>
              </a:spcBef>
              <a:spcAft>
                <a:spcPts val="0"/>
              </a:spcAft>
              <a:buNone/>
            </a:pPr>
            <a:r>
              <a:rPr lang="en-US" sz="2900" dirty="0" smtClean="0"/>
              <a:t>3.9 product</a:t>
            </a:r>
          </a:p>
          <a:p>
            <a:pPr>
              <a:lnSpc>
                <a:spcPct val="120000"/>
              </a:lnSpc>
              <a:spcBef>
                <a:spcPts val="0"/>
              </a:spcBef>
              <a:spcAft>
                <a:spcPts val="0"/>
              </a:spcAft>
              <a:buNone/>
            </a:pPr>
            <a:r>
              <a:rPr lang="en-US" sz="2900" dirty="0" smtClean="0"/>
              <a:t>3.10 co-product</a:t>
            </a:r>
            <a:endParaRPr lang="en-US" sz="2900" dirty="0"/>
          </a:p>
          <a:p>
            <a:pPr>
              <a:lnSpc>
                <a:spcPct val="120000"/>
              </a:lnSpc>
              <a:spcBef>
                <a:spcPts val="0"/>
              </a:spcBef>
              <a:spcAft>
                <a:spcPts val="0"/>
              </a:spcAft>
              <a:buNone/>
            </a:pPr>
            <a:r>
              <a:rPr lang="en-US" sz="2900" dirty="0"/>
              <a:t>3.11 </a:t>
            </a:r>
            <a:r>
              <a:rPr lang="en-US" sz="2900" dirty="0" smtClean="0"/>
              <a:t>process</a:t>
            </a:r>
            <a:endParaRPr lang="en-US" sz="2900" dirty="0"/>
          </a:p>
          <a:p>
            <a:pPr marL="342900" indent="-342900">
              <a:lnSpc>
                <a:spcPct val="120000"/>
              </a:lnSpc>
              <a:spcBef>
                <a:spcPts val="0"/>
              </a:spcBef>
              <a:spcAft>
                <a:spcPts val="0"/>
              </a:spcAft>
              <a:buNone/>
            </a:pPr>
            <a:r>
              <a:rPr lang="en-US" sz="2900" dirty="0"/>
              <a:t>3.12 elementary </a:t>
            </a:r>
            <a:r>
              <a:rPr lang="en-US" sz="2900" dirty="0" smtClean="0"/>
              <a:t>flow</a:t>
            </a:r>
          </a:p>
          <a:p>
            <a:pPr marL="342900" indent="-342900">
              <a:lnSpc>
                <a:spcPct val="120000"/>
              </a:lnSpc>
              <a:spcBef>
                <a:spcPts val="0"/>
              </a:spcBef>
              <a:spcAft>
                <a:spcPts val="0"/>
              </a:spcAft>
              <a:buNone/>
            </a:pPr>
            <a:r>
              <a:rPr lang="en-US" sz="2900" dirty="0" smtClean="0"/>
              <a:t>3.13 </a:t>
            </a:r>
            <a:r>
              <a:rPr lang="en-US" sz="2900" dirty="0"/>
              <a:t>energy </a:t>
            </a:r>
            <a:r>
              <a:rPr lang="en-US" sz="2900" dirty="0" smtClean="0"/>
              <a:t>flow</a:t>
            </a:r>
          </a:p>
          <a:p>
            <a:pPr marL="342900" indent="-342900">
              <a:lnSpc>
                <a:spcPct val="120000"/>
              </a:lnSpc>
              <a:spcBef>
                <a:spcPts val="0"/>
              </a:spcBef>
              <a:spcAft>
                <a:spcPts val="0"/>
              </a:spcAft>
              <a:buNone/>
            </a:pPr>
            <a:r>
              <a:rPr lang="en-US" sz="2900" dirty="0" smtClean="0"/>
              <a:t>3.14 </a:t>
            </a:r>
            <a:r>
              <a:rPr lang="en-US" sz="2900" dirty="0"/>
              <a:t>feedstock </a:t>
            </a:r>
            <a:r>
              <a:rPr lang="en-US" sz="2900" dirty="0" smtClean="0"/>
              <a:t>energy</a:t>
            </a:r>
          </a:p>
          <a:p>
            <a:pPr marL="342900" indent="-342900">
              <a:lnSpc>
                <a:spcPct val="120000"/>
              </a:lnSpc>
              <a:spcBef>
                <a:spcPts val="0"/>
              </a:spcBef>
              <a:spcAft>
                <a:spcPts val="0"/>
              </a:spcAft>
              <a:buNone/>
            </a:pPr>
            <a:r>
              <a:rPr lang="en-US" sz="2900" dirty="0" smtClean="0"/>
              <a:t>3.15 </a:t>
            </a:r>
            <a:r>
              <a:rPr lang="en-US" sz="2900" dirty="0"/>
              <a:t>raw </a:t>
            </a:r>
            <a:r>
              <a:rPr lang="en-US" sz="2900" dirty="0" smtClean="0"/>
              <a:t>material</a:t>
            </a:r>
          </a:p>
          <a:p>
            <a:pPr>
              <a:buNone/>
            </a:pPr>
            <a:endParaRPr lang="en-US" dirty="0" smtClean="0"/>
          </a:p>
          <a:p>
            <a:pPr lvl="1"/>
            <a:endParaRPr lang="en-US" dirty="0" smtClean="0"/>
          </a:p>
          <a:p>
            <a:endParaRPr lang="en-US" dirty="0" smtClean="0"/>
          </a:p>
          <a:p>
            <a:endParaRPr lang="en-US" b="1" dirty="0" smtClean="0"/>
          </a:p>
          <a:p>
            <a:pPr marL="0" indent="0">
              <a:buNone/>
            </a:pP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18</a:t>
            </a:fld>
            <a:endParaRPr lang="en-US"/>
          </a:p>
        </p:txBody>
      </p:sp>
      <p:sp>
        <p:nvSpPr>
          <p:cNvPr id="10" name="Content Placeholder 2"/>
          <p:cNvSpPr txBox="1">
            <a:spLocks/>
          </p:cNvSpPr>
          <p:nvPr/>
        </p:nvSpPr>
        <p:spPr>
          <a:xfrm>
            <a:off x="1286092" y="5501614"/>
            <a:ext cx="9622990" cy="721510"/>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alibri" panose="020F0502020204030204" pitchFamily="34" charset="0"/>
              <a:buNone/>
            </a:pPr>
            <a:endParaRPr lang="en-US" dirty="0" smtClean="0"/>
          </a:p>
          <a:p>
            <a:pPr marL="201168" lvl="1" indent="0">
              <a:buFont typeface="Calibri" pitchFamily="34" charset="0"/>
              <a:buNone/>
            </a:pPr>
            <a:r>
              <a:rPr lang="en-US" sz="2000" dirty="0" smtClean="0"/>
              <a:t>Definitions of all terms available at: </a:t>
            </a:r>
            <a:r>
              <a:rPr lang="en-US" sz="2000" dirty="0" smtClean="0">
                <a:hlinkClick r:id="rId5"/>
              </a:rPr>
              <a:t>https://www.iso.org/obp/ui/#iso:std:iso:14040:ed-2:v1:en</a:t>
            </a:r>
            <a:r>
              <a:rPr lang="en-US" sz="2000" dirty="0" smtClean="0"/>
              <a:t>   </a:t>
            </a:r>
          </a:p>
          <a:p>
            <a:pPr lvl="1"/>
            <a:endParaRPr lang="en-US" dirty="0" smtClean="0"/>
          </a:p>
          <a:p>
            <a:endParaRPr lang="en-US" b="1" dirty="0" smtClean="0"/>
          </a:p>
          <a:p>
            <a:pPr marL="0" indent="0">
              <a:buFont typeface="Calibri" panose="020F0502020204030204" pitchFamily="34" charset="0"/>
              <a:buNone/>
            </a:pPr>
            <a:endParaRPr lang="en-US" dirty="0"/>
          </a:p>
        </p:txBody>
      </p:sp>
      <p:sp>
        <p:nvSpPr>
          <p:cNvPr id="11" name="Content Placeholder 2"/>
          <p:cNvSpPr txBox="1">
            <a:spLocks/>
          </p:cNvSpPr>
          <p:nvPr/>
        </p:nvSpPr>
        <p:spPr>
          <a:xfrm>
            <a:off x="8711502" y="1263926"/>
            <a:ext cx="3165956" cy="467201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None/>
            </a:pPr>
            <a:r>
              <a:rPr lang="en-US" sz="1800" dirty="0"/>
              <a:t>3.32 </a:t>
            </a:r>
            <a:r>
              <a:rPr lang="en-US" sz="1800" dirty="0" smtClean="0"/>
              <a:t>sy</a:t>
            </a:r>
            <a:r>
              <a:rPr lang="en-US" sz="1800" dirty="0"/>
              <a:t>stem </a:t>
            </a:r>
            <a:r>
              <a:rPr lang="en-US" sz="1800" dirty="0" smtClean="0"/>
              <a:t>boundary</a:t>
            </a:r>
          </a:p>
          <a:p>
            <a:pPr marL="0" indent="0">
              <a:lnSpc>
                <a:spcPct val="100000"/>
              </a:lnSpc>
              <a:spcBef>
                <a:spcPts val="0"/>
              </a:spcBef>
              <a:spcAft>
                <a:spcPts val="0"/>
              </a:spcAft>
              <a:buNone/>
            </a:pPr>
            <a:r>
              <a:rPr lang="en-US" sz="1800" dirty="0" smtClean="0"/>
              <a:t>3.33 </a:t>
            </a:r>
            <a:r>
              <a:rPr lang="en-US" sz="1800" dirty="0"/>
              <a:t>uncertainty analysis</a:t>
            </a:r>
          </a:p>
          <a:p>
            <a:pPr marL="0" indent="0">
              <a:lnSpc>
                <a:spcPct val="100000"/>
              </a:lnSpc>
              <a:spcBef>
                <a:spcPts val="0"/>
              </a:spcBef>
              <a:spcAft>
                <a:spcPts val="0"/>
              </a:spcAft>
              <a:buNone/>
            </a:pPr>
            <a:r>
              <a:rPr lang="en-US" sz="1800" dirty="0" smtClean="0"/>
              <a:t>3.34 </a:t>
            </a:r>
            <a:r>
              <a:rPr lang="en-US" sz="1800" dirty="0"/>
              <a:t>unit process</a:t>
            </a:r>
          </a:p>
          <a:p>
            <a:pPr marL="0" indent="0">
              <a:lnSpc>
                <a:spcPct val="100000"/>
              </a:lnSpc>
              <a:spcBef>
                <a:spcPts val="0"/>
              </a:spcBef>
              <a:spcAft>
                <a:spcPts val="0"/>
              </a:spcAft>
              <a:buNone/>
            </a:pPr>
            <a:r>
              <a:rPr lang="en-US" sz="1800" dirty="0"/>
              <a:t>3.35 waste</a:t>
            </a:r>
          </a:p>
          <a:p>
            <a:pPr marL="0" indent="0">
              <a:lnSpc>
                <a:spcPct val="100000"/>
              </a:lnSpc>
              <a:spcBef>
                <a:spcPts val="0"/>
              </a:spcBef>
              <a:spcAft>
                <a:spcPts val="0"/>
              </a:spcAft>
              <a:buNone/>
            </a:pPr>
            <a:r>
              <a:rPr lang="en-US" sz="1800" dirty="0"/>
              <a:t>3.36 category endpoint</a:t>
            </a:r>
          </a:p>
          <a:p>
            <a:pPr marL="0" indent="0">
              <a:lnSpc>
                <a:spcPct val="100000"/>
              </a:lnSpc>
              <a:spcBef>
                <a:spcPts val="0"/>
              </a:spcBef>
              <a:spcAft>
                <a:spcPts val="0"/>
              </a:spcAft>
              <a:buNone/>
            </a:pPr>
            <a:r>
              <a:rPr lang="en-US" sz="1800" dirty="0"/>
              <a:t>3.37 characterization factor</a:t>
            </a:r>
          </a:p>
          <a:p>
            <a:pPr marL="0" indent="0">
              <a:lnSpc>
                <a:spcPct val="100000"/>
              </a:lnSpc>
              <a:spcBef>
                <a:spcPts val="0"/>
              </a:spcBef>
              <a:spcAft>
                <a:spcPts val="0"/>
              </a:spcAft>
              <a:buNone/>
            </a:pPr>
            <a:r>
              <a:rPr lang="en-US" sz="1800" dirty="0"/>
              <a:t>3.38 environmental mechanism</a:t>
            </a:r>
          </a:p>
          <a:p>
            <a:pPr marL="0" indent="0">
              <a:lnSpc>
                <a:spcPct val="100000"/>
              </a:lnSpc>
              <a:spcBef>
                <a:spcPts val="0"/>
              </a:spcBef>
              <a:spcAft>
                <a:spcPts val="0"/>
              </a:spcAft>
              <a:buNone/>
            </a:pPr>
            <a:r>
              <a:rPr lang="en-US" sz="1800" dirty="0"/>
              <a:t>3.39 impact category</a:t>
            </a:r>
          </a:p>
          <a:p>
            <a:pPr marL="0" indent="0">
              <a:lnSpc>
                <a:spcPct val="100000"/>
              </a:lnSpc>
              <a:spcBef>
                <a:spcPts val="0"/>
              </a:spcBef>
              <a:spcAft>
                <a:spcPts val="0"/>
              </a:spcAft>
              <a:buNone/>
            </a:pPr>
            <a:r>
              <a:rPr lang="en-US" sz="1800" dirty="0"/>
              <a:t>3.40 impact category indicator</a:t>
            </a:r>
          </a:p>
          <a:p>
            <a:pPr marL="0" indent="0">
              <a:lnSpc>
                <a:spcPct val="100000"/>
              </a:lnSpc>
              <a:spcBef>
                <a:spcPts val="0"/>
              </a:spcBef>
              <a:spcAft>
                <a:spcPts val="0"/>
              </a:spcAft>
              <a:buNone/>
            </a:pPr>
            <a:r>
              <a:rPr lang="en-US" sz="1800" dirty="0"/>
              <a:t>3.41 completeness check</a:t>
            </a:r>
          </a:p>
          <a:p>
            <a:pPr marL="0" indent="0">
              <a:lnSpc>
                <a:spcPct val="100000"/>
              </a:lnSpc>
              <a:spcBef>
                <a:spcPts val="0"/>
              </a:spcBef>
              <a:spcAft>
                <a:spcPts val="0"/>
              </a:spcAft>
              <a:buNone/>
            </a:pPr>
            <a:r>
              <a:rPr lang="en-US" sz="1800" dirty="0"/>
              <a:t>3.42 consistency check</a:t>
            </a:r>
          </a:p>
          <a:p>
            <a:pPr marL="0" indent="0">
              <a:lnSpc>
                <a:spcPct val="100000"/>
              </a:lnSpc>
              <a:spcBef>
                <a:spcPts val="0"/>
              </a:spcBef>
              <a:spcAft>
                <a:spcPts val="0"/>
              </a:spcAft>
              <a:buNone/>
            </a:pPr>
            <a:r>
              <a:rPr lang="en-US" sz="1800" dirty="0"/>
              <a:t>3.43 sensitivity check</a:t>
            </a:r>
          </a:p>
          <a:p>
            <a:pPr marL="0" indent="0">
              <a:lnSpc>
                <a:spcPct val="100000"/>
              </a:lnSpc>
              <a:spcBef>
                <a:spcPts val="0"/>
              </a:spcBef>
              <a:spcAft>
                <a:spcPts val="0"/>
              </a:spcAft>
              <a:buNone/>
            </a:pPr>
            <a:r>
              <a:rPr lang="en-US" sz="1800" dirty="0"/>
              <a:t>3.44 evaluation</a:t>
            </a:r>
          </a:p>
          <a:p>
            <a:pPr marL="0" indent="0">
              <a:lnSpc>
                <a:spcPct val="100000"/>
              </a:lnSpc>
              <a:spcBef>
                <a:spcPts val="0"/>
              </a:spcBef>
              <a:spcAft>
                <a:spcPts val="0"/>
              </a:spcAft>
              <a:buNone/>
            </a:pPr>
            <a:r>
              <a:rPr lang="en-US" sz="1800" dirty="0"/>
              <a:t>3.45 critical review</a:t>
            </a:r>
          </a:p>
          <a:p>
            <a:pPr marL="0" indent="0">
              <a:lnSpc>
                <a:spcPct val="100000"/>
              </a:lnSpc>
              <a:spcBef>
                <a:spcPts val="0"/>
              </a:spcBef>
              <a:spcAft>
                <a:spcPts val="0"/>
              </a:spcAft>
              <a:buNone/>
            </a:pPr>
            <a:r>
              <a:rPr lang="en-US" sz="1800" dirty="0"/>
              <a:t>3.46 interested party</a:t>
            </a:r>
          </a:p>
        </p:txBody>
      </p:sp>
      <p:sp>
        <p:nvSpPr>
          <p:cNvPr id="12" name="Content Placeholder 2"/>
          <p:cNvSpPr txBox="1">
            <a:spLocks/>
          </p:cNvSpPr>
          <p:nvPr/>
        </p:nvSpPr>
        <p:spPr>
          <a:xfrm>
            <a:off x="4588381" y="1238250"/>
            <a:ext cx="3638550" cy="4800278"/>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nSpc>
                <a:spcPct val="120000"/>
              </a:lnSpc>
              <a:spcBef>
                <a:spcPts val="0"/>
              </a:spcBef>
              <a:spcAft>
                <a:spcPts val="0"/>
              </a:spcAft>
              <a:buNone/>
            </a:pPr>
            <a:r>
              <a:rPr lang="en-US" sz="2300" dirty="0"/>
              <a:t>3.16 ancillary input</a:t>
            </a:r>
          </a:p>
          <a:p>
            <a:pPr marL="342900" indent="-342900">
              <a:lnSpc>
                <a:spcPct val="120000"/>
              </a:lnSpc>
              <a:spcBef>
                <a:spcPts val="0"/>
              </a:spcBef>
              <a:spcAft>
                <a:spcPts val="0"/>
              </a:spcAft>
              <a:buNone/>
            </a:pPr>
            <a:r>
              <a:rPr lang="en-US" sz="2300" dirty="0"/>
              <a:t>3.17 allocation</a:t>
            </a:r>
          </a:p>
          <a:p>
            <a:pPr>
              <a:lnSpc>
                <a:spcPct val="120000"/>
              </a:lnSpc>
              <a:spcBef>
                <a:spcPts val="0"/>
              </a:spcBef>
              <a:spcAft>
                <a:spcPts val="0"/>
              </a:spcAft>
              <a:buFont typeface="Calibri" panose="020F0502020204030204" pitchFamily="34" charset="0"/>
              <a:buNone/>
            </a:pPr>
            <a:r>
              <a:rPr lang="en-US" sz="2300" dirty="0" smtClean="0"/>
              <a:t>3.18 cut-off criteria</a:t>
            </a:r>
          </a:p>
          <a:p>
            <a:pPr>
              <a:lnSpc>
                <a:spcPct val="120000"/>
              </a:lnSpc>
              <a:spcBef>
                <a:spcPts val="0"/>
              </a:spcBef>
              <a:spcAft>
                <a:spcPts val="0"/>
              </a:spcAft>
              <a:buNone/>
            </a:pPr>
            <a:r>
              <a:rPr lang="en-US" sz="2300" dirty="0" smtClean="0"/>
              <a:t>3.19 data quality</a:t>
            </a:r>
          </a:p>
          <a:p>
            <a:pPr>
              <a:lnSpc>
                <a:spcPct val="120000"/>
              </a:lnSpc>
              <a:spcBef>
                <a:spcPts val="0"/>
              </a:spcBef>
              <a:spcAft>
                <a:spcPts val="0"/>
              </a:spcAft>
              <a:buNone/>
            </a:pPr>
            <a:r>
              <a:rPr lang="en-US" sz="2300" dirty="0" smtClean="0"/>
              <a:t>3.20 functional unit</a:t>
            </a:r>
          </a:p>
          <a:p>
            <a:pPr>
              <a:lnSpc>
                <a:spcPct val="120000"/>
              </a:lnSpc>
              <a:spcBef>
                <a:spcPts val="0"/>
              </a:spcBef>
              <a:spcAft>
                <a:spcPts val="0"/>
              </a:spcAft>
              <a:buNone/>
            </a:pPr>
            <a:r>
              <a:rPr lang="en-US" sz="2300" dirty="0" smtClean="0"/>
              <a:t>3.21 input</a:t>
            </a:r>
          </a:p>
          <a:p>
            <a:pPr>
              <a:lnSpc>
                <a:spcPct val="120000"/>
              </a:lnSpc>
              <a:spcBef>
                <a:spcPts val="0"/>
              </a:spcBef>
              <a:spcAft>
                <a:spcPts val="0"/>
              </a:spcAft>
              <a:buNone/>
            </a:pPr>
            <a:r>
              <a:rPr lang="en-US" sz="2300" dirty="0" smtClean="0"/>
              <a:t>3.22 intermediate flow</a:t>
            </a:r>
          </a:p>
          <a:p>
            <a:pPr>
              <a:lnSpc>
                <a:spcPct val="120000"/>
              </a:lnSpc>
              <a:spcBef>
                <a:spcPts val="0"/>
              </a:spcBef>
              <a:spcAft>
                <a:spcPts val="0"/>
              </a:spcAft>
              <a:buNone/>
            </a:pPr>
            <a:r>
              <a:rPr lang="en-US" sz="2300" dirty="0" smtClean="0"/>
              <a:t>3.23 intermediate product</a:t>
            </a:r>
          </a:p>
          <a:p>
            <a:pPr>
              <a:lnSpc>
                <a:spcPct val="120000"/>
              </a:lnSpc>
              <a:spcBef>
                <a:spcPts val="0"/>
              </a:spcBef>
              <a:spcAft>
                <a:spcPts val="0"/>
              </a:spcAft>
              <a:buNone/>
            </a:pPr>
            <a:r>
              <a:rPr lang="en-US" sz="2300" dirty="0" smtClean="0"/>
              <a:t>3.24 life cycle inventory analysis result</a:t>
            </a:r>
          </a:p>
          <a:p>
            <a:pPr>
              <a:lnSpc>
                <a:spcPct val="120000"/>
              </a:lnSpc>
              <a:spcBef>
                <a:spcPts val="0"/>
              </a:spcBef>
              <a:spcAft>
                <a:spcPts val="0"/>
              </a:spcAft>
              <a:buNone/>
            </a:pPr>
            <a:r>
              <a:rPr lang="en-US" sz="2300" dirty="0" smtClean="0"/>
              <a:t>3.25 output</a:t>
            </a:r>
          </a:p>
          <a:p>
            <a:pPr>
              <a:lnSpc>
                <a:spcPct val="120000"/>
              </a:lnSpc>
              <a:spcBef>
                <a:spcPts val="0"/>
              </a:spcBef>
              <a:spcAft>
                <a:spcPts val="0"/>
              </a:spcAft>
              <a:buNone/>
            </a:pPr>
            <a:r>
              <a:rPr lang="en-US" sz="2300" dirty="0" smtClean="0"/>
              <a:t>3.26 process energy</a:t>
            </a:r>
          </a:p>
          <a:p>
            <a:pPr>
              <a:lnSpc>
                <a:spcPct val="120000"/>
              </a:lnSpc>
              <a:spcBef>
                <a:spcPts val="0"/>
              </a:spcBef>
              <a:spcAft>
                <a:spcPts val="0"/>
              </a:spcAft>
              <a:buNone/>
            </a:pPr>
            <a:r>
              <a:rPr lang="en-US" sz="2300" dirty="0" smtClean="0"/>
              <a:t>3.27 product flow</a:t>
            </a:r>
          </a:p>
          <a:p>
            <a:pPr>
              <a:lnSpc>
                <a:spcPct val="120000"/>
              </a:lnSpc>
              <a:spcBef>
                <a:spcPts val="0"/>
              </a:spcBef>
              <a:spcAft>
                <a:spcPts val="0"/>
              </a:spcAft>
              <a:buNone/>
            </a:pPr>
            <a:r>
              <a:rPr lang="en-US" sz="2300" dirty="0" smtClean="0"/>
              <a:t>3.28 product system</a:t>
            </a:r>
          </a:p>
          <a:p>
            <a:pPr>
              <a:lnSpc>
                <a:spcPct val="120000"/>
              </a:lnSpc>
              <a:spcBef>
                <a:spcPts val="0"/>
              </a:spcBef>
              <a:spcAft>
                <a:spcPts val="0"/>
              </a:spcAft>
              <a:buNone/>
            </a:pPr>
            <a:r>
              <a:rPr lang="en-US" sz="2300" dirty="0" smtClean="0"/>
              <a:t>3.29 reference flow</a:t>
            </a:r>
          </a:p>
          <a:p>
            <a:pPr>
              <a:lnSpc>
                <a:spcPct val="120000"/>
              </a:lnSpc>
              <a:spcBef>
                <a:spcPts val="0"/>
              </a:spcBef>
              <a:spcAft>
                <a:spcPts val="0"/>
              </a:spcAft>
              <a:buNone/>
            </a:pPr>
            <a:r>
              <a:rPr lang="en-US" sz="2300" dirty="0" smtClean="0"/>
              <a:t>3.30 releases</a:t>
            </a:r>
          </a:p>
          <a:p>
            <a:pPr>
              <a:lnSpc>
                <a:spcPct val="120000"/>
              </a:lnSpc>
              <a:spcBef>
                <a:spcPts val="0"/>
              </a:spcBef>
              <a:spcAft>
                <a:spcPts val="0"/>
              </a:spcAft>
              <a:buNone/>
            </a:pPr>
            <a:r>
              <a:rPr lang="en-US" sz="2300" dirty="0"/>
              <a:t>3.31 sensitivity analysis</a:t>
            </a:r>
          </a:p>
          <a:p>
            <a:pPr>
              <a:lnSpc>
                <a:spcPct val="120000"/>
              </a:lnSpc>
              <a:spcBef>
                <a:spcPts val="0"/>
              </a:spcBef>
              <a:spcAft>
                <a:spcPts val="0"/>
              </a:spcAft>
              <a:buNone/>
            </a:pPr>
            <a:endParaRPr lang="en-US" dirty="0" smtClean="0"/>
          </a:p>
          <a:p>
            <a:pPr lvl="1"/>
            <a:endParaRPr lang="en-US" dirty="0" smtClean="0"/>
          </a:p>
          <a:p>
            <a:endParaRPr lang="en-US" dirty="0" smtClean="0"/>
          </a:p>
          <a:p>
            <a:endParaRPr lang="en-US" b="1" dirty="0" smtClean="0"/>
          </a:p>
          <a:p>
            <a:pPr marL="0" indent="0">
              <a:buFont typeface="Calibri" panose="020F0502020204030204" pitchFamily="34" charse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3"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1049668064"/>
      </p:ext>
    </p:extLst>
  </p:cSld>
  <p:clrMapOvr>
    <a:masterClrMapping/>
  </p:clrMapOvr>
  <mc:AlternateContent xmlns:mc="http://schemas.openxmlformats.org/markup-compatibility/2006" xmlns:p14="http://schemas.microsoft.com/office/powerpoint/2010/main">
    <mc:Choice Requires="p14">
      <p:transition spd="slow" p14:dur="2000" advTm="34227"/>
    </mc:Choice>
    <mc:Fallback xmlns="">
      <p:transition spd="slow" advTm="34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523994" cy="885981"/>
          </a:xfrm>
        </p:spPr>
        <p:txBody>
          <a:bodyPr>
            <a:normAutofit/>
          </a:bodyPr>
          <a:lstStyle/>
          <a:p>
            <a:r>
              <a:rPr lang="en-US" dirty="0" smtClean="0"/>
              <a:t>Select Terms and Definitions in ISO 14040</a:t>
            </a:r>
            <a:endParaRPr lang="en-US" dirty="0"/>
          </a:p>
        </p:txBody>
      </p:sp>
      <p:sp>
        <p:nvSpPr>
          <p:cNvPr id="3" name="Content Placeholder 2"/>
          <p:cNvSpPr>
            <a:spLocks noGrp="1"/>
          </p:cNvSpPr>
          <p:nvPr>
            <p:ph idx="1"/>
          </p:nvPr>
        </p:nvSpPr>
        <p:spPr>
          <a:xfrm>
            <a:off x="637761" y="1030779"/>
            <a:ext cx="11002696" cy="5085031"/>
          </a:xfrm>
        </p:spPr>
        <p:txBody>
          <a:bodyPr>
            <a:normAutofit fontScale="70000" lnSpcReduction="20000"/>
          </a:bodyPr>
          <a:lstStyle/>
          <a:p>
            <a:r>
              <a:rPr lang="en-US" b="1" dirty="0" smtClean="0"/>
              <a:t>Process</a:t>
            </a:r>
          </a:p>
          <a:p>
            <a:pPr lvl="1"/>
            <a:r>
              <a:rPr lang="en-US" dirty="0" smtClean="0"/>
              <a:t>Set </a:t>
            </a:r>
            <a:r>
              <a:rPr lang="en-US" dirty="0"/>
              <a:t>of interrelated or interacting activities that transforms inputs into outputs</a:t>
            </a:r>
            <a:endParaRPr lang="en-US" dirty="0" smtClean="0"/>
          </a:p>
          <a:p>
            <a:r>
              <a:rPr lang="en-US" b="1" dirty="0" smtClean="0"/>
              <a:t>Elementary flow</a:t>
            </a:r>
            <a:endParaRPr lang="en-US" b="1" dirty="0"/>
          </a:p>
          <a:p>
            <a:pPr lvl="1"/>
            <a:r>
              <a:rPr lang="en-US" dirty="0"/>
              <a:t>M</a:t>
            </a:r>
            <a:r>
              <a:rPr lang="en-US" dirty="0" smtClean="0"/>
              <a:t>aterial </a:t>
            </a:r>
            <a:r>
              <a:rPr lang="en-US" dirty="0"/>
              <a:t>or energy entering the system being studied that has been drawn from the environment without previous human transformation, or material or energy leaving the system being studied that is released into the environment without subsequent human </a:t>
            </a:r>
            <a:r>
              <a:rPr lang="en-US" dirty="0" smtClean="0"/>
              <a:t>transformation</a:t>
            </a:r>
          </a:p>
          <a:p>
            <a:r>
              <a:rPr lang="en-US" b="1" dirty="0"/>
              <a:t>Product flow</a:t>
            </a:r>
          </a:p>
          <a:p>
            <a:pPr lvl="1"/>
            <a:r>
              <a:rPr lang="en-US" dirty="0"/>
              <a:t>Products entering from or leaving to another product system</a:t>
            </a:r>
            <a:endParaRPr lang="en-US" b="1" dirty="0"/>
          </a:p>
          <a:p>
            <a:r>
              <a:rPr lang="en-US" b="1" dirty="0"/>
              <a:t>Intermediate flow</a:t>
            </a:r>
          </a:p>
          <a:p>
            <a:pPr lvl="1"/>
            <a:r>
              <a:rPr lang="en-US" dirty="0"/>
              <a:t>Product, material or energy flow occurring between unit processes of the product system being </a:t>
            </a:r>
            <a:r>
              <a:rPr lang="en-US" dirty="0" smtClean="0"/>
              <a:t>studied</a:t>
            </a:r>
          </a:p>
          <a:p>
            <a:r>
              <a:rPr lang="en-US" b="1" dirty="0"/>
              <a:t>System boundary</a:t>
            </a:r>
          </a:p>
          <a:p>
            <a:pPr lvl="1"/>
            <a:r>
              <a:rPr lang="en-US" dirty="0"/>
              <a:t>Set of criteria specifying which unit processes are part of a product system</a:t>
            </a:r>
          </a:p>
          <a:p>
            <a:r>
              <a:rPr lang="en-US" b="1" dirty="0"/>
              <a:t>Impact category</a:t>
            </a:r>
          </a:p>
          <a:p>
            <a:pPr lvl="1"/>
            <a:r>
              <a:rPr lang="en-US" dirty="0"/>
              <a:t>Class representing environmental issues of concern to which life cycle inventory analysis results may be assigned</a:t>
            </a:r>
          </a:p>
          <a:p>
            <a:r>
              <a:rPr lang="en-US" b="1" dirty="0"/>
              <a:t>Characterization factor</a:t>
            </a:r>
          </a:p>
          <a:p>
            <a:pPr lvl="1"/>
            <a:r>
              <a:rPr lang="en-US" dirty="0"/>
              <a:t>Factor derived from a characterization model which is applied to convert an assigned life cycle inventory analysis result to the common unit of the category indicator</a:t>
            </a:r>
          </a:p>
          <a:p>
            <a:r>
              <a:rPr lang="en-US" b="1" dirty="0"/>
              <a:t>Allocation</a:t>
            </a:r>
          </a:p>
          <a:p>
            <a:pPr lvl="1"/>
            <a:r>
              <a:rPr lang="en-US" dirty="0"/>
              <a:t>Partitioning the input or output flows of a process or a product system between the product system under study and one or more other product systems</a:t>
            </a:r>
            <a:endParaRPr lang="en-US" b="1" dirty="0"/>
          </a:p>
          <a:p>
            <a:pPr algn="ctr"/>
            <a:r>
              <a:rPr lang="en-US" b="1" u="sng" dirty="0" smtClean="0"/>
              <a:t>Additional details in alpha modules</a:t>
            </a:r>
          </a:p>
          <a:p>
            <a:pPr lvl="1"/>
            <a:endParaRPr lang="en-US" dirty="0"/>
          </a:p>
          <a:p>
            <a:pPr lvl="1"/>
            <a:endParaRPr lang="en-US" dirty="0" smtClean="0"/>
          </a:p>
        </p:txBody>
      </p:sp>
      <p:sp>
        <p:nvSpPr>
          <p:cNvPr id="8" name="Footer Placeholder 7"/>
          <p:cNvSpPr>
            <a:spLocks noGrp="1"/>
          </p:cNvSpPr>
          <p:nvPr>
            <p:ph type="ftr" sz="quarter" idx="11"/>
          </p:nvPr>
        </p:nvSpPr>
        <p:spPr/>
        <p:txBody>
          <a:bodyPr/>
          <a:lstStyle/>
          <a:p>
            <a:r>
              <a:rPr lang="en-US" dirty="0"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19</a:t>
            </a:fld>
            <a:endParaRPr lang="en-US"/>
          </a:p>
        </p:txBody>
      </p:sp>
      <p:sp>
        <p:nvSpPr>
          <p:cNvPr id="9" name="Rectangle 8"/>
          <p:cNvSpPr/>
          <p:nvPr/>
        </p:nvSpPr>
        <p:spPr>
          <a:xfrm>
            <a:off x="8337550" y="6115810"/>
            <a:ext cx="3759201" cy="276999"/>
          </a:xfrm>
          <a:prstGeom prst="rect">
            <a:avLst/>
          </a:prstGeom>
        </p:spPr>
        <p:txBody>
          <a:bodyPr wrap="square">
            <a:spAutoFit/>
          </a:bodyPr>
          <a:lstStyle/>
          <a:p>
            <a:r>
              <a:rPr lang="en-US" sz="1200" dirty="0" smtClean="0"/>
              <a:t>All definitions directly quoted from ISO 14040:2006</a:t>
            </a:r>
            <a:endParaRPr lang="en-US" sz="1200" baseline="300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427937877"/>
      </p:ext>
    </p:extLst>
  </p:cSld>
  <p:clrMapOvr>
    <a:masterClrMapping/>
  </p:clrMapOvr>
  <mc:AlternateContent xmlns:mc="http://schemas.openxmlformats.org/markup-compatibility/2006" xmlns:p14="http://schemas.microsoft.com/office/powerpoint/2010/main">
    <mc:Choice Requires="p14">
      <p:transition spd="slow" p14:dur="2000" advTm="77112"/>
    </mc:Choice>
    <mc:Fallback xmlns="">
      <p:transition spd="slow" advTm="77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0507636"/>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completing Module A1!</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Content Placeholder 2"/>
          <p:cNvSpPr txBox="1">
            <a:spLocks/>
          </p:cNvSpPr>
          <p:nvPr/>
        </p:nvSpPr>
        <p:spPr>
          <a:xfrm>
            <a:off x="688489" y="1412586"/>
            <a:ext cx="10916478" cy="468341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mtClean="0"/>
              <a:t>Group A: ISO Compliant LCA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α</a:t>
            </a:r>
            <a:r>
              <a:rPr lang="en-US" smtClean="0"/>
              <a:t>: ISO Compliant LCA Detailed Modules</a:t>
            </a:r>
          </a:p>
          <a:p>
            <a:pPr marL="0" indent="0">
              <a:buFont typeface="Calibri" panose="020F0502020204030204" pitchFamily="34" charset="0"/>
              <a:buNone/>
            </a:pPr>
            <a:r>
              <a:rPr lang="en-US" smtClean="0"/>
              <a:t>Group B: Environmental Impact Categories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β</a:t>
            </a:r>
            <a:r>
              <a:rPr lang="en-US" smtClean="0"/>
              <a:t>: Environmental Impact Categories Detailed Modules</a:t>
            </a:r>
          </a:p>
          <a:p>
            <a:pPr marL="0" indent="0">
              <a:buFont typeface="Calibri" panose="020F0502020204030204" pitchFamily="34" charset="0"/>
              <a:buNone/>
            </a:pPr>
            <a:r>
              <a:rPr lang="en-US" smtClean="0"/>
              <a:t>Group G: General LCA Tools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γ</a:t>
            </a:r>
            <a:r>
              <a:rPr lang="en-US" smtClean="0"/>
              <a:t>: General LCA Tools Detailed Modules</a:t>
            </a:r>
          </a:p>
          <a:p>
            <a:pPr marL="0" indent="0">
              <a:buFont typeface="Calibri" panose="020F0502020204030204" pitchFamily="34" charset="0"/>
              <a:buNone/>
            </a:pPr>
            <a:r>
              <a:rPr lang="en-US" smtClean="0"/>
              <a:t>Group T: Transportation-Related LCA Overview Modules</a:t>
            </a:r>
          </a:p>
          <a:p>
            <a:pPr marL="0" indent="0">
              <a:buFont typeface="Calibri" panose="020F0502020204030204" pitchFamily="34" charset="0"/>
              <a:buNone/>
            </a:pPr>
            <a:r>
              <a:rPr lang="en-US" smtClean="0"/>
              <a:t>Group </a:t>
            </a:r>
            <a:r>
              <a:rPr lang="en-US" smtClean="0">
                <a:latin typeface="Calibri" panose="020F0502020204030204" pitchFamily="34" charset="0"/>
              </a:rPr>
              <a:t>τ</a:t>
            </a:r>
            <a:r>
              <a:rPr lang="en-US" smtClean="0"/>
              <a:t>: Transportation-Related LCA Detailed Modules</a:t>
            </a:r>
          </a:p>
          <a:p>
            <a:pPr marL="0" indent="0">
              <a:buFont typeface="Calibri" panose="020F0502020204030204" pitchFamily="34" charset="0"/>
              <a:buNone/>
            </a:pPr>
            <a:endParaRPr lang="en-US" smtClean="0"/>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121144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591" y="1122363"/>
            <a:ext cx="11211339" cy="2387600"/>
          </a:xfrm>
        </p:spPr>
        <p:txBody>
          <a:bodyPr/>
          <a:lstStyle/>
          <a:p>
            <a:r>
              <a:rPr lang="en-US" dirty="0" smtClean="0"/>
              <a:t>Self-Assessment Quiz</a:t>
            </a:r>
            <a:endParaRPr lang="en-US" dirty="0"/>
          </a:p>
        </p:txBody>
      </p:sp>
      <p:sp>
        <p:nvSpPr>
          <p:cNvPr id="3" name="Subtitle 2"/>
          <p:cNvSpPr>
            <a:spLocks noGrp="1"/>
          </p:cNvSpPr>
          <p:nvPr>
            <p:ph type="subTitle" idx="1"/>
          </p:nvPr>
        </p:nvSpPr>
        <p:spPr>
          <a:xfrm>
            <a:off x="1100050" y="4455621"/>
            <a:ext cx="10863350" cy="1143000"/>
          </a:xfrm>
        </p:spPr>
        <p:txBody>
          <a:bodyPr/>
          <a:lstStyle/>
          <a:p>
            <a:r>
              <a:rPr lang="en-US" cap="none" dirty="0" smtClean="0">
                <a:latin typeface="Calibri" panose="020F0502020204030204" pitchFamily="34" charset="0"/>
              </a:rPr>
              <a:t>MODULE </a:t>
            </a:r>
            <a:r>
              <a:rPr lang="en-US" cap="none" dirty="0">
                <a:latin typeface="Calibri" panose="020F0502020204030204" pitchFamily="34" charset="0"/>
              </a:rPr>
              <a:t>A</a:t>
            </a:r>
            <a:r>
              <a:rPr lang="en-US" cap="none" dirty="0" smtClean="0">
                <a:latin typeface="Calibri" panose="020F0502020204030204" pitchFamily="34" charset="0"/>
              </a:rPr>
              <a:t>1: </a:t>
            </a:r>
            <a:r>
              <a:rPr lang="en-US" dirty="0"/>
              <a:t>Introduction to Life Cycle Assessment and ISO 14040</a:t>
            </a:r>
          </a:p>
        </p:txBody>
      </p:sp>
    </p:spTree>
    <p:extLst>
      <p:ext uri="{BB962C8B-B14F-4D97-AF65-F5344CB8AC3E}">
        <p14:creationId xmlns:p14="http://schemas.microsoft.com/office/powerpoint/2010/main" val="40581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ction Button: Custom 10">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3" y="365125"/>
            <a:ext cx="11337235" cy="1325563"/>
          </a:xfrm>
        </p:spPr>
        <p:txBody>
          <a:bodyPr>
            <a:normAutofit/>
          </a:bodyPr>
          <a:lstStyle/>
          <a:p>
            <a:r>
              <a:rPr lang="en-US" dirty="0"/>
              <a:t>What does LCI stand for?</a:t>
            </a:r>
          </a:p>
        </p:txBody>
      </p:sp>
      <p:sp>
        <p:nvSpPr>
          <p:cNvPr id="3" name="Content Placeholder 2"/>
          <p:cNvSpPr>
            <a:spLocks noGrp="1"/>
          </p:cNvSpPr>
          <p:nvPr>
            <p:ph idx="1"/>
          </p:nvPr>
        </p:nvSpPr>
        <p:spPr>
          <a:xfrm>
            <a:off x="1367364" y="5247721"/>
            <a:ext cx="9897533" cy="1028700"/>
          </a:xfrm>
        </p:spPr>
        <p:txBody>
          <a:bodyPr>
            <a:normAutofit/>
          </a:bodyPr>
          <a:lstStyle/>
          <a:p>
            <a:pPr marL="0" indent="0">
              <a:buNone/>
            </a:pPr>
            <a:r>
              <a:rPr lang="en-US" sz="2200" dirty="0"/>
              <a:t>Life Cycle Introduction</a:t>
            </a:r>
          </a:p>
        </p:txBody>
      </p:sp>
      <p:sp>
        <p:nvSpPr>
          <p:cNvPr id="4" name="Rectangle 3">
            <a:hlinkClick r:id="" action="ppaction://customshow?id=0&amp;return=true"/>
          </p:cNvPr>
          <p:cNvSpPr/>
          <p:nvPr/>
        </p:nvSpPr>
        <p:spPr>
          <a:xfrm>
            <a:off x="658743" y="2227274"/>
            <a:ext cx="457200" cy="457200"/>
          </a:xfrm>
          <a:prstGeom prst="rect">
            <a:avLst/>
          </a:prstGeom>
          <a:solidFill>
            <a:srgbClr val="C1DF87"/>
          </a:solidFill>
          <a:ln w="28575">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58743" y="5166080"/>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3" action="ppaction://hlinksldjump"/>
          </p:cNvPr>
          <p:cNvSpPr/>
          <p:nvPr/>
        </p:nvSpPr>
        <p:spPr>
          <a:xfrm>
            <a:off x="658743" y="369667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29478" y="1786440"/>
            <a:ext cx="10813222"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a:t>Life Cycle Interpretation</a:t>
            </a:r>
          </a:p>
        </p:txBody>
      </p:sp>
      <p:sp>
        <p:nvSpPr>
          <p:cNvPr id="14" name="Content Placeholder 2"/>
          <p:cNvSpPr txBox="1">
            <a:spLocks/>
          </p:cNvSpPr>
          <p:nvPr/>
        </p:nvSpPr>
        <p:spPr>
          <a:xfrm>
            <a:off x="1367365" y="3750581"/>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a:t>Life Cycle Inventory</a:t>
            </a:r>
          </a:p>
          <a:p>
            <a:pPr marL="0" indent="0">
              <a:lnSpc>
                <a:spcPct val="100000"/>
              </a:lnSpc>
              <a:buFont typeface="Calibri" panose="020F0502020204030204" pitchFamily="34" charset="0"/>
              <a:buNone/>
            </a:pPr>
            <a:endParaRPr lang="en-US" dirty="0" smtClean="0"/>
          </a:p>
        </p:txBody>
      </p:sp>
    </p:spTree>
    <p:extLst>
      <p:ext uri="{BB962C8B-B14F-4D97-AF65-F5344CB8AC3E}">
        <p14:creationId xmlns:p14="http://schemas.microsoft.com/office/powerpoint/2010/main" val="150250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p:txBody>
          <a:bodyPr>
            <a:normAutofit/>
          </a:bodyPr>
          <a:lstStyle/>
          <a:p>
            <a:r>
              <a:rPr lang="en-US" sz="2800" cap="none" dirty="0" smtClean="0"/>
              <a:t>LCI stands for </a:t>
            </a:r>
            <a:r>
              <a:rPr lang="en-US" sz="2800" b="1" u="sng" cap="none" dirty="0" smtClean="0"/>
              <a:t>L</a:t>
            </a:r>
            <a:r>
              <a:rPr lang="en-US" sz="2800" cap="none" dirty="0" smtClean="0"/>
              <a:t>ife </a:t>
            </a:r>
            <a:r>
              <a:rPr lang="en-US" sz="2800" b="1" u="sng" cap="none" dirty="0" smtClean="0"/>
              <a:t>C</a:t>
            </a:r>
            <a:r>
              <a:rPr lang="en-US" sz="2800" cap="none" dirty="0" smtClean="0"/>
              <a:t>ycle </a:t>
            </a:r>
            <a:r>
              <a:rPr lang="en-US" sz="2800" b="1" u="sng" cap="none" dirty="0" smtClean="0"/>
              <a:t>I</a:t>
            </a:r>
            <a:r>
              <a:rPr lang="en-US" sz="2800" cap="none" dirty="0" smtClean="0"/>
              <a:t>nventory</a:t>
            </a:r>
            <a:endParaRPr lang="en-US" sz="2800" cap="none" dirty="0"/>
          </a:p>
        </p:txBody>
      </p:sp>
    </p:spTree>
    <p:extLst>
      <p:ext uri="{BB962C8B-B14F-4D97-AF65-F5344CB8AC3E}">
        <p14:creationId xmlns:p14="http://schemas.microsoft.com/office/powerpoint/2010/main" val="297353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058400" cy="1221016"/>
          </a:xfrm>
        </p:spPr>
        <p:txBody>
          <a:bodyPr>
            <a:normAutofit/>
          </a:bodyPr>
          <a:lstStyle/>
          <a:p>
            <a:r>
              <a:rPr lang="en-US" dirty="0"/>
              <a:t>How many phases are there in an LCA?</a:t>
            </a:r>
          </a:p>
        </p:txBody>
      </p:sp>
      <p:sp>
        <p:nvSpPr>
          <p:cNvPr id="3" name="Content Placeholder 2"/>
          <p:cNvSpPr>
            <a:spLocks noGrp="1"/>
          </p:cNvSpPr>
          <p:nvPr>
            <p:ph idx="1"/>
          </p:nvPr>
        </p:nvSpPr>
        <p:spPr>
          <a:xfrm>
            <a:off x="1278467" y="2069705"/>
            <a:ext cx="9897533" cy="491066"/>
          </a:xfrm>
        </p:spPr>
        <p:txBody>
          <a:bodyPr>
            <a:normAutofit/>
          </a:bodyPr>
          <a:lstStyle/>
          <a:p>
            <a:pPr marL="0" indent="0">
              <a:buNone/>
            </a:pPr>
            <a:r>
              <a:rPr lang="en-US" sz="2400" dirty="0"/>
              <a:t>4</a:t>
            </a:r>
          </a:p>
          <a:p>
            <a:pPr marL="0" indent="0">
              <a:buNone/>
            </a:pPr>
            <a:endParaRPr lang="en-US" dirty="0"/>
          </a:p>
        </p:txBody>
      </p:sp>
      <p:sp>
        <p:nvSpPr>
          <p:cNvPr id="4" name="Rectangle 3">
            <a:hlinkClick r:id="rId2" action="ppaction://hlinksldjump"/>
          </p:cNvPr>
          <p:cNvSpPr/>
          <p:nvPr/>
        </p:nvSpPr>
        <p:spPr>
          <a:xfrm>
            <a:off x="633343" y="206970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33343" y="51179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33343" y="359382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1278467" y="3615545"/>
            <a:ext cx="9897533" cy="5148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a:t>6</a:t>
            </a:r>
          </a:p>
          <a:p>
            <a:pPr marL="0" indent="0">
              <a:buFont typeface="Calibri" panose="020F0502020204030204" pitchFamily="34" charset="0"/>
              <a:buNone/>
            </a:pPr>
            <a:endParaRPr lang="en-US" dirty="0"/>
          </a:p>
        </p:txBody>
      </p:sp>
      <p:sp>
        <p:nvSpPr>
          <p:cNvPr id="12" name="Content Placeholder 2"/>
          <p:cNvSpPr txBox="1">
            <a:spLocks/>
          </p:cNvSpPr>
          <p:nvPr/>
        </p:nvSpPr>
        <p:spPr>
          <a:xfrm>
            <a:off x="1278467" y="5185143"/>
            <a:ext cx="9897533" cy="484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a:t>8</a:t>
            </a:r>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230211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fontScale="55000" lnSpcReduction="20000"/>
          </a:bodyPr>
          <a:lstStyle/>
          <a:p>
            <a:r>
              <a:rPr lang="en-US" sz="3600" cap="none" dirty="0">
                <a:latin typeface="+mn-lt"/>
              </a:rPr>
              <a:t>The phases are:</a:t>
            </a:r>
          </a:p>
          <a:p>
            <a:pPr marL="514350" indent="-514350">
              <a:buFont typeface="+mj-lt"/>
              <a:buAutoNum type="arabicPeriod"/>
            </a:pPr>
            <a:r>
              <a:rPr lang="en-US" sz="3600" cap="none" dirty="0">
                <a:latin typeface="+mn-lt"/>
              </a:rPr>
              <a:t>Goal and Scope</a:t>
            </a:r>
          </a:p>
          <a:p>
            <a:pPr marL="514350" indent="-514350">
              <a:buFont typeface="+mj-lt"/>
              <a:buAutoNum type="arabicPeriod"/>
            </a:pPr>
            <a:r>
              <a:rPr lang="en-US" sz="3600" cap="none" dirty="0">
                <a:latin typeface="+mn-lt"/>
              </a:rPr>
              <a:t>Life Cycle Inventory</a:t>
            </a:r>
          </a:p>
          <a:p>
            <a:pPr marL="514350" indent="-514350">
              <a:buFont typeface="+mj-lt"/>
              <a:buAutoNum type="arabicPeriod"/>
            </a:pPr>
            <a:r>
              <a:rPr lang="en-US" sz="3600" cap="none" dirty="0">
                <a:latin typeface="+mn-lt"/>
              </a:rPr>
              <a:t>Life Cycle Impact Assessment</a:t>
            </a:r>
          </a:p>
          <a:p>
            <a:pPr marL="514350" indent="-514350">
              <a:buFont typeface="+mj-lt"/>
              <a:buAutoNum type="arabicPeriod"/>
            </a:pPr>
            <a:r>
              <a:rPr lang="en-US" sz="3600" cap="none" dirty="0">
                <a:latin typeface="+mn-lt"/>
              </a:rPr>
              <a:t>Interpretation</a:t>
            </a:r>
          </a:p>
          <a:p>
            <a:pPr marL="514350" indent="-514350" algn="l">
              <a:buFont typeface="+mj-lt"/>
              <a:buAutoNum type="arabicPeriod"/>
            </a:pPr>
            <a:endParaRPr lang="en-US" sz="2800" dirty="0"/>
          </a:p>
        </p:txBody>
      </p:sp>
    </p:spTree>
    <p:extLst>
      <p:ext uri="{BB962C8B-B14F-4D97-AF65-F5344CB8AC3E}">
        <p14:creationId xmlns:p14="http://schemas.microsoft.com/office/powerpoint/2010/main" val="155803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2" y="392171"/>
            <a:ext cx="11177658" cy="1183498"/>
          </a:xfrm>
        </p:spPr>
        <p:txBody>
          <a:bodyPr>
            <a:normAutofit fontScale="90000"/>
          </a:bodyPr>
          <a:lstStyle/>
          <a:p>
            <a:r>
              <a:rPr lang="en-US" dirty="0" smtClean="0"/>
              <a:t>What is one of the intended benefits of a critical review?</a:t>
            </a:r>
            <a:endParaRPr lang="en-US" dirty="0"/>
          </a:p>
        </p:txBody>
      </p:sp>
      <p:sp>
        <p:nvSpPr>
          <p:cNvPr id="3" name="Content Placeholder 2"/>
          <p:cNvSpPr>
            <a:spLocks noGrp="1"/>
          </p:cNvSpPr>
          <p:nvPr>
            <p:ph idx="1"/>
          </p:nvPr>
        </p:nvSpPr>
        <p:spPr>
          <a:xfrm>
            <a:off x="1324204" y="2057696"/>
            <a:ext cx="9897533" cy="613403"/>
          </a:xfrm>
        </p:spPr>
        <p:txBody>
          <a:bodyPr>
            <a:normAutofit/>
          </a:bodyPr>
          <a:lstStyle/>
          <a:p>
            <a:pPr marL="0" indent="0">
              <a:buNone/>
            </a:pPr>
            <a:r>
              <a:rPr lang="en-US" sz="2200" dirty="0" smtClean="0"/>
              <a:t>Improves credibility by showing adherence to the Standard</a:t>
            </a:r>
          </a:p>
        </p:txBody>
      </p:sp>
      <p:sp>
        <p:nvSpPr>
          <p:cNvPr id="4" name="Rectangle 3">
            <a:hlinkClick r:id="rId2" action="ppaction://hlinksldjump"/>
          </p:cNvPr>
          <p:cNvSpPr/>
          <p:nvPr/>
        </p:nvSpPr>
        <p:spPr>
          <a:xfrm>
            <a:off x="684143" y="203325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84143" y="4083079"/>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84143" y="3050579"/>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24933" y="1665516"/>
            <a:ext cx="1107016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Rectangle 10">
            <a:hlinkClick r:id="" action="ppaction://customshow?id=0&amp;return=true"/>
          </p:cNvPr>
          <p:cNvSpPr/>
          <p:nvPr/>
        </p:nvSpPr>
        <p:spPr>
          <a:xfrm>
            <a:off x="684143" y="512745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1324204" y="4160709"/>
            <a:ext cx="9897533" cy="3519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Validates goals and intended use of the results</a:t>
            </a:r>
          </a:p>
        </p:txBody>
      </p:sp>
      <p:sp>
        <p:nvSpPr>
          <p:cNvPr id="13" name="Content Placeholder 2"/>
          <p:cNvSpPr txBox="1">
            <a:spLocks/>
          </p:cNvSpPr>
          <p:nvPr/>
        </p:nvSpPr>
        <p:spPr>
          <a:xfrm>
            <a:off x="1324204" y="3091690"/>
            <a:ext cx="9897533" cy="4532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Provides an endorsement of the product by the review panel</a:t>
            </a:r>
          </a:p>
        </p:txBody>
      </p:sp>
      <p:sp>
        <p:nvSpPr>
          <p:cNvPr id="14" name="Content Placeholder 2"/>
          <p:cNvSpPr txBox="1">
            <a:spLocks/>
          </p:cNvSpPr>
          <p:nvPr/>
        </p:nvSpPr>
        <p:spPr>
          <a:xfrm>
            <a:off x="1324204" y="5217734"/>
            <a:ext cx="9897533" cy="4612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All of the above</a:t>
            </a:r>
            <a:endParaRPr lang="en-US" sz="2200" dirty="0"/>
          </a:p>
        </p:txBody>
      </p:sp>
    </p:spTree>
    <p:extLst>
      <p:ext uri="{BB962C8B-B14F-4D97-AF65-F5344CB8AC3E}">
        <p14:creationId xmlns:p14="http://schemas.microsoft.com/office/powerpoint/2010/main" val="295745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097280" y="4465638"/>
            <a:ext cx="9144000" cy="2864076"/>
          </a:xfrm>
        </p:spPr>
        <p:txBody>
          <a:bodyPr>
            <a:normAutofit/>
          </a:bodyPr>
          <a:lstStyle/>
          <a:p>
            <a:pPr algn="l"/>
            <a:r>
              <a:rPr lang="en-US" sz="2800" cap="none" dirty="0" smtClean="0">
                <a:latin typeface="+mn-lt"/>
              </a:rPr>
              <a:t>The critical review can make the study more credible by demonstrating adherence to ISO 14040 and 14044, but does not endorse products or validate goals and intended uses of the LCA.</a:t>
            </a:r>
            <a:endParaRPr lang="en-US" sz="2800" cap="none" dirty="0">
              <a:latin typeface="+mn-lt"/>
            </a:endParaRPr>
          </a:p>
        </p:txBody>
      </p:sp>
    </p:spTree>
    <p:extLst>
      <p:ext uri="{BB962C8B-B14F-4D97-AF65-F5344CB8AC3E}">
        <p14:creationId xmlns:p14="http://schemas.microsoft.com/office/powerpoint/2010/main" val="59391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314058" cy="1221016"/>
          </a:xfrm>
        </p:spPr>
        <p:txBody>
          <a:bodyPr>
            <a:normAutofit fontScale="90000"/>
          </a:bodyPr>
          <a:lstStyle/>
          <a:p>
            <a:r>
              <a:rPr lang="en-US" dirty="0" smtClean="0"/>
              <a:t>Can the Goal and Scope be updated while completing the LCI stage?</a:t>
            </a:r>
            <a:endParaRPr lang="en-US" dirty="0"/>
          </a:p>
        </p:txBody>
      </p:sp>
      <p:sp>
        <p:nvSpPr>
          <p:cNvPr id="3" name="Content Placeholder 2"/>
          <p:cNvSpPr>
            <a:spLocks noGrp="1"/>
          </p:cNvSpPr>
          <p:nvPr>
            <p:ph idx="1"/>
          </p:nvPr>
        </p:nvSpPr>
        <p:spPr>
          <a:xfrm>
            <a:off x="1278467" y="2069705"/>
            <a:ext cx="9897533" cy="491066"/>
          </a:xfrm>
        </p:spPr>
        <p:txBody>
          <a:bodyPr>
            <a:normAutofit/>
          </a:bodyPr>
          <a:lstStyle/>
          <a:p>
            <a:pPr marL="0" indent="0">
              <a:buNone/>
            </a:pPr>
            <a:r>
              <a:rPr lang="en-US" sz="2400" dirty="0" smtClean="0"/>
              <a:t>No, it must be left as originally written</a:t>
            </a:r>
            <a:endParaRPr lang="en-US" sz="2400" dirty="0"/>
          </a:p>
          <a:p>
            <a:pPr marL="0" indent="0">
              <a:buNone/>
            </a:pPr>
            <a:endParaRPr lang="en-US" dirty="0"/>
          </a:p>
        </p:txBody>
      </p:sp>
      <p:sp>
        <p:nvSpPr>
          <p:cNvPr id="4" name="Rectangle 3">
            <a:hlinkClick r:id="" action="ppaction://customshow?id=0&amp;return=true"/>
          </p:cNvPr>
          <p:cNvSpPr/>
          <p:nvPr/>
        </p:nvSpPr>
        <p:spPr>
          <a:xfrm>
            <a:off x="633343" y="206970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2" action="ppaction://hlinksldjump"/>
          </p:cNvPr>
          <p:cNvSpPr/>
          <p:nvPr/>
        </p:nvSpPr>
        <p:spPr>
          <a:xfrm>
            <a:off x="633343" y="51179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33343" y="359382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1278467" y="3615545"/>
            <a:ext cx="9897533" cy="5148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Yes, but it should be avoided if possible</a:t>
            </a:r>
            <a:endParaRPr lang="en-US" sz="2400" dirty="0"/>
          </a:p>
          <a:p>
            <a:pPr marL="0" indent="0">
              <a:buFont typeface="Calibri" panose="020F0502020204030204" pitchFamily="34" charset="0"/>
              <a:buNone/>
            </a:pPr>
            <a:endParaRPr lang="en-US" dirty="0"/>
          </a:p>
        </p:txBody>
      </p:sp>
      <p:sp>
        <p:nvSpPr>
          <p:cNvPr id="12" name="Content Placeholder 2"/>
          <p:cNvSpPr txBox="1">
            <a:spLocks/>
          </p:cNvSpPr>
          <p:nvPr/>
        </p:nvSpPr>
        <p:spPr>
          <a:xfrm>
            <a:off x="1278467" y="5105631"/>
            <a:ext cx="9897533" cy="484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Yes, this type of iterative process is encouraged and can strengthen results </a:t>
            </a:r>
            <a:endParaRPr lang="en-US" sz="2400" dirty="0"/>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291019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a:latin typeface="+mn-lt"/>
              </a:rPr>
              <a:t>The entire </a:t>
            </a:r>
            <a:r>
              <a:rPr lang="en-US" sz="2800" cap="none" dirty="0" smtClean="0">
                <a:latin typeface="+mn-lt"/>
              </a:rPr>
              <a:t>process of life cycle assessment is iterative between each phase to accommodate incorporation of new information at any point.</a:t>
            </a:r>
            <a:endParaRPr lang="en-US" sz="2800" cap="none" dirty="0">
              <a:latin typeface="+mn-lt"/>
            </a:endParaRPr>
          </a:p>
          <a:p>
            <a:endParaRPr lang="en-US" sz="2800" cap="none" dirty="0">
              <a:latin typeface="+mn-lt"/>
            </a:endParaRPr>
          </a:p>
        </p:txBody>
      </p:sp>
    </p:spTree>
    <p:extLst>
      <p:ext uri="{BB962C8B-B14F-4D97-AF65-F5344CB8AC3E}">
        <p14:creationId xmlns:p14="http://schemas.microsoft.com/office/powerpoint/2010/main" val="3450324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287" y="1829374"/>
            <a:ext cx="10896599" cy="2387600"/>
          </a:xfrm>
        </p:spPr>
        <p:txBody>
          <a:bodyPr>
            <a:normAutofit fontScale="90000"/>
          </a:bodyPr>
          <a:lstStyle/>
          <a:p>
            <a:r>
              <a:rPr lang="en-US" dirty="0" smtClean="0"/>
              <a:t>Introduction to Life Cycle Assessment and International Standard ISO 14040</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smtClean="0">
                <a:latin typeface="Calibri" panose="020F0502020204030204" pitchFamily="34" charset="0"/>
              </a:rPr>
              <a:t>A</a:t>
            </a:r>
            <a:r>
              <a:rPr lang="en-US" sz="3200" dirty="0" smtClean="0"/>
              <a:t>1</a:t>
            </a:r>
            <a:endParaRPr lang="en-US" sz="3200" dirty="0"/>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2165310617"/>
      </p:ext>
    </p:extLst>
  </p:cSld>
  <p:clrMapOvr>
    <a:masterClrMapping/>
  </p:clrMapOvr>
  <mc:AlternateContent xmlns:mc="http://schemas.openxmlformats.org/markup-compatibility/2006" xmlns:p14="http://schemas.microsoft.com/office/powerpoint/2010/main">
    <mc:Choice Requires="p14">
      <p:transition spd="slow" p14:dur="2000" advTm="16734"/>
    </mc:Choice>
    <mc:Fallback xmlns="">
      <p:transition spd="slow" advTm="1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314058" cy="1221016"/>
          </a:xfrm>
        </p:spPr>
        <p:txBody>
          <a:bodyPr>
            <a:normAutofit fontScale="90000"/>
          </a:bodyPr>
          <a:lstStyle/>
          <a:p>
            <a:r>
              <a:rPr lang="en-US" dirty="0" smtClean="0"/>
              <a:t>What is the first priority of the scientific approach to characterizing impacts?</a:t>
            </a:r>
            <a:endParaRPr lang="en-US" dirty="0"/>
          </a:p>
        </p:txBody>
      </p:sp>
      <p:sp>
        <p:nvSpPr>
          <p:cNvPr id="3" name="Content Placeholder 2"/>
          <p:cNvSpPr>
            <a:spLocks noGrp="1"/>
          </p:cNvSpPr>
          <p:nvPr>
            <p:ph idx="1"/>
          </p:nvPr>
        </p:nvSpPr>
        <p:spPr>
          <a:xfrm>
            <a:off x="1278467" y="2069705"/>
            <a:ext cx="9897533" cy="491066"/>
          </a:xfrm>
        </p:spPr>
        <p:txBody>
          <a:bodyPr>
            <a:normAutofit/>
          </a:bodyPr>
          <a:lstStyle/>
          <a:p>
            <a:pPr marL="0" indent="0">
              <a:buNone/>
            </a:pPr>
            <a:r>
              <a:rPr lang="en-US" sz="2400" dirty="0" smtClean="0"/>
              <a:t>Social and economic science</a:t>
            </a:r>
            <a:endParaRPr lang="en-US" sz="2400" dirty="0"/>
          </a:p>
          <a:p>
            <a:pPr marL="0" indent="0">
              <a:buNone/>
            </a:pPr>
            <a:endParaRPr lang="en-US" dirty="0"/>
          </a:p>
        </p:txBody>
      </p:sp>
      <p:sp>
        <p:nvSpPr>
          <p:cNvPr id="4" name="Rectangle 3">
            <a:hlinkClick r:id="" action="ppaction://customshow?id=0&amp;return=true"/>
          </p:cNvPr>
          <p:cNvSpPr/>
          <p:nvPr/>
        </p:nvSpPr>
        <p:spPr>
          <a:xfrm>
            <a:off x="633343" y="206970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3" action="ppaction://hlinksldjump"/>
          </p:cNvPr>
          <p:cNvSpPr/>
          <p:nvPr/>
        </p:nvSpPr>
        <p:spPr>
          <a:xfrm>
            <a:off x="633343" y="51179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33343" y="359382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1278467" y="3615545"/>
            <a:ext cx="9897533" cy="5148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Value choices</a:t>
            </a:r>
            <a:endParaRPr lang="en-US" sz="2400" dirty="0"/>
          </a:p>
          <a:p>
            <a:pPr marL="0" indent="0">
              <a:buFont typeface="Calibri" panose="020F0502020204030204" pitchFamily="34" charset="0"/>
              <a:buNone/>
            </a:pPr>
            <a:endParaRPr lang="en-US" dirty="0"/>
          </a:p>
        </p:txBody>
      </p:sp>
      <p:sp>
        <p:nvSpPr>
          <p:cNvPr id="12" name="Content Placeholder 2"/>
          <p:cNvSpPr txBox="1">
            <a:spLocks/>
          </p:cNvSpPr>
          <p:nvPr/>
        </p:nvSpPr>
        <p:spPr>
          <a:xfrm>
            <a:off x="1278467" y="5105631"/>
            <a:ext cx="9897533" cy="484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Natural science</a:t>
            </a:r>
            <a:endParaRPr lang="en-US" sz="2400" dirty="0"/>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3633242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smtClean="0">
                <a:latin typeface="+mn-lt"/>
              </a:rPr>
              <a:t>Natural sciences tend to be more objective and therefore are the first priority in characterizing impacts.</a:t>
            </a:r>
            <a:endParaRPr lang="en-US" sz="2800" cap="none" dirty="0">
              <a:latin typeface="+mn-lt"/>
            </a:endParaRPr>
          </a:p>
          <a:p>
            <a:endParaRPr lang="en-US" sz="2800" cap="none" dirty="0">
              <a:latin typeface="+mn-lt"/>
            </a:endParaRPr>
          </a:p>
        </p:txBody>
      </p:sp>
    </p:spTree>
    <p:extLst>
      <p:ext uri="{BB962C8B-B14F-4D97-AF65-F5344CB8AC3E}">
        <p14:creationId xmlns:p14="http://schemas.microsoft.com/office/powerpoint/2010/main" val="1200122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Sorry that’s Incorrect</a:t>
            </a:r>
            <a:endParaRPr lang="en-US" dirty="0"/>
          </a:p>
        </p:txBody>
      </p:sp>
      <p:sp>
        <p:nvSpPr>
          <p:cNvPr id="5" name="Subtitle 4"/>
          <p:cNvSpPr>
            <a:spLocks noGrp="1"/>
          </p:cNvSpPr>
          <p:nvPr>
            <p:ph type="subTitle" idx="1"/>
          </p:nvPr>
        </p:nvSpPr>
        <p:spPr/>
        <p:txBody>
          <a:bodyPr>
            <a:normAutofit/>
          </a:bodyPr>
          <a:lstStyle/>
          <a:p>
            <a:r>
              <a:rPr lang="en-US" sz="3800" dirty="0" smtClean="0"/>
              <a:t>Please try again!</a:t>
            </a:r>
            <a:endParaRPr lang="en-US" sz="3800" dirty="0"/>
          </a:p>
        </p:txBody>
      </p:sp>
    </p:spTree>
    <p:extLst>
      <p:ext uri="{BB962C8B-B14F-4D97-AF65-F5344CB8AC3E}">
        <p14:creationId xmlns:p14="http://schemas.microsoft.com/office/powerpoint/2010/main" val="646032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ame Side Corner Rectangle 11"/>
          <p:cNvSpPr/>
          <p:nvPr/>
        </p:nvSpPr>
        <p:spPr>
          <a:xfrm flipV="1">
            <a:off x="688489" y="2467428"/>
            <a:ext cx="10864882" cy="1654629"/>
          </a:xfrm>
          <a:prstGeom prst="round2SameRect">
            <a:avLst/>
          </a:prstGeom>
          <a:solidFill>
            <a:srgbClr val="DAC0A6"/>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is Life Cycle Assessment?</a:t>
            </a: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4</a:t>
            </a:fld>
            <a:endParaRPr lang="en-US"/>
          </a:p>
        </p:txBody>
      </p:sp>
      <p:sp>
        <p:nvSpPr>
          <p:cNvPr id="11" name="Content Placeholder 2"/>
          <p:cNvSpPr>
            <a:spLocks noGrp="1"/>
          </p:cNvSpPr>
          <p:nvPr>
            <p:ph idx="1"/>
          </p:nvPr>
        </p:nvSpPr>
        <p:spPr>
          <a:xfrm>
            <a:off x="528831" y="2612572"/>
            <a:ext cx="11024539" cy="1509486"/>
          </a:xfrm>
        </p:spPr>
        <p:txBody>
          <a:bodyPr anchor="t">
            <a:normAutofit/>
          </a:bodyPr>
          <a:lstStyle/>
          <a:p>
            <a:pPr marL="384048" lvl="2" indent="0" algn="ctr">
              <a:buNone/>
            </a:pPr>
            <a:r>
              <a:rPr lang="en-US" sz="3200" dirty="0" smtClean="0">
                <a:solidFill>
                  <a:schemeClr val="tx1"/>
                </a:solidFill>
              </a:rPr>
              <a:t>“Compilation </a:t>
            </a:r>
            <a:r>
              <a:rPr lang="en-US" sz="3200" dirty="0">
                <a:solidFill>
                  <a:schemeClr val="tx1"/>
                </a:solidFill>
              </a:rPr>
              <a:t>and evaluation of the inputs, outputs and the potential environmental impacts of a product system throughout its life </a:t>
            </a:r>
            <a:r>
              <a:rPr lang="en-US" sz="3200" dirty="0" smtClean="0">
                <a:solidFill>
                  <a:schemeClr val="tx1"/>
                </a:solidFill>
              </a:rPr>
              <a:t>cycle”</a:t>
            </a:r>
            <a:r>
              <a:rPr lang="en-US" sz="3200" baseline="30000" dirty="0" smtClean="0">
                <a:solidFill>
                  <a:schemeClr val="tx1"/>
                </a:solidFill>
              </a:rPr>
              <a:t>*</a:t>
            </a:r>
            <a:endParaRPr lang="en-US" sz="3200" dirty="0" smtClean="0">
              <a:solidFill>
                <a:schemeClr val="tx1"/>
              </a:solidFill>
            </a:endParaRPr>
          </a:p>
          <a:p>
            <a:endParaRPr lang="en-US" b="1" dirty="0" smtClean="0"/>
          </a:p>
          <a:p>
            <a:pPr marL="0" indent="0">
              <a:buNone/>
            </a:pPr>
            <a:endParaRPr lang="en-US" dirty="0"/>
          </a:p>
        </p:txBody>
      </p:sp>
      <p:sp>
        <p:nvSpPr>
          <p:cNvPr id="13" name="Rectangle 12"/>
          <p:cNvSpPr/>
          <p:nvPr/>
        </p:nvSpPr>
        <p:spPr>
          <a:xfrm>
            <a:off x="3274558" y="1741714"/>
            <a:ext cx="5646057" cy="72571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LIFE CYCLE ASSESSMENT (LCA)</a:t>
            </a:r>
            <a:endParaRPr lang="en-US" sz="3200" b="1" dirty="0">
              <a:solidFill>
                <a:schemeClr val="tx1"/>
              </a:solidFill>
            </a:endParaRPr>
          </a:p>
        </p:txBody>
      </p:sp>
      <p:sp>
        <p:nvSpPr>
          <p:cNvPr id="14" name="Content Placeholder 2"/>
          <p:cNvSpPr txBox="1">
            <a:spLocks/>
          </p:cNvSpPr>
          <p:nvPr/>
        </p:nvSpPr>
        <p:spPr>
          <a:xfrm>
            <a:off x="528832" y="4588931"/>
            <a:ext cx="10915610" cy="1232909"/>
          </a:xfrm>
          <a:prstGeom prst="rect">
            <a:avLst/>
          </a:prstGeom>
        </p:spPr>
        <p:txBody>
          <a:bodyPr vert="horz" lIns="0" tIns="45720" rIns="0" bIns="45720" rtlCol="0" anchor="t">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a:buFont typeface="Wingdings" panose="05000000000000000000" pitchFamily="2" charset="2"/>
              <a:buChar char="Ø"/>
            </a:pPr>
            <a:r>
              <a:rPr lang="en-US" sz="2400" dirty="0" smtClean="0">
                <a:solidFill>
                  <a:schemeClr val="tx1"/>
                </a:solidFill>
              </a:rPr>
              <a:t> Process split into life cycle stages and LCA phases</a:t>
            </a:r>
          </a:p>
          <a:p>
            <a:pPr lvl="3">
              <a:buFont typeface="Arial" panose="020B0604020202020204" pitchFamily="34" charset="0"/>
              <a:buChar char="•"/>
            </a:pPr>
            <a:r>
              <a:rPr lang="en-US" sz="2400" dirty="0" smtClean="0">
                <a:solidFill>
                  <a:schemeClr val="tx1"/>
                </a:solidFill>
              </a:rPr>
              <a:t>Stages are portions of the product life cycle and phases are the portions of the LCA process</a:t>
            </a:r>
          </a:p>
          <a:p>
            <a:pPr lvl="2">
              <a:buFont typeface="Wingdings" panose="05000000000000000000" pitchFamily="2" charset="2"/>
              <a:buChar char="Ø"/>
            </a:pPr>
            <a:r>
              <a:rPr lang="en-US" sz="2400" dirty="0" smtClean="0">
                <a:solidFill>
                  <a:schemeClr val="tx1"/>
                </a:solidFill>
              </a:rPr>
              <a:t> Data collected on inputs and outputs of the system</a:t>
            </a:r>
          </a:p>
          <a:p>
            <a:pPr lvl="2">
              <a:buFont typeface="Wingdings" panose="05000000000000000000" pitchFamily="2" charset="2"/>
              <a:buChar char="Ø"/>
            </a:pPr>
            <a:r>
              <a:rPr lang="en-US" sz="2400" dirty="0" smtClean="0">
                <a:solidFill>
                  <a:schemeClr val="tx1"/>
                </a:solidFill>
              </a:rPr>
              <a:t> Associated environmental and resource impacts of those inputs and outputs</a:t>
            </a:r>
            <a:endParaRPr lang="en-US" b="1" dirty="0" smtClean="0"/>
          </a:p>
          <a:p>
            <a:pPr marL="0" indent="0">
              <a:buFont typeface="Calibri" panose="020F0502020204030204" pitchFamily="34" charset="0"/>
              <a:buNone/>
            </a:pPr>
            <a:endParaRPr lang="en-US" dirty="0"/>
          </a:p>
        </p:txBody>
      </p:sp>
      <p:sp>
        <p:nvSpPr>
          <p:cNvPr id="15" name="Rectangle 14"/>
          <p:cNvSpPr/>
          <p:nvPr/>
        </p:nvSpPr>
        <p:spPr>
          <a:xfrm>
            <a:off x="10746889" y="6137364"/>
            <a:ext cx="1445112" cy="246221"/>
          </a:xfrm>
          <a:prstGeom prst="rect">
            <a:avLst/>
          </a:prstGeom>
        </p:spPr>
        <p:txBody>
          <a:bodyPr wrap="square">
            <a:spAutoFit/>
          </a:bodyPr>
          <a:lstStyle/>
          <a:p>
            <a:r>
              <a:rPr lang="en-US" sz="1000" baseline="30000" dirty="0" smtClean="0"/>
              <a:t>*</a:t>
            </a:r>
            <a:r>
              <a:rPr lang="en-US" sz="1000" dirty="0" smtClean="0"/>
              <a:t>ISO 14040:2006</a:t>
            </a:r>
            <a:endParaRPr lang="en-US" sz="1000" baseline="30000" dirty="0"/>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515"/>
                </p14:media>
              </p:ext>
            </p:extLst>
          </p:nvPr>
        </p:nvPicPr>
        <p:blipFill>
          <a:blip r:embed="rId5"/>
          <a:stretch>
            <a:fillRect/>
          </a:stretch>
        </p:blipFill>
        <p:spPr>
          <a:xfrm>
            <a:off x="11430000" y="6096000"/>
            <a:ext cx="609600" cy="609600"/>
          </a:xfrm>
          <a:prstGeom prst="rect">
            <a:avLst/>
          </a:prstGeom>
        </p:spPr>
      </p:pic>
      <p:sp>
        <p:nvSpPr>
          <p:cNvPr id="16"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558773116"/>
      </p:ext>
    </p:extLst>
  </p:cSld>
  <p:clrMapOvr>
    <a:masterClrMapping/>
  </p:clrMapOvr>
  <mc:AlternateContent xmlns:mc="http://schemas.openxmlformats.org/markup-compatibility/2006" xmlns:p14="http://schemas.microsoft.com/office/powerpoint/2010/main">
    <mc:Choice Requires="p14">
      <p:transition spd="slow" p14:dur="2000" advTm="36833"/>
    </mc:Choice>
    <mc:Fallback xmlns="">
      <p:transition spd="slow" advTm="36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versus Stages</a:t>
            </a:r>
            <a:endParaRPr lang="en-US" dirty="0"/>
          </a:p>
        </p:txBody>
      </p:sp>
      <p:sp>
        <p:nvSpPr>
          <p:cNvPr id="8" name="Footer Placeholder 7"/>
          <p:cNvSpPr>
            <a:spLocks noGrp="1"/>
          </p:cNvSpPr>
          <p:nvPr>
            <p:ph type="ftr" sz="quarter" idx="11"/>
          </p:nvPr>
        </p:nvSpPr>
        <p:spPr/>
        <p:txBody>
          <a:bodyPr/>
          <a:lstStyle/>
          <a:p>
            <a:r>
              <a:rPr lang="en-US" dirty="0"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5</a:t>
            </a:fld>
            <a:endParaRPr lang="en-US"/>
          </a:p>
        </p:txBody>
      </p:sp>
      <p:grpSp>
        <p:nvGrpSpPr>
          <p:cNvPr id="10" name="Canvas 6"/>
          <p:cNvGrpSpPr/>
          <p:nvPr/>
        </p:nvGrpSpPr>
        <p:grpSpPr>
          <a:xfrm>
            <a:off x="1432049" y="2065138"/>
            <a:ext cx="4039945" cy="3203099"/>
            <a:chOff x="0" y="0"/>
            <a:chExt cx="2667000" cy="2114550"/>
          </a:xfrm>
        </p:grpSpPr>
        <p:sp>
          <p:nvSpPr>
            <p:cNvPr id="11" name="Rectangle 10"/>
            <p:cNvSpPr/>
            <p:nvPr/>
          </p:nvSpPr>
          <p:spPr>
            <a:xfrm>
              <a:off x="0" y="0"/>
              <a:ext cx="2667000" cy="2114550"/>
            </a:xfrm>
            <a:prstGeom prst="rect">
              <a:avLst/>
            </a:prstGeom>
          </p:spPr>
        </p:sp>
        <p:sp>
          <p:nvSpPr>
            <p:cNvPr id="12" name="Text Box 7"/>
            <p:cNvSpPr txBox="1"/>
            <p:nvPr/>
          </p:nvSpPr>
          <p:spPr>
            <a:xfrm>
              <a:off x="189525" y="865799"/>
              <a:ext cx="1066800" cy="43912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1200" b="1" dirty="0">
                  <a:effectLst/>
                  <a:latin typeface="Times New Roman" panose="02020603050405020304" pitchFamily="18" charset="0"/>
                  <a:ea typeface="Calibri" panose="020F0502020204030204" pitchFamily="34" charset="0"/>
                </a:rPr>
                <a:t>Inventory Analysis</a:t>
              </a:r>
              <a:endParaRPr lang="en-US" sz="1200" b="1" dirty="0">
                <a:effectLst/>
                <a:latin typeface="Times New Roman" panose="02020603050405020304" pitchFamily="18" charset="0"/>
                <a:ea typeface="Times New Roman" panose="02020603050405020304" pitchFamily="18" charset="0"/>
              </a:endParaRPr>
            </a:p>
          </p:txBody>
        </p:sp>
        <p:sp>
          <p:nvSpPr>
            <p:cNvPr id="13" name="Text Box 7"/>
            <p:cNvSpPr txBox="1"/>
            <p:nvPr/>
          </p:nvSpPr>
          <p:spPr>
            <a:xfrm>
              <a:off x="189525" y="1589700"/>
              <a:ext cx="1066800" cy="43878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200" b="1" dirty="0">
                  <a:effectLst/>
                  <a:latin typeface="Times New Roman" panose="02020603050405020304" pitchFamily="18" charset="0"/>
                  <a:ea typeface="Calibri" panose="020F0502020204030204" pitchFamily="34" charset="0"/>
                </a:rPr>
                <a:t>Impact Assessment</a:t>
              </a:r>
              <a:endParaRPr lang="en-US" sz="1200" b="1" dirty="0">
                <a:effectLst/>
                <a:latin typeface="Times New Roman" panose="02020603050405020304" pitchFamily="18" charset="0"/>
                <a:ea typeface="Times New Roman" panose="02020603050405020304" pitchFamily="18" charset="0"/>
              </a:endParaRPr>
            </a:p>
          </p:txBody>
        </p:sp>
        <p:sp>
          <p:nvSpPr>
            <p:cNvPr id="14" name="Text Box 7"/>
            <p:cNvSpPr txBox="1"/>
            <p:nvPr/>
          </p:nvSpPr>
          <p:spPr>
            <a:xfrm>
              <a:off x="189525" y="141899"/>
              <a:ext cx="1066800" cy="43878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200" b="1" dirty="0">
                  <a:effectLst/>
                  <a:latin typeface="Times New Roman" panose="02020603050405020304" pitchFamily="18" charset="0"/>
                  <a:ea typeface="Calibri" panose="020F0502020204030204" pitchFamily="34" charset="0"/>
                </a:rPr>
                <a:t>Goal and Scope</a:t>
              </a:r>
              <a:endParaRPr lang="en-US" sz="1200" b="1" dirty="0">
                <a:effectLst/>
                <a:latin typeface="Times New Roman" panose="02020603050405020304" pitchFamily="18" charset="0"/>
                <a:ea typeface="Times New Roman" panose="02020603050405020304" pitchFamily="18" charset="0"/>
              </a:endParaRPr>
            </a:p>
          </p:txBody>
        </p:sp>
        <p:sp>
          <p:nvSpPr>
            <p:cNvPr id="15" name="Text Box 8"/>
            <p:cNvSpPr txBox="1"/>
            <p:nvPr/>
          </p:nvSpPr>
          <p:spPr>
            <a:xfrm>
              <a:off x="1573750" y="141899"/>
              <a:ext cx="971549" cy="1886162"/>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Interpretation</a:t>
              </a:r>
              <a:endParaRPr lang="en-US" sz="1200" b="1" dirty="0">
                <a:effectLst/>
                <a:ea typeface="Calibri" panose="020F0502020204030204" pitchFamily="34" charset="0"/>
                <a:cs typeface="Times New Roman" panose="02020603050405020304" pitchFamily="18" charset="0"/>
              </a:endParaRPr>
            </a:p>
          </p:txBody>
        </p:sp>
        <p:cxnSp>
          <p:nvCxnSpPr>
            <p:cNvPr id="16" name="Straight Arrow Connector 15"/>
            <p:cNvCxnSpPr/>
            <p:nvPr/>
          </p:nvCxnSpPr>
          <p:spPr>
            <a:xfrm flipV="1">
              <a:off x="631825" y="580733"/>
              <a:ext cx="0" cy="28575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11825" y="580582"/>
              <a:ext cx="0" cy="285609"/>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49900"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9605"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260643" y="444923"/>
              <a:ext cx="27201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1401105" y="141265"/>
              <a:ext cx="0" cy="283464"/>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259500" y="1176950"/>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1399835" y="873420"/>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259500" y="1891326"/>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1399835" y="1587795"/>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6" name="Content Placeholder 2"/>
          <p:cNvSpPr txBox="1">
            <a:spLocks/>
          </p:cNvSpPr>
          <p:nvPr/>
        </p:nvSpPr>
        <p:spPr>
          <a:xfrm>
            <a:off x="1035513" y="1275551"/>
            <a:ext cx="5034644" cy="91262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smtClean="0"/>
              <a:t>Phases</a:t>
            </a:r>
          </a:p>
          <a:p>
            <a:pPr marL="201168" lvl="1" indent="0" algn="ctr">
              <a:buNone/>
            </a:pPr>
            <a:r>
              <a:rPr lang="en-US" dirty="0" smtClean="0"/>
              <a:t>Portions of LCA procedure </a:t>
            </a:r>
            <a:endParaRPr lang="en-US" b="1" dirty="0" smtClean="0"/>
          </a:p>
          <a:p>
            <a:endParaRPr lang="en-US" sz="2200" b="1" dirty="0" smtClean="0"/>
          </a:p>
        </p:txBody>
      </p:sp>
      <p:cxnSp>
        <p:nvCxnSpPr>
          <p:cNvPr id="27" name="Straight Connector 26"/>
          <p:cNvCxnSpPr/>
          <p:nvPr/>
        </p:nvCxnSpPr>
        <p:spPr>
          <a:xfrm>
            <a:off x="1432049" y="1670344"/>
            <a:ext cx="4170901"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389462" y="1672846"/>
            <a:ext cx="2501626"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378589" y="6137364"/>
            <a:ext cx="1445112" cy="246221"/>
          </a:xfrm>
          <a:prstGeom prst="rect">
            <a:avLst/>
          </a:prstGeom>
        </p:spPr>
        <p:txBody>
          <a:bodyPr wrap="square">
            <a:spAutoFit/>
          </a:bodyPr>
          <a:lstStyle/>
          <a:p>
            <a:r>
              <a:rPr lang="en-US" sz="1000" dirty="0" smtClean="0"/>
              <a:t>Figure: ISO 14040:2006</a:t>
            </a:r>
            <a:endParaRPr lang="en-US" sz="1000" baseline="30000" dirty="0"/>
          </a:p>
        </p:txBody>
      </p:sp>
      <p:sp>
        <p:nvSpPr>
          <p:cNvPr id="30" name="Content Placeholder 2"/>
          <p:cNvSpPr txBox="1">
            <a:spLocks/>
          </p:cNvSpPr>
          <p:nvPr/>
        </p:nvSpPr>
        <p:spPr>
          <a:xfrm>
            <a:off x="6429407" y="1275551"/>
            <a:ext cx="5034644" cy="91262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smtClean="0"/>
              <a:t>Stages</a:t>
            </a:r>
          </a:p>
          <a:p>
            <a:pPr marL="201168" lvl="1" indent="0" algn="ctr">
              <a:buNone/>
            </a:pPr>
            <a:r>
              <a:rPr lang="en-US" dirty="0" smtClean="0"/>
              <a:t>Sections of product life cycle</a:t>
            </a:r>
            <a:endParaRPr lang="en-US" b="1" dirty="0" smtClean="0"/>
          </a:p>
          <a:p>
            <a:endParaRPr lang="en-US" sz="2200" b="1" dirty="0" smtClean="0"/>
          </a:p>
        </p:txBody>
      </p:sp>
      <p:cxnSp>
        <p:nvCxnSpPr>
          <p:cNvPr id="31" name="Straight Connector 30"/>
          <p:cNvCxnSpPr/>
          <p:nvPr/>
        </p:nvCxnSpPr>
        <p:spPr>
          <a:xfrm>
            <a:off x="6825943" y="1670344"/>
            <a:ext cx="4170901"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658100" y="1672846"/>
            <a:ext cx="2781300"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Canvas 6"/>
          <p:cNvGrpSpPr/>
          <p:nvPr/>
        </p:nvGrpSpPr>
        <p:grpSpPr>
          <a:xfrm>
            <a:off x="7006090" y="2188178"/>
            <a:ext cx="4039945" cy="3203099"/>
            <a:chOff x="0" y="0"/>
            <a:chExt cx="2667000" cy="2114550"/>
          </a:xfrm>
        </p:grpSpPr>
        <p:sp>
          <p:nvSpPr>
            <p:cNvPr id="34" name="Rectangle 33"/>
            <p:cNvSpPr/>
            <p:nvPr/>
          </p:nvSpPr>
          <p:spPr>
            <a:xfrm>
              <a:off x="0" y="0"/>
              <a:ext cx="2667000" cy="2114550"/>
            </a:xfrm>
            <a:prstGeom prst="rect">
              <a:avLst/>
            </a:prstGeom>
          </p:spPr>
        </p:sp>
        <p:sp>
          <p:nvSpPr>
            <p:cNvPr id="35" name="Text Box 7"/>
            <p:cNvSpPr txBox="1"/>
            <p:nvPr/>
          </p:nvSpPr>
          <p:spPr>
            <a:xfrm>
              <a:off x="189525" y="571657"/>
              <a:ext cx="2355692" cy="196533"/>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1200" b="1" dirty="0" smtClean="0">
                  <a:latin typeface="Times New Roman" panose="02020603050405020304" pitchFamily="18" charset="0"/>
                  <a:ea typeface="Times New Roman" panose="02020603050405020304" pitchFamily="18" charset="0"/>
                </a:rPr>
                <a:t>Manufacture</a:t>
              </a:r>
              <a:endParaRPr lang="en-US" sz="1200" b="1" dirty="0">
                <a:effectLst/>
                <a:latin typeface="Times New Roman" panose="02020603050405020304" pitchFamily="18" charset="0"/>
                <a:ea typeface="Times New Roman" panose="02020603050405020304" pitchFamily="18" charset="0"/>
              </a:endParaRPr>
            </a:p>
          </p:txBody>
        </p:sp>
        <p:sp>
          <p:nvSpPr>
            <p:cNvPr id="36" name="Text Box 7"/>
            <p:cNvSpPr txBox="1"/>
            <p:nvPr/>
          </p:nvSpPr>
          <p:spPr>
            <a:xfrm>
              <a:off x="189525" y="1549810"/>
              <a:ext cx="2365046" cy="220400"/>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200" b="1" dirty="0" smtClean="0">
                  <a:effectLst/>
                  <a:latin typeface="Times New Roman" panose="02020603050405020304" pitchFamily="18" charset="0"/>
                  <a:ea typeface="Calibri" panose="020F0502020204030204" pitchFamily="34" charset="0"/>
                </a:rPr>
                <a:t>Disposal/recycling</a:t>
              </a:r>
              <a:endParaRPr lang="en-US" sz="1200" b="1" dirty="0">
                <a:effectLst/>
                <a:latin typeface="Times New Roman" panose="02020603050405020304" pitchFamily="18" charset="0"/>
                <a:ea typeface="Times New Roman" panose="02020603050405020304" pitchFamily="18" charset="0"/>
              </a:endParaRPr>
            </a:p>
          </p:txBody>
        </p:sp>
        <p:sp>
          <p:nvSpPr>
            <p:cNvPr id="37" name="Text Box 7"/>
            <p:cNvSpPr txBox="1"/>
            <p:nvPr/>
          </p:nvSpPr>
          <p:spPr>
            <a:xfrm>
              <a:off x="189525" y="83705"/>
              <a:ext cx="2355692" cy="199952"/>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200" b="1" dirty="0" smtClean="0">
                  <a:effectLst/>
                  <a:latin typeface="Times New Roman" panose="02020603050405020304" pitchFamily="18" charset="0"/>
                  <a:ea typeface="Calibri" panose="020F0502020204030204" pitchFamily="34" charset="0"/>
                </a:rPr>
                <a:t>Extraction and </a:t>
              </a:r>
              <a:r>
                <a:rPr lang="en-US" sz="1200" b="1" dirty="0">
                  <a:latin typeface="Times New Roman" panose="02020603050405020304" pitchFamily="18" charset="0"/>
                  <a:ea typeface="Calibri" panose="020F0502020204030204" pitchFamily="34" charset="0"/>
                </a:rPr>
                <a:t>u</a:t>
              </a:r>
              <a:r>
                <a:rPr lang="en-US" sz="1200" b="1" dirty="0" smtClean="0">
                  <a:effectLst/>
                  <a:latin typeface="Times New Roman" panose="02020603050405020304" pitchFamily="18" charset="0"/>
                  <a:ea typeface="Calibri" panose="020F0502020204030204" pitchFamily="34" charset="0"/>
                </a:rPr>
                <a:t>pstream production</a:t>
              </a:r>
              <a:endParaRPr lang="en-US" sz="1200" b="1" dirty="0">
                <a:effectLst/>
                <a:latin typeface="Times New Roman" panose="02020603050405020304" pitchFamily="18" charset="0"/>
                <a:ea typeface="Times New Roman" panose="02020603050405020304" pitchFamily="18" charset="0"/>
              </a:endParaRPr>
            </a:p>
          </p:txBody>
        </p:sp>
        <p:cxnSp>
          <p:nvCxnSpPr>
            <p:cNvPr id="40" name="Straight Arrow Connector 39"/>
            <p:cNvCxnSpPr/>
            <p:nvPr/>
          </p:nvCxnSpPr>
          <p:spPr>
            <a:xfrm>
              <a:off x="1366795" y="286048"/>
              <a:ext cx="0" cy="285609"/>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366795" y="1257490"/>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9026062" y="2667599"/>
            <a:ext cx="1329839" cy="276999"/>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Transport</a:t>
            </a:r>
            <a:endParaRPr lang="en-US" sz="1200" dirty="0">
              <a:latin typeface="Times New Roman" panose="02020603050405020304" pitchFamily="18" charset="0"/>
              <a:cs typeface="Times New Roman" panose="02020603050405020304" pitchFamily="18" charset="0"/>
            </a:endParaRPr>
          </a:p>
        </p:txBody>
      </p:sp>
      <p:sp>
        <p:nvSpPr>
          <p:cNvPr id="54" name="Text Box 7"/>
          <p:cNvSpPr txBox="1"/>
          <p:nvPr/>
        </p:nvSpPr>
        <p:spPr>
          <a:xfrm>
            <a:off x="7307350" y="3795306"/>
            <a:ext cx="3568379" cy="297706"/>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1200" b="1" dirty="0" smtClean="0">
                <a:latin typeface="Times New Roman" panose="02020603050405020304" pitchFamily="18" charset="0"/>
                <a:ea typeface="Times New Roman" panose="02020603050405020304" pitchFamily="18" charset="0"/>
              </a:rPr>
              <a:t>Use</a:t>
            </a:r>
            <a:endParaRPr lang="en-US" sz="1200" b="1" dirty="0">
              <a:effectLst/>
              <a:latin typeface="Times New Roman" panose="02020603050405020304" pitchFamily="18" charset="0"/>
              <a:ea typeface="Times New Roman" panose="02020603050405020304" pitchFamily="18" charset="0"/>
            </a:endParaRPr>
          </a:p>
        </p:txBody>
      </p:sp>
      <p:cxnSp>
        <p:nvCxnSpPr>
          <p:cNvPr id="55" name="Straight Arrow Connector 54"/>
          <p:cNvCxnSpPr/>
          <p:nvPr/>
        </p:nvCxnSpPr>
        <p:spPr>
          <a:xfrm>
            <a:off x="9081259" y="3357090"/>
            <a:ext cx="0" cy="432638"/>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9026062" y="3409367"/>
            <a:ext cx="1329839" cy="276999"/>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Transport</a:t>
            </a:r>
            <a:endParaRPr lang="en-US" sz="1200" dirty="0">
              <a:latin typeface="Times New Roman" panose="02020603050405020304" pitchFamily="18" charset="0"/>
              <a:cs typeface="Times New Roman" panose="02020603050405020304" pitchFamily="18" charset="0"/>
            </a:endParaRPr>
          </a:p>
        </p:txBody>
      </p:sp>
      <p:sp>
        <p:nvSpPr>
          <p:cNvPr id="57" name="TextBox 56"/>
          <p:cNvSpPr txBox="1"/>
          <p:nvPr/>
        </p:nvSpPr>
        <p:spPr>
          <a:xfrm>
            <a:off x="9076497" y="4143333"/>
            <a:ext cx="1329839" cy="276999"/>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Transport</a:t>
            </a:r>
            <a:endParaRPr lang="en-US" sz="1200" dirty="0">
              <a:latin typeface="Times New Roman" panose="02020603050405020304" pitchFamily="18" charset="0"/>
              <a:cs typeface="Times New Roman" panose="02020603050405020304" pitchFamily="18" charset="0"/>
            </a:endParaRPr>
          </a:p>
        </p:txBody>
      </p:sp>
      <p:sp>
        <p:nvSpPr>
          <p:cNvPr id="58" name="Content Placeholder 2"/>
          <p:cNvSpPr txBox="1">
            <a:spLocks/>
          </p:cNvSpPr>
          <p:nvPr/>
        </p:nvSpPr>
        <p:spPr>
          <a:xfrm>
            <a:off x="6594095" y="5224939"/>
            <a:ext cx="5034644" cy="485075"/>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lgn="ctr">
              <a:buNone/>
            </a:pPr>
            <a:r>
              <a:rPr lang="en-US" sz="1500" dirty="0" smtClean="0"/>
              <a:t>Note: This is a general diagram of stages and some products or processes may have more or less stages than those shown here</a:t>
            </a:r>
          </a:p>
          <a:p>
            <a:endParaRPr lang="en-US" sz="2200" b="1" dirty="0" smtClean="0"/>
          </a:p>
        </p:txBody>
      </p:sp>
      <p:pic>
        <p:nvPicPr>
          <p:cNvPr id="39" name="Audio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8"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614186283"/>
      </p:ext>
    </p:extLst>
  </p:cSld>
  <p:clrMapOvr>
    <a:masterClrMapping/>
  </p:clrMapOvr>
  <mc:AlternateContent xmlns:mc="http://schemas.openxmlformats.org/markup-compatibility/2006" xmlns:p14="http://schemas.microsoft.com/office/powerpoint/2010/main">
    <mc:Choice Requires="p14">
      <p:transition spd="slow" p14:dur="2000" advTm="43869"/>
    </mc:Choice>
    <mc:Fallback xmlns="">
      <p:transition spd="slow" advTm="4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of LCA</a:t>
            </a:r>
            <a:endParaRPr lang="en-US" dirty="0"/>
          </a:p>
        </p:txBody>
      </p:sp>
      <p:sp>
        <p:nvSpPr>
          <p:cNvPr id="3" name="Content Placeholder 2"/>
          <p:cNvSpPr>
            <a:spLocks noGrp="1"/>
          </p:cNvSpPr>
          <p:nvPr>
            <p:ph idx="1"/>
          </p:nvPr>
        </p:nvSpPr>
        <p:spPr>
          <a:xfrm>
            <a:off x="688489" y="1267014"/>
            <a:ext cx="9904749" cy="5297958"/>
          </a:xfrm>
        </p:spPr>
        <p:txBody>
          <a:bodyPr>
            <a:normAutofit/>
          </a:bodyPr>
          <a:lstStyle/>
          <a:p>
            <a:r>
              <a:rPr lang="en-US" sz="2200" dirty="0" smtClean="0"/>
              <a:t>Guidance for product, process, or constructed element selection</a:t>
            </a:r>
            <a:endParaRPr lang="en-US" sz="2200" dirty="0"/>
          </a:p>
          <a:p>
            <a:r>
              <a:rPr lang="en-US" sz="2200" dirty="0"/>
              <a:t>Entire life cycle environmental burden between stages and </a:t>
            </a:r>
            <a:r>
              <a:rPr lang="en-US" sz="2200" dirty="0" smtClean="0"/>
              <a:t>processes</a:t>
            </a:r>
          </a:p>
          <a:p>
            <a:r>
              <a:rPr lang="en-US" sz="2200" dirty="0" smtClean="0"/>
              <a:t>Relative to a functional unit</a:t>
            </a:r>
          </a:p>
          <a:p>
            <a:pPr lvl="1"/>
            <a:r>
              <a:rPr lang="en-US" sz="2000" dirty="0" smtClean="0"/>
              <a:t>Functional unit is a quantified amount of function obtained from the product or process</a:t>
            </a:r>
          </a:p>
          <a:p>
            <a:pPr lvl="2">
              <a:buFont typeface="Arial" panose="020B0604020202020204" pitchFamily="34" charset="0"/>
              <a:buChar char="•"/>
            </a:pPr>
            <a:r>
              <a:rPr lang="en-US" sz="2000" dirty="0" smtClean="0"/>
              <a:t>Light bulb functional unit might be 1,000,000 lumen-hours of light</a:t>
            </a:r>
          </a:p>
          <a:p>
            <a:pPr lvl="2">
              <a:buFont typeface="Arial" panose="020B0604020202020204" pitchFamily="34" charset="0"/>
              <a:buChar char="•"/>
            </a:pPr>
            <a:r>
              <a:rPr lang="en-US" sz="2000" dirty="0" smtClean="0"/>
              <a:t>Bus functional unit might be 10,000 passenger-kilometers traveled</a:t>
            </a:r>
          </a:p>
          <a:p>
            <a:pPr lvl="1"/>
            <a:r>
              <a:rPr lang="en-US" sz="2000" dirty="0" smtClean="0"/>
              <a:t>Covered more in </a:t>
            </a:r>
            <a:r>
              <a:rPr lang="el-GR" sz="2000" dirty="0" smtClean="0">
                <a:latin typeface="Calibri" panose="020F0502020204030204" pitchFamily="34" charset="0"/>
              </a:rPr>
              <a:t>α</a:t>
            </a:r>
            <a:r>
              <a:rPr lang="en-US" sz="2000" dirty="0" smtClean="0">
                <a:latin typeface="Calibri" panose="020F0502020204030204" pitchFamily="34" charset="0"/>
              </a:rPr>
              <a:t> modules</a:t>
            </a:r>
            <a:endParaRPr lang="en-US" dirty="0"/>
          </a:p>
          <a:p>
            <a:r>
              <a:rPr lang="en-US" sz="2200" dirty="0"/>
              <a:t>Only </a:t>
            </a:r>
            <a:r>
              <a:rPr lang="en-US" sz="2200" dirty="0" smtClean="0"/>
              <a:t>environmental considerations addressed</a:t>
            </a:r>
          </a:p>
          <a:p>
            <a:pPr lvl="1"/>
            <a:r>
              <a:rPr lang="en-US" sz="2000" dirty="0"/>
              <a:t>E</a:t>
            </a:r>
            <a:r>
              <a:rPr lang="en-US" sz="2000" dirty="0" smtClean="0"/>
              <a:t>conomic, social, and other aspects could be considered with other tools</a:t>
            </a:r>
            <a:endParaRPr lang="en-US" sz="2000" dirty="0"/>
          </a:p>
          <a:p>
            <a:r>
              <a:rPr lang="en-US" sz="2200" dirty="0" smtClean="0"/>
              <a:t>Iterative process where each phase uses </a:t>
            </a:r>
            <a:r>
              <a:rPr lang="en-US" sz="2200" dirty="0"/>
              <a:t>results of other </a:t>
            </a:r>
            <a:r>
              <a:rPr lang="en-US" sz="2200" dirty="0" smtClean="0"/>
              <a:t>phases</a:t>
            </a:r>
          </a:p>
          <a:p>
            <a:pPr lvl="1"/>
            <a:r>
              <a:rPr lang="en-US" sz="2000" dirty="0" smtClean="0"/>
              <a:t>For example: goal and scope can and should be updated during analysis of other stages</a:t>
            </a:r>
          </a:p>
          <a:p>
            <a:endParaRPr lang="en-US" dirty="0" smtClean="0"/>
          </a:p>
          <a:p>
            <a:endParaRPr lang="en-US" b="1" dirty="0" smtClean="0"/>
          </a:p>
          <a:p>
            <a:pPr marL="0" indent="0">
              <a:buNone/>
            </a:pPr>
            <a:endParaRPr lang="en-US" dirty="0"/>
          </a:p>
        </p:txBody>
      </p:sp>
      <p:sp>
        <p:nvSpPr>
          <p:cNvPr id="8" name="Footer Placeholder 7"/>
          <p:cNvSpPr>
            <a:spLocks noGrp="1"/>
          </p:cNvSpPr>
          <p:nvPr>
            <p:ph type="ftr" sz="quarter" idx="11"/>
          </p:nvPr>
        </p:nvSpPr>
        <p:spPr/>
        <p:txBody>
          <a:bodyPr/>
          <a:lstStyle/>
          <a:p>
            <a:r>
              <a:rPr lang="en-US" dirty="0"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6</a:t>
            </a:fld>
            <a:endParaRPr lang="en-US"/>
          </a:p>
        </p:txBody>
      </p:sp>
      <p:pic>
        <p:nvPicPr>
          <p:cNvPr id="26" name="Picture 4" descr="http://cdn.ws.citrix.com/wp-content/uploads/2014/06/Light-Bul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0458" y="555661"/>
            <a:ext cx="1648947" cy="19497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85108" y="2375772"/>
            <a:ext cx="2731684" cy="2731684"/>
          </a:xfrm>
          <a:prstGeom prst="rect">
            <a:avLst/>
          </a:prstGeom>
        </p:spPr>
      </p:pic>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500"/>
                </p14:media>
              </p:ext>
            </p:extLst>
          </p:nvPr>
        </p:nvPicPr>
        <p:blipFill>
          <a:blip r:embed="rId7"/>
          <a:stretch>
            <a:fillRect/>
          </a:stretch>
        </p:blipFill>
        <p:spPr>
          <a:xfrm>
            <a:off x="11430000" y="6096000"/>
            <a:ext cx="609600" cy="609600"/>
          </a:xfrm>
          <a:prstGeom prst="rect">
            <a:avLst/>
          </a:prstGeom>
        </p:spPr>
      </p:pic>
      <p:sp>
        <p:nvSpPr>
          <p:cNvPr id="11"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679540432"/>
      </p:ext>
    </p:extLst>
  </p:cSld>
  <p:clrMapOvr>
    <a:masterClrMapping/>
  </p:clrMapOvr>
  <mc:AlternateContent xmlns:mc="http://schemas.openxmlformats.org/markup-compatibility/2006" xmlns:p14="http://schemas.microsoft.com/office/powerpoint/2010/main">
    <mc:Choice Requires="p14">
      <p:transition spd="slow" p14:dur="2000" advTm="133959"/>
    </mc:Choice>
    <mc:Fallback xmlns="">
      <p:transition spd="slow" advTm="13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Science</a:t>
            </a:r>
            <a:endParaRPr lang="en-US" dirty="0"/>
          </a:p>
        </p:txBody>
      </p:sp>
      <p:sp>
        <p:nvSpPr>
          <p:cNvPr id="3" name="Content Placeholder 2"/>
          <p:cNvSpPr>
            <a:spLocks noGrp="1"/>
          </p:cNvSpPr>
          <p:nvPr>
            <p:ph idx="1"/>
          </p:nvPr>
        </p:nvSpPr>
        <p:spPr>
          <a:xfrm>
            <a:off x="688489" y="1193123"/>
            <a:ext cx="10732885" cy="5297958"/>
          </a:xfrm>
        </p:spPr>
        <p:txBody>
          <a:bodyPr>
            <a:normAutofit/>
          </a:bodyPr>
          <a:lstStyle/>
          <a:p>
            <a:r>
              <a:rPr lang="en-US" sz="2200" dirty="0" smtClean="0"/>
              <a:t>Comprehensiveness </a:t>
            </a:r>
          </a:p>
          <a:p>
            <a:pPr lvl="1"/>
            <a:r>
              <a:rPr lang="en-US" sz="2000" dirty="0" smtClean="0"/>
              <a:t>Attempt to cover all attributes or aspects of natural environment, human health and resources!</a:t>
            </a:r>
          </a:p>
          <a:p>
            <a:pPr lvl="1"/>
            <a:r>
              <a:rPr lang="en-US" sz="2000" dirty="0" smtClean="0"/>
              <a:t>Therefore, include a wide range of potential environmental impacts in LCA studies</a:t>
            </a:r>
          </a:p>
          <a:p>
            <a:pPr lvl="1"/>
            <a:r>
              <a:rPr lang="en-US" sz="2000" dirty="0" smtClean="0"/>
              <a:t>Coverage of every conceivable impact not possible</a:t>
            </a:r>
            <a:endParaRPr lang="en-US" sz="2200" dirty="0" smtClean="0"/>
          </a:p>
          <a:p>
            <a:r>
              <a:rPr lang="en-US" sz="2200" dirty="0" smtClean="0"/>
              <a:t>No scientific basis for generating a single overall score </a:t>
            </a:r>
          </a:p>
          <a:p>
            <a:pPr lvl="1"/>
            <a:r>
              <a:rPr lang="en-US" sz="2000" dirty="0" smtClean="0"/>
              <a:t>Must report individual impact scores</a:t>
            </a:r>
            <a:endParaRPr lang="en-US" sz="2200" dirty="0" smtClean="0"/>
          </a:p>
          <a:p>
            <a:r>
              <a:rPr lang="en-US" sz="2200" dirty="0" smtClean="0"/>
              <a:t>Priority of scientific approach to characterize impacts: </a:t>
            </a:r>
          </a:p>
          <a:p>
            <a:pPr lvl="1"/>
            <a:r>
              <a:rPr lang="en-US" sz="2000" dirty="0" smtClean="0"/>
              <a:t>First</a:t>
            </a:r>
            <a:r>
              <a:rPr lang="en-US" sz="2000" dirty="0"/>
              <a:t>: Natural science</a:t>
            </a:r>
          </a:p>
          <a:p>
            <a:pPr lvl="1"/>
            <a:r>
              <a:rPr lang="en-US" sz="2000" dirty="0" smtClean="0"/>
              <a:t>Next: </a:t>
            </a:r>
            <a:r>
              <a:rPr lang="en-US" sz="2000" dirty="0"/>
              <a:t>Social or economic science or International convention</a:t>
            </a:r>
          </a:p>
          <a:p>
            <a:pPr lvl="1"/>
            <a:r>
              <a:rPr lang="en-US" sz="2000" dirty="0"/>
              <a:t>Last: Value </a:t>
            </a:r>
            <a:r>
              <a:rPr lang="en-US" sz="2000" dirty="0" smtClean="0"/>
              <a:t>choices (opinion, preferences)</a:t>
            </a:r>
            <a:endParaRPr lang="en-US" sz="2000" dirty="0"/>
          </a:p>
          <a:p>
            <a:pPr lvl="2"/>
            <a:endParaRPr lang="en-US" dirty="0" smtClean="0"/>
          </a:p>
          <a:p>
            <a:endParaRPr lang="en-US" dirty="0" smtClean="0"/>
          </a:p>
          <a:p>
            <a:endParaRPr lang="en-US" b="1" dirty="0" smtClean="0"/>
          </a:p>
          <a:p>
            <a:pPr marL="0" indent="0">
              <a:buNone/>
            </a:pPr>
            <a:endParaRPr lang="en-US" dirty="0"/>
          </a:p>
        </p:txBody>
      </p:sp>
      <p:sp>
        <p:nvSpPr>
          <p:cNvPr id="8" name="Footer Placeholder 7"/>
          <p:cNvSpPr>
            <a:spLocks noGrp="1"/>
          </p:cNvSpPr>
          <p:nvPr>
            <p:ph type="ftr" sz="quarter" idx="11"/>
          </p:nvPr>
        </p:nvSpPr>
        <p:spPr/>
        <p:txBody>
          <a:bodyPr/>
          <a:lstStyle/>
          <a:p>
            <a:r>
              <a:rPr lang="en-US" dirty="0"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4105663280"/>
      </p:ext>
    </p:extLst>
  </p:cSld>
  <p:clrMapOvr>
    <a:masterClrMapping/>
  </p:clrMapOvr>
  <mc:AlternateContent xmlns:mc="http://schemas.openxmlformats.org/markup-compatibility/2006" xmlns:p14="http://schemas.microsoft.com/office/powerpoint/2010/main">
    <mc:Choice Requires="p14">
      <p:transition spd="slow" p14:dur="2000" advTm="65888"/>
    </mc:Choice>
    <mc:Fallback xmlns="">
      <p:transition spd="slow" advTm="6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An LCA?</a:t>
            </a: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8</a:t>
            </a:fld>
            <a:endParaRPr lang="en-US"/>
          </a:p>
        </p:txBody>
      </p:sp>
      <p:graphicFrame>
        <p:nvGraphicFramePr>
          <p:cNvPr id="10" name="Diagram 9"/>
          <p:cNvGraphicFramePr/>
          <p:nvPr>
            <p:extLst>
              <p:ext uri="{D42A27DB-BD31-4B8C-83A1-F6EECF244321}">
                <p14:modId xmlns:p14="http://schemas.microsoft.com/office/powerpoint/2010/main" val="103972634"/>
              </p:ext>
            </p:extLst>
          </p:nvPr>
        </p:nvGraphicFramePr>
        <p:xfrm>
          <a:off x="1097280" y="1161827"/>
          <a:ext cx="10115203" cy="45272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1640712149"/>
      </p:ext>
    </p:extLst>
  </p:cSld>
  <p:clrMapOvr>
    <a:masterClrMapping/>
  </p:clrMapOvr>
  <mc:AlternateContent xmlns:mc="http://schemas.openxmlformats.org/markup-compatibility/2006" xmlns:p14="http://schemas.microsoft.com/office/powerpoint/2010/main">
    <mc:Choice Requires="p14">
      <p:transition spd="slow" p14:dur="2000" advTm="34154"/>
    </mc:Choice>
    <mc:Fallback xmlns="">
      <p:transition spd="slow" advTm="3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 14040 Background </a:t>
            </a:r>
            <a:endParaRPr lang="en-US" dirty="0"/>
          </a:p>
        </p:txBody>
      </p:sp>
      <p:sp>
        <p:nvSpPr>
          <p:cNvPr id="3" name="Content Placeholder 2"/>
          <p:cNvSpPr>
            <a:spLocks noGrp="1"/>
          </p:cNvSpPr>
          <p:nvPr>
            <p:ph idx="1"/>
          </p:nvPr>
        </p:nvSpPr>
        <p:spPr>
          <a:xfrm>
            <a:off x="637761" y="1195388"/>
            <a:ext cx="6626639" cy="4886861"/>
          </a:xfrm>
        </p:spPr>
        <p:txBody>
          <a:bodyPr>
            <a:normAutofit/>
          </a:bodyPr>
          <a:lstStyle/>
          <a:p>
            <a:r>
              <a:rPr lang="en-US" dirty="0" smtClean="0"/>
              <a:t>LCA Principles and Framework</a:t>
            </a:r>
          </a:p>
          <a:p>
            <a:r>
              <a:rPr lang="en-US" dirty="0" smtClean="0"/>
              <a:t>“Details the requirements for conducting an LCA”</a:t>
            </a:r>
            <a:r>
              <a:rPr lang="en-US" baseline="30000" dirty="0" smtClean="0"/>
              <a:t>*</a:t>
            </a:r>
          </a:p>
          <a:p>
            <a:r>
              <a:rPr lang="en-US" dirty="0" smtClean="0"/>
              <a:t>Also covers Life Cycle Inventory (LCI) only study</a:t>
            </a:r>
            <a:endParaRPr lang="en-US" baseline="30000" dirty="0"/>
          </a:p>
          <a:p>
            <a:r>
              <a:rPr lang="en-US" dirty="0" smtClean="0"/>
              <a:t>Developed first by the International Organization for Standardization (ISO) in 1996.</a:t>
            </a:r>
          </a:p>
          <a:p>
            <a:pPr lvl="1"/>
            <a:r>
              <a:rPr lang="en-US" dirty="0" smtClean="0"/>
              <a:t>Updated to second edition in 2006</a:t>
            </a:r>
          </a:p>
          <a:p>
            <a:r>
              <a:rPr lang="en-US" dirty="0"/>
              <a:t>G</a:t>
            </a:r>
            <a:r>
              <a:rPr lang="en-US" dirty="0" smtClean="0"/>
              <a:t>uiding document for basic Life Cycle Assessment procedures</a:t>
            </a:r>
          </a:p>
          <a:p>
            <a:pPr lvl="1"/>
            <a:r>
              <a:rPr lang="en-US" dirty="0" smtClean="0"/>
              <a:t>More detailed procedures and examples in:</a:t>
            </a:r>
          </a:p>
          <a:p>
            <a:pPr lvl="2"/>
            <a:r>
              <a:rPr lang="en-US" sz="1600" b="1" dirty="0" smtClean="0"/>
              <a:t>ISO 14044 – Requirements and guidelines</a:t>
            </a:r>
          </a:p>
          <a:p>
            <a:pPr lvl="2"/>
            <a:r>
              <a:rPr lang="en-US" sz="1600" dirty="0" smtClean="0"/>
              <a:t>ISO/TR 14047 – Illustrative examples on how to apply ISO 14044 to impact assessment situations</a:t>
            </a:r>
          </a:p>
          <a:p>
            <a:pPr lvl="2"/>
            <a:r>
              <a:rPr lang="en-US" sz="1600" dirty="0" smtClean="0"/>
              <a:t>ISO/TS 14071 – Critical review process and reviewer competencies: Additional requirements and guidelines to ISO 14044:2006</a:t>
            </a:r>
          </a:p>
          <a:p>
            <a:pPr lvl="2"/>
            <a:r>
              <a:rPr lang="en-US" sz="1600" dirty="0" smtClean="0"/>
              <a:t>ISO/TS 14048 – Data documentation format</a:t>
            </a:r>
            <a:endParaRPr lang="en-US" b="1" dirty="0" smtClean="0"/>
          </a:p>
          <a:p>
            <a:pPr marL="0" indent="0">
              <a:buNone/>
            </a:pPr>
            <a:endParaRPr lang="en-US" dirty="0"/>
          </a:p>
        </p:txBody>
      </p:sp>
      <p:sp>
        <p:nvSpPr>
          <p:cNvPr id="8" name="Footer Placeholder 7"/>
          <p:cNvSpPr>
            <a:spLocks noGrp="1"/>
          </p:cNvSpPr>
          <p:nvPr>
            <p:ph type="ftr" sz="quarter" idx="11"/>
          </p:nvPr>
        </p:nvSpPr>
        <p:spPr/>
        <p:txBody>
          <a:bodyPr/>
          <a:lstStyle/>
          <a:p>
            <a:r>
              <a:rPr lang="en-US" smtClean="0"/>
              <a:t>LCA Module A1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9</a:t>
            </a:fld>
            <a:endParaRPr lang="en-US"/>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3883" y="1161827"/>
            <a:ext cx="4118022" cy="4033838"/>
          </a:xfrm>
          <a:prstGeom prst="rect">
            <a:avLst/>
          </a:prstGeom>
          <a:ln>
            <a:solidFill>
              <a:schemeClr val="tx1"/>
            </a:solidFill>
          </a:ln>
        </p:spPr>
      </p:pic>
      <p:sp>
        <p:nvSpPr>
          <p:cNvPr id="9" name="Rectangle 8"/>
          <p:cNvSpPr/>
          <p:nvPr/>
        </p:nvSpPr>
        <p:spPr>
          <a:xfrm>
            <a:off x="10746889" y="6137364"/>
            <a:ext cx="1445112" cy="246221"/>
          </a:xfrm>
          <a:prstGeom prst="rect">
            <a:avLst/>
          </a:prstGeom>
        </p:spPr>
        <p:txBody>
          <a:bodyPr wrap="square">
            <a:spAutoFit/>
          </a:bodyPr>
          <a:lstStyle/>
          <a:p>
            <a:r>
              <a:rPr lang="en-US" sz="1000" baseline="30000" dirty="0" smtClean="0"/>
              <a:t>*</a:t>
            </a:r>
            <a:r>
              <a:rPr lang="en-US" sz="1000" dirty="0" smtClean="0"/>
              <a:t>ISO 14040:2006</a:t>
            </a:r>
            <a:endParaRPr lang="en-US" sz="1000" baseline="30000" dirty="0"/>
          </a:p>
        </p:txBody>
      </p:sp>
      <p:cxnSp>
        <p:nvCxnSpPr>
          <p:cNvPr id="11" name="Straight Arrow Connector 10"/>
          <p:cNvCxnSpPr/>
          <p:nvPr/>
        </p:nvCxnSpPr>
        <p:spPr>
          <a:xfrm flipH="1">
            <a:off x="4791075" y="4410075"/>
            <a:ext cx="22193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10400" y="4405313"/>
            <a:ext cx="0" cy="138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10400" y="5791200"/>
            <a:ext cx="65722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67625" y="5617662"/>
            <a:ext cx="3743326" cy="338554"/>
          </a:xfrm>
          <a:prstGeom prst="rect">
            <a:avLst/>
          </a:prstGeom>
          <a:noFill/>
          <a:ln w="12700">
            <a:solidFill>
              <a:srgbClr val="739A28"/>
            </a:solidFill>
          </a:ln>
        </p:spPr>
        <p:txBody>
          <a:bodyPr wrap="square" rtlCol="0">
            <a:spAutoFit/>
          </a:bodyPr>
          <a:lstStyle/>
          <a:p>
            <a:r>
              <a:rPr lang="en-US" sz="1600" dirty="0" smtClean="0"/>
              <a:t>Course Module A2 dedicated to ISO 14044 </a:t>
            </a:r>
            <a:endParaRPr lang="en-US" sz="1600"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7" name="Date Placeholder 5"/>
          <p:cNvSpPr>
            <a:spLocks noGrp="1"/>
          </p:cNvSpPr>
          <p:nvPr>
            <p:ph type="dt" sz="half" idx="10"/>
          </p:nvPr>
        </p:nvSpPr>
        <p:spPr>
          <a:xfrm>
            <a:off x="1097280" y="6459785"/>
            <a:ext cx="2472271" cy="365125"/>
          </a:xfrm>
        </p:spPr>
        <p:txBody>
          <a:bodyPr/>
          <a:lstStyle/>
          <a:p>
            <a:r>
              <a:rPr lang="en-US" dirty="0" smtClean="0"/>
              <a:t>02/2015</a:t>
            </a:r>
            <a:endParaRPr lang="en-US" dirty="0"/>
          </a:p>
        </p:txBody>
      </p:sp>
    </p:spTree>
    <p:extLst>
      <p:ext uri="{BB962C8B-B14F-4D97-AF65-F5344CB8AC3E}">
        <p14:creationId xmlns:p14="http://schemas.microsoft.com/office/powerpoint/2010/main" val="2203721749"/>
      </p:ext>
    </p:extLst>
  </p:cSld>
  <p:clrMapOvr>
    <a:masterClrMapping/>
  </p:clrMapOvr>
  <mc:AlternateContent xmlns:mc="http://schemas.openxmlformats.org/markup-compatibility/2006" xmlns:p14="http://schemas.microsoft.com/office/powerpoint/2010/main">
    <mc:Choice Requires="p14">
      <p:transition spd="slow" p14:dur="2000" advTm="61349"/>
    </mc:Choice>
    <mc:Fallback xmlns="">
      <p:transition spd="slow" advTm="6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2906</TotalTime>
  <Words>2035</Words>
  <Application>Microsoft Macintosh PowerPoint</Application>
  <PresentationFormat>Widescreen</PresentationFormat>
  <Paragraphs>382</Paragraphs>
  <Slides>32</Slides>
  <Notes>19</Notes>
  <HiddenSlides>1</HiddenSlides>
  <MMClips>20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32</vt:i4>
      </vt:variant>
      <vt:variant>
        <vt:lpstr>Custom Shows</vt:lpstr>
      </vt:variant>
      <vt:variant>
        <vt:i4>1</vt:i4>
      </vt:variant>
    </vt:vector>
  </HeadingPairs>
  <TitlesOfParts>
    <vt:vector size="39" baseType="lpstr">
      <vt:lpstr>Calibri</vt:lpstr>
      <vt:lpstr>Calibri Light</vt:lpstr>
      <vt:lpstr>Times New Roman</vt:lpstr>
      <vt:lpstr>Wingdings</vt:lpstr>
      <vt:lpstr>Arial</vt:lpstr>
      <vt:lpstr>Retrospect</vt:lpstr>
      <vt:lpstr>Welcome to the Life Cycle Assessment (LCA) Learning Module Series</vt:lpstr>
      <vt:lpstr>LCA Module Series Groups</vt:lpstr>
      <vt:lpstr>Introduction to Life Cycle Assessment and International Standard ISO 14040</vt:lpstr>
      <vt:lpstr>What is Life Cycle Assessment?</vt:lpstr>
      <vt:lpstr>Phases versus Stages</vt:lpstr>
      <vt:lpstr>Principles of LCA</vt:lpstr>
      <vt:lpstr>LCA Science</vt:lpstr>
      <vt:lpstr>Why Do An LCA?</vt:lpstr>
      <vt:lpstr>ISO 14040 Background </vt:lpstr>
      <vt:lpstr>Scope of ISO 14040</vt:lpstr>
      <vt:lpstr>Phases of  an LCA</vt:lpstr>
      <vt:lpstr>Phase 1: Goal and Scope</vt:lpstr>
      <vt:lpstr>Phases 2 and 3: LCI and LCIA</vt:lpstr>
      <vt:lpstr>Phase 4: Interpretation</vt:lpstr>
      <vt:lpstr>Limitations of LCA</vt:lpstr>
      <vt:lpstr>Critical Review</vt:lpstr>
      <vt:lpstr>Summary Features of an LCA</vt:lpstr>
      <vt:lpstr>Full Listing of Terms in ISO 14040</vt:lpstr>
      <vt:lpstr>Select Terms and Definitions in ISO 14040</vt:lpstr>
      <vt:lpstr>Thank you for completing Module A1!</vt:lpstr>
      <vt:lpstr>Self-Assessment Quiz</vt:lpstr>
      <vt:lpstr>What does LCI stand for?</vt:lpstr>
      <vt:lpstr>Correct!</vt:lpstr>
      <vt:lpstr>How many phases are there in an LCA?</vt:lpstr>
      <vt:lpstr>Correct!</vt:lpstr>
      <vt:lpstr>What is one of the intended benefits of a critical review?</vt:lpstr>
      <vt:lpstr>Correct!</vt:lpstr>
      <vt:lpstr>Can the Goal and Scope be updated while completing the LCI stage?</vt:lpstr>
      <vt:lpstr>Correct!</vt:lpstr>
      <vt:lpstr>What is the first priority of the scientific approach to characterizing impacts?</vt:lpstr>
      <vt:lpstr>Correct!</vt:lpstr>
      <vt:lpstr>Sorry that’s Incorrect</vt:lpstr>
      <vt:lpstr>Wrong</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Microsoft Office User</cp:lastModifiedBy>
  <cp:revision>205</cp:revision>
  <dcterms:created xsi:type="dcterms:W3CDTF">2014-11-14T22:25:32Z</dcterms:created>
  <dcterms:modified xsi:type="dcterms:W3CDTF">2018-01-09T15:48:50Z</dcterms:modified>
</cp:coreProperties>
</file>