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6" r:id="rId4"/>
    <p:sldId id="260" r:id="rId5"/>
    <p:sldId id="262" r:id="rId6"/>
    <p:sldId id="261" r:id="rId7"/>
    <p:sldId id="263" r:id="rId8"/>
    <p:sldId id="265" r:id="rId9"/>
    <p:sldId id="264" r:id="rId10"/>
    <p:sldId id="258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023"/>
    <a:srgbClr val="D50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449-B7DE-F145-A4CD-93DCEB7EAAF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3A94-517B-C541-AA66-1E7BFFE3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91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449-B7DE-F145-A4CD-93DCEB7EAAF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3A94-517B-C541-AA66-1E7BFFE3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449-B7DE-F145-A4CD-93DCEB7EAAF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3A94-517B-C541-AA66-1E7BFFE3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57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449-B7DE-F145-A4CD-93DCEB7EAAF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3A94-517B-C541-AA66-1E7BFFE3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7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449-B7DE-F145-A4CD-93DCEB7EAAF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3A94-517B-C541-AA66-1E7BFFE3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5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449-B7DE-F145-A4CD-93DCEB7EAAF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3A94-517B-C541-AA66-1E7BFFE3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7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449-B7DE-F145-A4CD-93DCEB7EAAF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3A94-517B-C541-AA66-1E7BFFE3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67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449-B7DE-F145-A4CD-93DCEB7EAAF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3A94-517B-C541-AA66-1E7BFFE3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9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449-B7DE-F145-A4CD-93DCEB7EAAF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3A94-517B-C541-AA66-1E7BFFE3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3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449-B7DE-F145-A4CD-93DCEB7EAAF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3A94-517B-C541-AA66-1E7BFFE3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9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A449-B7DE-F145-A4CD-93DCEB7EAAF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3A94-517B-C541-AA66-1E7BFFE3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1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0A449-B7DE-F145-A4CD-93DCEB7EAAF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03A94-517B-C541-AA66-1E7BFFE3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82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plytexas.org" TargetMode="External"/><Relationship Id="rId2" Type="http://schemas.openxmlformats.org/officeDocument/2006/relationships/hyperlink" Target="http://www.lamar.edu/arts-sciences/psychology/degrees/graduate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kirkee@lamar.edu" TargetMode="External"/><Relationship Id="rId4" Type="http://schemas.openxmlformats.org/officeDocument/2006/relationships/hyperlink" Target="https://www.lamar.edu/admissions/how-to-apply/graduate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jebarclay@lamar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15482"/>
          </a:xfrm>
          <a:prstGeom prst="rect">
            <a:avLst/>
          </a:prstGeom>
          <a:solidFill>
            <a:srgbClr val="D500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reen Shot 2018-04-08 at 12.07.0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577" y="0"/>
            <a:ext cx="5983989" cy="151548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729348"/>
            <a:ext cx="912262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effectLst>
                  <a:outerShdw blurRad="50800" dist="38100" dir="2700000" algn="tl" rotWithShape="0">
                    <a:srgbClr val="000000">
                      <a:alpha val="35000"/>
                    </a:srgbClr>
                  </a:outerShdw>
                </a:effectLst>
                <a:latin typeface="Charter Black"/>
                <a:cs typeface="Charter Black"/>
              </a:rPr>
              <a:t>PSYCHOLOGY DEPARTMENT </a:t>
            </a:r>
          </a:p>
          <a:p>
            <a:pPr algn="ctr"/>
            <a:r>
              <a:rPr lang="en-US" sz="5400">
                <a:effectLst>
                  <a:outerShdw blurRad="50800" dist="38100" dir="2700000" algn="tl" rotWithShape="0">
                    <a:srgbClr val="000000">
                      <a:alpha val="35000"/>
                    </a:srgbClr>
                  </a:outerShdw>
                </a:effectLst>
                <a:latin typeface="Charter Black"/>
                <a:cs typeface="Charter Black"/>
              </a:rPr>
              <a:t>EXPO 2020</a:t>
            </a:r>
            <a:endParaRPr lang="en-US" sz="5400" dirty="0">
              <a:effectLst>
                <a:outerShdw blurRad="50800" dist="38100" dir="2700000" algn="tl" rotWithShape="0">
                  <a:srgbClr val="000000">
                    <a:alpha val="35000"/>
                  </a:srgbClr>
                </a:outerShdw>
              </a:effectLst>
              <a:latin typeface="Charter Black"/>
              <a:cs typeface="Charter Black"/>
            </a:endParaRPr>
          </a:p>
        </p:txBody>
      </p:sp>
    </p:spTree>
    <p:extLst>
      <p:ext uri="{BB962C8B-B14F-4D97-AF65-F5344CB8AC3E}">
        <p14:creationId xmlns:p14="http://schemas.microsoft.com/office/powerpoint/2010/main" val="3777369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15482"/>
          </a:xfrm>
          <a:prstGeom prst="rect">
            <a:avLst/>
          </a:prstGeom>
          <a:solidFill>
            <a:srgbClr val="D500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64867"/>
            <a:ext cx="91226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35000"/>
                    </a:srgbClr>
                  </a:outerShdw>
                </a:effectLst>
                <a:latin typeface="Charter Black"/>
                <a:cs typeface="Charter Black"/>
              </a:rPr>
              <a:t>ADMISSION REQUIREMENTS AND NEXT STEPS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372" y="1531943"/>
            <a:ext cx="9122628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1" u="sng" dirty="0"/>
              <a:t>What You’ll Need to Apply:</a:t>
            </a:r>
          </a:p>
          <a:p>
            <a:pPr marL="342900" indent="-342900">
              <a:buFont typeface="Arial"/>
              <a:buChar char="•"/>
            </a:pPr>
            <a:endParaRPr lang="en-US" sz="800" b="1" dirty="0"/>
          </a:p>
          <a:p>
            <a:pPr marL="800100" lvl="1" indent="-342900">
              <a:buFontTx/>
              <a:buChar char="-"/>
            </a:pPr>
            <a:r>
              <a:rPr lang="en-US" sz="2000" dirty="0"/>
              <a:t>The equivalent of a </a:t>
            </a:r>
            <a:r>
              <a:rPr lang="en-US" sz="2000" b="1" dirty="0"/>
              <a:t>bachelor's degree in psychology </a:t>
            </a:r>
            <a:r>
              <a:rPr lang="en-US" sz="1600" dirty="0"/>
              <a:t>(24 semester hours)</a:t>
            </a:r>
            <a:r>
              <a:rPr lang="en-US" sz="2000" dirty="0"/>
              <a:t>. </a:t>
            </a:r>
          </a:p>
          <a:p>
            <a:pPr marL="800100" lvl="1" indent="-342900">
              <a:buFontTx/>
              <a:buChar char="-"/>
            </a:pPr>
            <a:endParaRPr lang="en-US" sz="1100" dirty="0"/>
          </a:p>
          <a:p>
            <a:pPr marL="800100" lvl="1" indent="-342900">
              <a:buFontTx/>
              <a:buChar char="-"/>
            </a:pPr>
            <a:r>
              <a:rPr lang="en-US" sz="2000" dirty="0"/>
              <a:t>A cumulative </a:t>
            </a:r>
            <a:r>
              <a:rPr lang="en-US" sz="2000" b="1" dirty="0"/>
              <a:t>GPA of 3.0/4.0</a:t>
            </a:r>
            <a:r>
              <a:rPr lang="en-US" sz="2000" dirty="0"/>
              <a:t>, and a </a:t>
            </a:r>
            <a:r>
              <a:rPr lang="en-US" sz="2000" b="1" dirty="0"/>
              <a:t>GPA of 3.0/4.0 in psychology courses</a:t>
            </a:r>
            <a:r>
              <a:rPr lang="en-US" sz="2000" dirty="0"/>
              <a:t>.</a:t>
            </a:r>
          </a:p>
          <a:p>
            <a:pPr marL="800100" lvl="1" indent="-342900">
              <a:buFontTx/>
              <a:buChar char="-"/>
            </a:pPr>
            <a:endParaRPr lang="en-US" sz="1100" dirty="0"/>
          </a:p>
          <a:p>
            <a:pPr marL="800100" lvl="1" indent="-342900">
              <a:buFontTx/>
              <a:buChar char="-"/>
            </a:pPr>
            <a:r>
              <a:rPr lang="en-US" sz="2000" b="1" dirty="0"/>
              <a:t>GRE scores </a:t>
            </a:r>
            <a:r>
              <a:rPr lang="en-US" sz="2000" dirty="0"/>
              <a:t>of at least </a:t>
            </a:r>
            <a:r>
              <a:rPr lang="en-US" sz="2000" b="1" dirty="0"/>
              <a:t>150 verbal</a:t>
            </a:r>
            <a:r>
              <a:rPr lang="en-US" sz="2000" dirty="0"/>
              <a:t>, and </a:t>
            </a:r>
            <a:r>
              <a:rPr lang="en-US" sz="2000" b="1" dirty="0"/>
              <a:t>150 quantitative</a:t>
            </a:r>
            <a:r>
              <a:rPr lang="en-US" sz="2000" dirty="0"/>
              <a:t>. </a:t>
            </a:r>
          </a:p>
          <a:p>
            <a:pPr marL="800100" lvl="1" indent="-342900">
              <a:buFontTx/>
              <a:buChar char="-"/>
            </a:pPr>
            <a:endParaRPr lang="en-US" sz="1100" dirty="0"/>
          </a:p>
          <a:p>
            <a:pPr marL="800100" lvl="1" indent="-342900">
              <a:buFontTx/>
              <a:buChar char="-"/>
            </a:pPr>
            <a:r>
              <a:rPr lang="en-US" sz="2000" b="1" dirty="0"/>
              <a:t>A statement of purpose </a:t>
            </a:r>
            <a:r>
              <a:rPr lang="en-US" sz="1600" dirty="0"/>
              <a:t>(why you're interested in program, what work you plan to do if admitted, why YOU are suited for this work, etc.)</a:t>
            </a:r>
          </a:p>
          <a:p>
            <a:pPr marL="800100" lvl="1" indent="-342900">
              <a:buFontTx/>
              <a:buChar char="-"/>
            </a:pPr>
            <a:endParaRPr lang="en-US" sz="1100" dirty="0"/>
          </a:p>
          <a:p>
            <a:pPr marL="800100" lvl="1" indent="-342900">
              <a:buFontTx/>
              <a:buChar char="-"/>
            </a:pPr>
            <a:r>
              <a:rPr lang="en-US" sz="2000" b="1" dirty="0"/>
              <a:t>3 letters of recommendation </a:t>
            </a:r>
            <a:r>
              <a:rPr lang="en-US" sz="1600" dirty="0"/>
              <a:t>(addressing your academic preparation, suitability for graduate study, and appraisal of the applicant’s personal and moral standards for professional conduct).</a:t>
            </a:r>
          </a:p>
          <a:p>
            <a:pPr marL="800100" lvl="1" indent="-342900">
              <a:buFontTx/>
              <a:buChar char="-"/>
            </a:pPr>
            <a:endParaRPr lang="en-US" sz="1000" dirty="0"/>
          </a:p>
          <a:p>
            <a:pPr marL="342900" indent="-342900">
              <a:buFont typeface="Arial"/>
              <a:buChar char="•"/>
            </a:pPr>
            <a:r>
              <a:rPr lang="en-US" sz="2000" b="1" dirty="0"/>
              <a:t>The department has flexible admission criteria, which allow the faculty to review applicants individually. </a:t>
            </a:r>
          </a:p>
          <a:p>
            <a:pPr marL="342900" indent="-342900">
              <a:buFont typeface="Arial"/>
              <a:buChar char="•"/>
            </a:pPr>
            <a:endParaRPr lang="en-US" sz="800" b="1" dirty="0"/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The department will only consider applications for enrollment that begins in the fall semester. </a:t>
            </a:r>
            <a:r>
              <a:rPr lang="en-US" sz="2000" b="1" u="sng" dirty="0">
                <a:solidFill>
                  <a:srgbClr val="FF0000"/>
                </a:solidFill>
              </a:rPr>
              <a:t>Applications for fall admission must be received by April 15th</a:t>
            </a:r>
            <a:r>
              <a:rPr lang="en-US" sz="2000" dirty="0"/>
              <a:t>. International students must have a minimum TOEFL score of 79. </a:t>
            </a:r>
            <a:endParaRPr lang="en-US" sz="2000" b="1" dirty="0"/>
          </a:p>
          <a:p>
            <a:pPr marL="800100" lvl="1" indent="-342900">
              <a:buFontTx/>
              <a:buChar char="-"/>
            </a:pPr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2991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15482"/>
          </a:xfrm>
          <a:prstGeom prst="rect">
            <a:avLst/>
          </a:prstGeom>
          <a:solidFill>
            <a:srgbClr val="D500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72" y="75073"/>
            <a:ext cx="9122628" cy="1051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35000"/>
                    </a:srgbClr>
                  </a:outerShdw>
                </a:effectLst>
                <a:latin typeface="Charter Black"/>
                <a:cs typeface="Charter Black"/>
              </a:rPr>
              <a:t>WHY LAMAR?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9664" y="1541138"/>
            <a:ext cx="8647947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b="1" dirty="0"/>
              <a:t>Benefits of Choosing Our Graduate Program:</a:t>
            </a:r>
          </a:p>
          <a:p>
            <a:pPr marL="285750" indent="-285750">
              <a:buFont typeface="Arial"/>
              <a:buChar char="•"/>
            </a:pPr>
            <a:endParaRPr lang="en-US" sz="2400" b="1" dirty="0"/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Low student-to-teacher ratios ensure professors are available to assist you with your academic path and take a personal interest in your success!</a:t>
            </a:r>
          </a:p>
          <a:p>
            <a:pPr marL="742950" lvl="1" indent="-285750">
              <a:buFont typeface="Arial"/>
              <a:buChar char="•"/>
            </a:pP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An I/O practicum that allows you to gain experience working with local businesses and organizations before and entering the workforce.</a:t>
            </a:r>
          </a:p>
          <a:p>
            <a:pPr marL="742950" lvl="1" indent="-285750">
              <a:buFont typeface="Arial"/>
              <a:buChar char="•"/>
            </a:pP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A Clinical practicum that allows student therapists to practice treating clients on campus at the Lamar Psychology Clinic.  </a:t>
            </a:r>
          </a:p>
          <a:p>
            <a:pPr marL="742950" lvl="1" indent="-285750">
              <a:buFont typeface="Arial"/>
              <a:buChar char="•"/>
            </a:pP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Access to student research laboratory suites and an assortment of lab equipment for use in your independent research and thesis.</a:t>
            </a:r>
          </a:p>
          <a:p>
            <a:pPr marL="742950" lvl="1" indent="-285750">
              <a:buFont typeface="Arial"/>
              <a:buChar char="•"/>
            </a:pP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Every </a:t>
            </a:r>
            <a:r>
              <a:rPr lang="en-US" sz="2000" b="1" dirty="0"/>
              <a:t>full-time </a:t>
            </a:r>
            <a:r>
              <a:rPr lang="en-US" sz="2000" dirty="0"/>
              <a:t>graduate student has access to departmental student assistantships that pay up to $3,000 a year per student, as well as $1,000 a year in graduate scholarships.  </a:t>
            </a:r>
          </a:p>
        </p:txBody>
      </p:sp>
    </p:spTree>
    <p:extLst>
      <p:ext uri="{BB962C8B-B14F-4D97-AF65-F5344CB8AC3E}">
        <p14:creationId xmlns:p14="http://schemas.microsoft.com/office/powerpoint/2010/main" val="1755105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15482"/>
          </a:xfrm>
          <a:prstGeom prst="rect">
            <a:avLst/>
          </a:prstGeom>
          <a:solidFill>
            <a:srgbClr val="D500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03349"/>
            <a:ext cx="91226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35000"/>
                    </a:srgbClr>
                  </a:outerShdw>
                </a:effectLst>
                <a:latin typeface="Charter Black"/>
                <a:cs typeface="Charter Black"/>
              </a:rPr>
              <a:t>ENROLLMENT AND CONTACT INFORMATION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4681" y="1680426"/>
            <a:ext cx="8647947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2000" b="1" dirty="0">
              <a:solidFill>
                <a:prstClr val="black"/>
              </a:solidFill>
            </a:endParaRPr>
          </a:p>
          <a:p>
            <a:pPr lvl="0"/>
            <a:r>
              <a:rPr lang="en-US" sz="2000" b="1" dirty="0">
                <a:solidFill>
                  <a:prstClr val="black"/>
                </a:solidFill>
              </a:rPr>
              <a:t>Information About Our Program: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Access at   </a:t>
            </a:r>
            <a:r>
              <a:rPr lang="en-US" b="1" dirty="0">
                <a:solidFill>
                  <a:prstClr val="black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www.lamar.edu/arts-sciences/psychology/degrees/graduate/</a:t>
            </a:r>
            <a:endParaRPr lang="en-US" b="1" dirty="0">
              <a:solidFill>
                <a:prstClr val="black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400" b="1" dirty="0"/>
          </a:p>
          <a:p>
            <a:r>
              <a:rPr lang="en-US" sz="2400" b="1" dirty="0"/>
              <a:t>Steps to Apply:</a:t>
            </a:r>
          </a:p>
          <a:p>
            <a:endParaRPr lang="en-US" sz="1000" b="1" dirty="0"/>
          </a:p>
          <a:p>
            <a:r>
              <a:rPr lang="en-US" sz="2000" b="1" dirty="0"/>
              <a:t>1.) Graduate Studies Application: </a:t>
            </a:r>
          </a:p>
          <a:p>
            <a:r>
              <a:rPr lang="en-US" dirty="0"/>
              <a:t>Apply using </a:t>
            </a:r>
            <a:r>
              <a:rPr lang="en-US" b="1" dirty="0"/>
              <a:t>“Apply Texas Application” </a:t>
            </a:r>
            <a:r>
              <a:rPr lang="en-US" dirty="0"/>
              <a:t>at</a:t>
            </a:r>
            <a:r>
              <a:rPr lang="en-US" b="1" dirty="0"/>
              <a:t> </a:t>
            </a:r>
            <a:r>
              <a:rPr lang="en-US" b="1" dirty="0">
                <a:hlinkClick r:id="rId3"/>
              </a:rPr>
              <a:t>www.applytexas.org</a:t>
            </a:r>
            <a:endParaRPr lang="en-US" b="1" dirty="0"/>
          </a:p>
          <a:p>
            <a:endParaRPr lang="en-US" sz="2400" b="1" dirty="0"/>
          </a:p>
          <a:p>
            <a:r>
              <a:rPr lang="en-US" sz="2000" b="1" dirty="0"/>
              <a:t>2.) Admissions information </a:t>
            </a:r>
          </a:p>
          <a:p>
            <a:r>
              <a:rPr lang="en-US" dirty="0"/>
              <a:t>Access at   </a:t>
            </a:r>
            <a:r>
              <a:rPr lang="en-US" b="1" dirty="0">
                <a:hlinkClick r:id="rId4"/>
              </a:rPr>
              <a:t>https://www.lamar.edu/admissions/how-to-apply/graduate.html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3.) Submit Statement  of Purpose and Letters of Recommendation (3)  </a:t>
            </a:r>
          </a:p>
          <a:p>
            <a:r>
              <a:rPr lang="en-US" dirty="0"/>
              <a:t>Submit to department chair, Dr. Kirk, at </a:t>
            </a:r>
            <a:r>
              <a:rPr lang="en-US" b="1" u="sng" dirty="0">
                <a:hlinkClick r:id="rId5"/>
              </a:rPr>
              <a:t>kirkee@lamar.edu</a:t>
            </a:r>
            <a:endParaRPr lang="en-US" b="1" u="sng" dirty="0"/>
          </a:p>
          <a:p>
            <a:pPr lvl="1"/>
            <a:r>
              <a:rPr lang="en-US" sz="1600" i="1" dirty="0"/>
              <a:t>*Preferred that the Letters of Recommendation be submitted directly from the individual who wrote the recommendation.  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13524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15482"/>
          </a:xfrm>
          <a:prstGeom prst="rect">
            <a:avLst/>
          </a:prstGeom>
          <a:solidFill>
            <a:srgbClr val="D500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03348"/>
            <a:ext cx="91226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35000"/>
                    </a:srgbClr>
                  </a:outerShdw>
                </a:effectLst>
                <a:latin typeface="Charter Black"/>
                <a:cs typeface="Charter Black"/>
              </a:rPr>
              <a:t>Additional Information 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6053" y="2628693"/>
            <a:ext cx="86479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/>
          </a:p>
          <a:p>
            <a:pPr marL="285750" indent="-285750">
              <a:buFont typeface="Arial"/>
              <a:buChar char="•"/>
            </a:pPr>
            <a:r>
              <a:rPr lang="en-US" sz="2400" b="1" dirty="0"/>
              <a:t>Need additional information or have questions?</a:t>
            </a:r>
          </a:p>
          <a:p>
            <a:pPr marL="285750" indent="-285750">
              <a:buFont typeface="Arial"/>
              <a:buChar char="•"/>
            </a:pPr>
            <a:endParaRPr lang="en-US" sz="2400" b="1" dirty="0"/>
          </a:p>
          <a:p>
            <a:pPr marL="742950" lvl="1" indent="-285750">
              <a:buFontTx/>
              <a:buChar char="-"/>
            </a:pPr>
            <a:r>
              <a:rPr lang="en-US" dirty="0"/>
              <a:t>If your have any questions about our program, application requirements, or  </a:t>
            </a:r>
          </a:p>
          <a:p>
            <a:pPr lvl="1"/>
            <a:r>
              <a:rPr lang="en-US" dirty="0"/>
              <a:t>     enrollment, please </a:t>
            </a:r>
            <a:r>
              <a:rPr lang="en-US" b="1" dirty="0"/>
              <a:t>email me a</a:t>
            </a:r>
            <a:r>
              <a:rPr lang="en-US" dirty="0"/>
              <a:t>t </a:t>
            </a:r>
            <a:r>
              <a:rPr lang="en-US" dirty="0">
                <a:hlinkClick r:id="rId2"/>
              </a:rPr>
              <a:t>jebarclay@lamar.edu</a:t>
            </a:r>
            <a:r>
              <a:rPr lang="en-US" dirty="0"/>
              <a:t> or </a:t>
            </a:r>
            <a:r>
              <a:rPr lang="en-US" b="1" dirty="0"/>
              <a:t>call</a:t>
            </a:r>
            <a:r>
              <a:rPr lang="en-US" dirty="0"/>
              <a:t> </a:t>
            </a:r>
            <a:r>
              <a:rPr lang="en-US" b="1" dirty="0"/>
              <a:t>409-880-8337</a:t>
            </a:r>
          </a:p>
        </p:txBody>
      </p:sp>
    </p:spTree>
    <p:extLst>
      <p:ext uri="{BB962C8B-B14F-4D97-AF65-F5344CB8AC3E}">
        <p14:creationId xmlns:p14="http://schemas.microsoft.com/office/powerpoint/2010/main" val="3431564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15482"/>
          </a:xfrm>
          <a:prstGeom prst="rect">
            <a:avLst/>
          </a:prstGeom>
          <a:solidFill>
            <a:srgbClr val="D500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72" y="75073"/>
            <a:ext cx="9122628" cy="1051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35000"/>
                    </a:srgbClr>
                  </a:outerShdw>
                </a:effectLst>
                <a:latin typeface="Charter Black"/>
                <a:cs typeface="Charter Black"/>
              </a:rPr>
              <a:t>GRADUATE PROGRAM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8761" y="1782805"/>
            <a:ext cx="8985239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/>
              <a:buChar char="o"/>
            </a:pPr>
            <a:r>
              <a:rPr lang="en-US" sz="3200" b="1" dirty="0"/>
              <a:t>Master of Science in Applied Psychology</a:t>
            </a:r>
          </a:p>
          <a:p>
            <a:pPr marL="457200" indent="-457200">
              <a:buFont typeface="Arial"/>
              <a:buChar char="•"/>
            </a:pPr>
            <a:endParaRPr lang="en-US" sz="3200" dirty="0"/>
          </a:p>
          <a:p>
            <a:pPr marL="914400" lvl="1" indent="-457200">
              <a:buFont typeface="Arial"/>
              <a:buChar char="•"/>
            </a:pPr>
            <a:r>
              <a:rPr lang="en-US" sz="2800" dirty="0"/>
              <a:t>Two Concentrations:</a:t>
            </a:r>
          </a:p>
          <a:p>
            <a:pPr lvl="1"/>
            <a:endParaRPr lang="en-US" sz="2800" b="1" dirty="0"/>
          </a:p>
          <a:p>
            <a:pPr lvl="1"/>
            <a:r>
              <a:rPr lang="en-US" sz="2400" b="1" u="sng" dirty="0"/>
              <a:t>Industrial/Organizational Psychology</a:t>
            </a:r>
            <a:r>
              <a:rPr lang="en-US" sz="2400" b="1" dirty="0"/>
              <a:t> </a:t>
            </a:r>
            <a:r>
              <a:rPr lang="en-US" sz="2400" dirty="0"/>
              <a:t>- integrates the traditional areas of psychology with the more contemporary areas of organizational development and analysis.  </a:t>
            </a:r>
            <a:endParaRPr lang="en-US" sz="2400" u="sng" dirty="0"/>
          </a:p>
          <a:p>
            <a:pPr lvl="1"/>
            <a:endParaRPr lang="en-US" sz="2400" u="sng" dirty="0"/>
          </a:p>
          <a:p>
            <a:pPr lvl="1"/>
            <a:r>
              <a:rPr lang="en-US" sz="2400" b="1" u="sng" dirty="0"/>
              <a:t>Clinical Psychology</a:t>
            </a:r>
            <a:r>
              <a:rPr lang="en-US" sz="2400" b="1" dirty="0"/>
              <a:t> </a:t>
            </a:r>
            <a:r>
              <a:rPr lang="en-US" sz="2400" dirty="0"/>
              <a:t>-prepares professionals for providing mental health services, includes training in therapy techniques for individuals, groups, and families.</a:t>
            </a:r>
            <a:endParaRPr lang="en-US" sz="2400" u="sng" dirty="0"/>
          </a:p>
          <a:p>
            <a:pPr marL="914400" lvl="1" indent="-457200">
              <a:buFont typeface="Arial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258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15482"/>
          </a:xfrm>
          <a:prstGeom prst="rect">
            <a:avLst/>
          </a:prstGeom>
          <a:solidFill>
            <a:srgbClr val="D500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72" y="75073"/>
            <a:ext cx="9122628" cy="1051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35000"/>
                    </a:srgbClr>
                  </a:outerShdw>
                </a:effectLst>
                <a:latin typeface="Charter Black"/>
                <a:cs typeface="Charter Black"/>
              </a:rPr>
              <a:t>GRADUATE PROGRAM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8761" y="1515483"/>
            <a:ext cx="8985239" cy="5409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b="1" dirty="0"/>
              <a:t>Degree Requirements</a:t>
            </a:r>
          </a:p>
          <a:p>
            <a:pPr lvl="1"/>
            <a:endParaRPr lang="en-US" sz="800" b="1" dirty="0"/>
          </a:p>
          <a:p>
            <a:pPr marL="800100" lvl="1" indent="-342900">
              <a:buFontTx/>
              <a:buChar char="-"/>
            </a:pPr>
            <a:r>
              <a:rPr lang="en-US" sz="2000" b="1" dirty="0"/>
              <a:t>Candidates for the Master of Applied Psychology degree must meet all College of Graduate Students general degree requirements plus the following:</a:t>
            </a:r>
          </a:p>
          <a:p>
            <a:pPr marL="800100" lvl="1" indent="-342900">
              <a:buFontTx/>
              <a:buChar char="-"/>
            </a:pPr>
            <a:endParaRPr lang="en-US" sz="1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Pass a candidacy examination designed by the Psychology Department.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5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Submit an acceptable thesis with a satisfactory performance on a final oral examination.</a:t>
            </a:r>
            <a:endParaRPr lang="en-US" sz="2400" b="1" dirty="0"/>
          </a:p>
          <a:p>
            <a:endParaRPr lang="en-US" sz="1400" b="1" dirty="0"/>
          </a:p>
          <a:p>
            <a:pPr marL="457200" indent="-457200">
              <a:buFont typeface="Arial"/>
              <a:buChar char="•"/>
            </a:pPr>
            <a:r>
              <a:rPr lang="en-US" sz="2000" b="1" dirty="0"/>
              <a:t>For the I/O concentration:</a:t>
            </a:r>
          </a:p>
          <a:p>
            <a:pPr lvl="1">
              <a:spcAft>
                <a:spcPts val="600"/>
              </a:spcAft>
            </a:pPr>
            <a:r>
              <a:rPr lang="en-US" sz="2000" b="1" dirty="0"/>
              <a:t>- Complete 45 hours of course work in psychology and approved electives.</a:t>
            </a:r>
          </a:p>
          <a:p>
            <a:pPr lvl="1"/>
            <a:r>
              <a:rPr lang="en-US" sz="2000" b="1" dirty="0"/>
              <a:t>- Complete 1 practicum totaling 3 semester hours.</a:t>
            </a:r>
          </a:p>
          <a:p>
            <a:pPr marL="457200" indent="-457200">
              <a:buFont typeface="Arial"/>
              <a:buChar char="•"/>
            </a:pPr>
            <a:endParaRPr lang="en-US" sz="1400" b="1" dirty="0"/>
          </a:p>
          <a:p>
            <a:pPr marL="457200" lvl="0" indent="-457200">
              <a:buFont typeface="Arial"/>
              <a:buChar char="•"/>
            </a:pPr>
            <a:r>
              <a:rPr lang="en-US" sz="2000" b="1" dirty="0"/>
              <a:t>For the Clinical concentration:</a:t>
            </a:r>
          </a:p>
          <a:p>
            <a:pPr lvl="0"/>
            <a:r>
              <a:rPr lang="en-US" sz="2000" b="1" dirty="0"/>
              <a:t>	 - Complete 60 </a:t>
            </a:r>
            <a:r>
              <a:rPr lang="en-US" sz="2000" b="1" dirty="0">
                <a:solidFill>
                  <a:prstClr val="black"/>
                </a:solidFill>
              </a:rPr>
              <a:t>hours of course work in psychology.</a:t>
            </a:r>
            <a:endParaRPr lang="en-US" sz="2000" b="1" dirty="0"/>
          </a:p>
          <a:p>
            <a:pPr marL="457200" indent="-457200">
              <a:buFont typeface="Arial"/>
              <a:buChar char="•"/>
            </a:pPr>
            <a:endParaRPr lang="en-US" sz="800" b="1" dirty="0"/>
          </a:p>
          <a:p>
            <a:r>
              <a:rPr lang="en-US" sz="2000" b="1" dirty="0"/>
              <a:t>	 - Complete three </a:t>
            </a:r>
            <a:r>
              <a:rPr lang="en-US" sz="2000" b="1" dirty="0" err="1"/>
              <a:t>practica</a:t>
            </a:r>
            <a:r>
              <a:rPr lang="en-US" sz="2000" b="1" dirty="0"/>
              <a:t> totaling 9 semester hours.</a:t>
            </a:r>
          </a:p>
          <a:p>
            <a:pPr marL="457200" indent="-457200">
              <a:buFont typeface="Arial"/>
              <a:buChar char="•"/>
            </a:pP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89458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15482"/>
          </a:xfrm>
          <a:prstGeom prst="rect">
            <a:avLst/>
          </a:prstGeom>
          <a:solidFill>
            <a:srgbClr val="D500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72" y="75073"/>
            <a:ext cx="9122628" cy="1051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35000"/>
                    </a:srgbClr>
                  </a:outerShdw>
                </a:effectLst>
                <a:latin typeface="Charter Black"/>
                <a:cs typeface="Charter Black"/>
              </a:rPr>
              <a:t>I/O PSYCHOLOGY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373" y="1782805"/>
            <a:ext cx="9122628" cy="5201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/>
              <a:t>The Industrial/Organizational track focuses on training individuals to use applied psychological concepts in business and administrational environments to increase the functionality and efficacy of institutions.</a:t>
            </a:r>
          </a:p>
          <a:p>
            <a:pPr lvl="1"/>
            <a:endParaRPr lang="en-US" sz="1400" dirty="0"/>
          </a:p>
          <a:p>
            <a:pPr marL="914400" lvl="1" indent="-457200">
              <a:buFont typeface="Arial"/>
              <a:buChar char="•"/>
            </a:pPr>
            <a:r>
              <a:rPr lang="en-US" sz="2800" b="1" dirty="0"/>
              <a:t>Areas of training include:</a:t>
            </a:r>
          </a:p>
          <a:p>
            <a:pPr marL="914400" lvl="1" indent="-457200">
              <a:spcBef>
                <a:spcPts val="1200"/>
              </a:spcBef>
              <a:buFontTx/>
              <a:buChar char="-"/>
            </a:pPr>
            <a:r>
              <a:rPr lang="en-US" sz="2400" dirty="0"/>
              <a:t>Test construction	</a:t>
            </a:r>
          </a:p>
          <a:p>
            <a:pPr marL="914400" lvl="1" indent="-457200">
              <a:buFontTx/>
              <a:buChar char="-"/>
            </a:pPr>
            <a:r>
              <a:rPr lang="en-US" sz="2400" dirty="0"/>
              <a:t>Community and Industrial Consultation			</a:t>
            </a:r>
          </a:p>
          <a:p>
            <a:pPr marL="914400" lvl="1" indent="-457200">
              <a:buFontTx/>
              <a:buChar char="-"/>
            </a:pPr>
            <a:r>
              <a:rPr lang="en-US" sz="2400" dirty="0"/>
              <a:t>Survey Research  </a:t>
            </a:r>
          </a:p>
          <a:p>
            <a:pPr marL="914400" lvl="1" indent="-457200">
              <a:buFontTx/>
              <a:buChar char="-"/>
            </a:pPr>
            <a:r>
              <a:rPr lang="en-US" sz="2400" dirty="0"/>
              <a:t>Personnel Psychology and Performance Management</a:t>
            </a:r>
          </a:p>
          <a:p>
            <a:pPr marL="914400" lvl="1" indent="-457200">
              <a:buFontTx/>
              <a:buChar char="-"/>
            </a:pPr>
            <a:r>
              <a:rPr lang="en-US" sz="2400" dirty="0"/>
              <a:t>Organizational Development Program Design and Evaluation</a:t>
            </a:r>
          </a:p>
          <a:p>
            <a:pPr marL="914400" lvl="1" indent="-457200">
              <a:buFontTx/>
              <a:buChar char="-"/>
            </a:pPr>
            <a:r>
              <a:rPr lang="en-US" sz="2400" dirty="0"/>
              <a:t>Job Analysis</a:t>
            </a:r>
          </a:p>
          <a:p>
            <a:pPr marL="914400" lvl="1" indent="-457200"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4955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15482"/>
          </a:xfrm>
          <a:prstGeom prst="rect">
            <a:avLst/>
          </a:prstGeom>
          <a:solidFill>
            <a:srgbClr val="D500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72" y="75073"/>
            <a:ext cx="9122628" cy="1051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35000"/>
                    </a:srgbClr>
                  </a:outerShdw>
                </a:effectLst>
                <a:latin typeface="Charter Black"/>
                <a:cs typeface="Charter Black"/>
              </a:rPr>
              <a:t>I/O PSYCHOLOGY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373" y="1785793"/>
            <a:ext cx="91226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b="1" i="0" u="none" strike="noStrike" baseline="0" dirty="0"/>
              <a:t>I/O Work-life Skills</a:t>
            </a:r>
          </a:p>
          <a:p>
            <a:r>
              <a:rPr lang="en-US" sz="2400" b="0" i="0" u="none" strike="noStrike" baseline="0" dirty="0"/>
              <a:t>	- Assessing job candidates</a:t>
            </a:r>
          </a:p>
          <a:p>
            <a:r>
              <a:rPr lang="en-US" sz="2400" b="0" i="0" u="none" strike="noStrike" baseline="0" dirty="0"/>
              <a:t>	- Conducting job analysis </a:t>
            </a:r>
          </a:p>
          <a:p>
            <a:r>
              <a:rPr lang="en-US" sz="2400" b="0" i="0" u="none" strike="noStrike" baseline="0" dirty="0"/>
              <a:t>	- Designing job training and development programs</a:t>
            </a:r>
          </a:p>
          <a:p>
            <a:r>
              <a:rPr lang="en-US" sz="2400" b="0" i="0" u="none" strike="noStrike" baseline="0" dirty="0"/>
              <a:t>	- Conducting employee engagement and satisfaction surveys </a:t>
            </a:r>
          </a:p>
          <a:p>
            <a:r>
              <a:rPr lang="en-US" sz="2400" b="0" i="0" u="none" strike="noStrike" baseline="0" dirty="0"/>
              <a:t>	- Providing performance feedback</a:t>
            </a:r>
          </a:p>
          <a:p>
            <a:r>
              <a:rPr lang="en-US" sz="2400" b="0" i="0" u="none" strike="noStrike" baseline="0" dirty="0"/>
              <a:t>	- Coaching/consulting</a:t>
            </a:r>
          </a:p>
          <a:p>
            <a:endParaRPr lang="en-US" sz="2800" b="0" i="0" u="none" strike="noStrike" baseline="0" dirty="0"/>
          </a:p>
          <a:p>
            <a:pPr marL="457200" indent="-457200">
              <a:buFont typeface="Arial"/>
              <a:buChar char="•"/>
            </a:pPr>
            <a:r>
              <a:rPr lang="en-US" sz="2800" b="1" i="0" u="none" strike="noStrike" baseline="0" dirty="0"/>
              <a:t>Major I/O Positions</a:t>
            </a:r>
          </a:p>
          <a:p>
            <a:r>
              <a:rPr lang="en-US" sz="2400" b="0" i="0" u="none" strike="noStrike" baseline="0" dirty="0"/>
              <a:t>	- Director of HR Operations 			- Managing Research Scientist</a:t>
            </a:r>
          </a:p>
          <a:p>
            <a:r>
              <a:rPr lang="en-US" sz="2400" b="0" i="0" u="none" strike="noStrike" baseline="0" dirty="0"/>
              <a:t>	- HR Research Specialist				</a:t>
            </a:r>
            <a:r>
              <a:rPr lang="it-IT" sz="2400" b="0" i="0" u="none" strike="noStrike" baseline="0" dirty="0"/>
              <a:t>- Associate Consultant</a:t>
            </a:r>
          </a:p>
          <a:p>
            <a:r>
              <a:rPr lang="en-US" sz="2400" b="0" i="0" u="none" strike="noStrike" baseline="0" dirty="0"/>
              <a:t>	- Project Assistant</a:t>
            </a:r>
          </a:p>
          <a:p>
            <a:pPr marL="914400" lvl="1" indent="-457200"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1420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15482"/>
          </a:xfrm>
          <a:prstGeom prst="rect">
            <a:avLst/>
          </a:prstGeom>
          <a:solidFill>
            <a:srgbClr val="D500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72" y="75073"/>
            <a:ext cx="9122628" cy="1051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35000"/>
                    </a:srgbClr>
                  </a:outerShdw>
                </a:effectLst>
                <a:latin typeface="Charter Black"/>
                <a:cs typeface="Charter Black"/>
              </a:rPr>
              <a:t>I/O PSYCHOLOGY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97" y="1662015"/>
            <a:ext cx="9122628" cy="5386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b="1" dirty="0"/>
              <a:t>Job Outlook </a:t>
            </a:r>
          </a:p>
          <a:p>
            <a:pPr marL="800100" lvl="1" indent="-342900">
              <a:buFontTx/>
              <a:buChar char="-"/>
            </a:pPr>
            <a:r>
              <a:rPr lang="en-US" sz="2000" dirty="0"/>
              <a:t>The Bureau of Labor Statistics projects employment of I/O psychologists to grow more than 19% by 2024.</a:t>
            </a:r>
          </a:p>
          <a:p>
            <a:pPr marL="800100" lvl="1" indent="-342900">
              <a:buFontTx/>
              <a:buChar char="-"/>
            </a:pPr>
            <a:endParaRPr lang="en-US" sz="1200" dirty="0"/>
          </a:p>
          <a:p>
            <a:pPr marL="800100" lvl="1" indent="-342900">
              <a:buFontTx/>
              <a:buChar char="-"/>
            </a:pPr>
            <a:r>
              <a:rPr lang="en-US" sz="2000" dirty="0"/>
              <a:t>Business Insider cited I/O psychology as one of the top 5 highest paying jobs</a:t>
            </a:r>
            <a:br>
              <a:rPr lang="en-US" sz="2000" dirty="0"/>
            </a:br>
            <a:r>
              <a:rPr lang="en-US" sz="2000" dirty="0"/>
              <a:t>you can get with a psychology degree. </a:t>
            </a:r>
          </a:p>
          <a:p>
            <a:pPr marL="800100" lvl="1" indent="-342900">
              <a:buFontTx/>
              <a:buChar char="-"/>
            </a:pPr>
            <a:endParaRPr lang="en-US" sz="800" dirty="0"/>
          </a:p>
          <a:p>
            <a:pPr lvl="1"/>
            <a:endParaRPr lang="en-US" sz="800" dirty="0"/>
          </a:p>
          <a:p>
            <a:pPr marL="457200" indent="-457200">
              <a:buFont typeface="Arial"/>
              <a:buChar char="•"/>
            </a:pPr>
            <a:r>
              <a:rPr lang="en-US" sz="2400" b="1" dirty="0"/>
              <a:t>Salary</a:t>
            </a:r>
          </a:p>
          <a:p>
            <a:pPr marL="800100" lvl="1" indent="-342900">
              <a:buFontTx/>
              <a:buChar char="-"/>
            </a:pPr>
            <a:r>
              <a:rPr lang="en-US" sz="2000" dirty="0"/>
              <a:t>A 2015 survey conducted by the Society for Industrial &amp; Organizational Psychology found the median income for those with a doctoral degree was $119,000, and $85,000 for those with a master’s degree. </a:t>
            </a:r>
          </a:p>
          <a:p>
            <a:pPr marL="800100" lvl="1" indent="-342900">
              <a:buFontTx/>
              <a:buChar char="-"/>
            </a:pPr>
            <a:endParaRPr lang="en-US" sz="1200" dirty="0"/>
          </a:p>
          <a:p>
            <a:pPr marL="342900" indent="-342900">
              <a:buFont typeface="Arial"/>
              <a:buChar char="•"/>
            </a:pPr>
            <a:r>
              <a:rPr lang="en-US" sz="2400" b="1" dirty="0"/>
              <a:t>Where do our graduates work?</a:t>
            </a:r>
          </a:p>
          <a:p>
            <a:r>
              <a:rPr lang="en-US" sz="2400" dirty="0"/>
              <a:t>		- Apple				- </a:t>
            </a:r>
            <a:r>
              <a:rPr lang="en-US" sz="2400" dirty="0" err="1"/>
              <a:t>Zappos</a:t>
            </a:r>
            <a:r>
              <a:rPr lang="en-US" sz="2400" dirty="0"/>
              <a:t>			- Blizzard Software</a:t>
            </a:r>
          </a:p>
          <a:p>
            <a:endParaRPr lang="en-US" sz="800" dirty="0"/>
          </a:p>
          <a:p>
            <a:endParaRPr lang="en-US" sz="1200" dirty="0"/>
          </a:p>
          <a:p>
            <a:pPr marL="342900" indent="-342900">
              <a:buFont typeface="Arial"/>
              <a:buChar char="•"/>
            </a:pPr>
            <a:r>
              <a:rPr lang="en-US" sz="2400" b="1" dirty="0"/>
              <a:t>Our I/O graduates have also been accepted into doctoral programs.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6475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15482"/>
          </a:xfrm>
          <a:prstGeom prst="rect">
            <a:avLst/>
          </a:prstGeom>
          <a:solidFill>
            <a:srgbClr val="D500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72" y="75073"/>
            <a:ext cx="9122628" cy="1051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35000"/>
                    </a:srgbClr>
                  </a:outerShdw>
                </a:effectLst>
                <a:latin typeface="Charter Black"/>
                <a:cs typeface="Charter Black"/>
              </a:rPr>
              <a:t>CLINICAL PSYCHOLOGY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373" y="1782805"/>
            <a:ext cx="912262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/>
              <a:t>The Clinical Psychology track focuses on training professionals to effectively provide evidence-based treatments, assessment, and therapy for individuals who need mental health services.  </a:t>
            </a:r>
          </a:p>
          <a:p>
            <a:pPr lvl="1"/>
            <a:endParaRPr lang="en-US" sz="2000" dirty="0"/>
          </a:p>
          <a:p>
            <a:pPr marL="914400" lvl="1" indent="-457200">
              <a:buFont typeface="Arial"/>
              <a:buChar char="•"/>
            </a:pPr>
            <a:r>
              <a:rPr lang="en-US" sz="2800" b="1" dirty="0"/>
              <a:t>Areas of training include:</a:t>
            </a:r>
          </a:p>
          <a:p>
            <a:pPr marL="914400" lvl="1" indent="-457200">
              <a:buFont typeface="Arial"/>
              <a:buChar char="•"/>
            </a:pPr>
            <a:endParaRPr lang="en-US" sz="1200" b="1" dirty="0"/>
          </a:p>
          <a:p>
            <a:pPr marL="914400" lvl="1" indent="-457200">
              <a:buFontTx/>
              <a:buChar char="-"/>
            </a:pPr>
            <a:r>
              <a:rPr lang="en-US" sz="2400" dirty="0"/>
              <a:t>Therapy Techniques </a:t>
            </a:r>
          </a:p>
          <a:p>
            <a:pPr marL="914400" lvl="1" indent="-457200">
              <a:buFontTx/>
              <a:buChar char="-"/>
            </a:pPr>
            <a:r>
              <a:rPr lang="en-US" sz="2400" dirty="0"/>
              <a:t>Community Consultation</a:t>
            </a:r>
          </a:p>
          <a:p>
            <a:pPr marL="914400" lvl="1" indent="-457200">
              <a:buFontTx/>
              <a:buChar char="-"/>
            </a:pPr>
            <a:r>
              <a:rPr lang="en-US" sz="2400" dirty="0"/>
              <a:t>Test Construction</a:t>
            </a:r>
          </a:p>
          <a:p>
            <a:pPr lvl="1"/>
            <a:r>
              <a:rPr lang="en-US" sz="2400" dirty="0"/>
              <a:t>-     Psychological Assessment </a:t>
            </a:r>
          </a:p>
        </p:txBody>
      </p:sp>
    </p:spTree>
    <p:extLst>
      <p:ext uri="{BB962C8B-B14F-4D97-AF65-F5344CB8AC3E}">
        <p14:creationId xmlns:p14="http://schemas.microsoft.com/office/powerpoint/2010/main" val="2652283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15482"/>
          </a:xfrm>
          <a:prstGeom prst="rect">
            <a:avLst/>
          </a:prstGeom>
          <a:solidFill>
            <a:srgbClr val="D500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72" y="75073"/>
            <a:ext cx="9122628" cy="1051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35000"/>
                    </a:srgbClr>
                  </a:outerShdw>
                </a:effectLst>
                <a:latin typeface="Charter Black"/>
                <a:cs typeface="Charter Black"/>
              </a:rPr>
              <a:t>CLINICAL PSYCHOLOGY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373" y="1782805"/>
            <a:ext cx="91226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b="1" dirty="0"/>
              <a:t>Clinical</a:t>
            </a:r>
            <a:r>
              <a:rPr lang="en-US" sz="2800" b="1" i="0" u="none" strike="noStrike" baseline="0" dirty="0"/>
              <a:t> Work-life Skills</a:t>
            </a:r>
          </a:p>
          <a:p>
            <a:r>
              <a:rPr lang="en-US" sz="2400" b="0" i="0" u="none" strike="noStrike" baseline="0" dirty="0"/>
              <a:t>	- Providing psychological therapy (CBT, MI, ERP, CPT, Mindfulness)</a:t>
            </a:r>
          </a:p>
          <a:p>
            <a:r>
              <a:rPr lang="en-US" sz="2400" b="0" i="0" u="none" strike="noStrike" baseline="0" dirty="0"/>
              <a:t>	- Conducting psychological assessment</a:t>
            </a:r>
          </a:p>
          <a:p>
            <a:r>
              <a:rPr lang="en-US" sz="2400" b="0" i="0" u="none" strike="noStrike" baseline="0" dirty="0"/>
              <a:t>	- Provide therapy in outpatient</a:t>
            </a:r>
            <a:r>
              <a:rPr lang="en-US" sz="2400" dirty="0"/>
              <a:t> </a:t>
            </a:r>
            <a:r>
              <a:rPr lang="en-US" sz="2400" b="0" i="0" u="none" strike="noStrike" baseline="0" dirty="0"/>
              <a:t>and hospital settings </a:t>
            </a:r>
          </a:p>
          <a:p>
            <a:r>
              <a:rPr lang="en-US" sz="2400" b="0" i="0" u="none" strike="noStrike" baseline="0" dirty="0"/>
              <a:t>	- Provide case management services </a:t>
            </a:r>
          </a:p>
          <a:p>
            <a:endParaRPr lang="en-US" sz="2800" b="0" i="0" u="none" strike="noStrike" baseline="0" dirty="0"/>
          </a:p>
          <a:p>
            <a:pPr marL="457200" indent="-457200">
              <a:buFont typeface="Arial"/>
              <a:buChar char="•"/>
            </a:pPr>
            <a:r>
              <a:rPr lang="en-US" sz="2800" b="1" i="0" u="none" strike="noStrike" baseline="0" dirty="0"/>
              <a:t>Major </a:t>
            </a:r>
            <a:r>
              <a:rPr lang="en-US" sz="2800" b="1" dirty="0"/>
              <a:t>Clinical</a:t>
            </a:r>
            <a:r>
              <a:rPr lang="en-US" sz="2800" b="1" i="0" u="none" strike="noStrike" baseline="0" dirty="0"/>
              <a:t> Positions</a:t>
            </a:r>
          </a:p>
          <a:p>
            <a:r>
              <a:rPr lang="en-US" sz="2400" b="0" i="0" u="none" strike="noStrike" baseline="0" dirty="0"/>
              <a:t>	- </a:t>
            </a:r>
            <a:r>
              <a:rPr lang="en-US" sz="2400" dirty="0"/>
              <a:t>Clinical Psychologist (Ph.D.)</a:t>
            </a:r>
          </a:p>
          <a:p>
            <a:r>
              <a:rPr lang="en-US" sz="2400" dirty="0"/>
              <a:t>	- Licensed Psychological Associate (LPA)</a:t>
            </a:r>
          </a:p>
          <a:p>
            <a:r>
              <a:rPr lang="en-US" sz="2400" dirty="0"/>
              <a:t>	- </a:t>
            </a:r>
            <a:r>
              <a:rPr lang="sk-SK" sz="2400" dirty="0"/>
              <a:t>Psychometrician</a:t>
            </a:r>
            <a:r>
              <a:rPr lang="en-US" sz="2400" dirty="0"/>
              <a:t>/</a:t>
            </a:r>
            <a:r>
              <a:rPr lang="cs-CZ" sz="2400" dirty="0"/>
              <a:t>Neuropsychometrician</a:t>
            </a:r>
            <a:endParaRPr lang="en-US" sz="2400" dirty="0"/>
          </a:p>
          <a:p>
            <a:r>
              <a:rPr lang="en-US" sz="2400" dirty="0"/>
              <a:t>	- Crisis Intervention Specialist</a:t>
            </a:r>
            <a:r>
              <a:rPr lang="sk-SK" sz="2400" dirty="0"/>
              <a:t> </a:t>
            </a:r>
          </a:p>
          <a:p>
            <a:r>
              <a:rPr lang="sk-SK" sz="2400" dirty="0"/>
              <a:t>	</a:t>
            </a:r>
            <a:r>
              <a:rPr lang="en-US" sz="2400" dirty="0"/>
              <a:t>- Case manager</a:t>
            </a:r>
          </a:p>
          <a:p>
            <a:pPr marL="914400" lvl="1" indent="-457200"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1203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15482"/>
          </a:xfrm>
          <a:prstGeom prst="rect">
            <a:avLst/>
          </a:prstGeom>
          <a:solidFill>
            <a:srgbClr val="D500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72" y="75073"/>
            <a:ext cx="9122628" cy="1051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35000"/>
                    </a:srgbClr>
                  </a:outerShdw>
                </a:effectLst>
                <a:latin typeface="Charter Black"/>
                <a:cs typeface="Charter Black"/>
              </a:rPr>
              <a:t>CLINICAL PSYCHOLOGY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1555782"/>
            <a:ext cx="9122628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000" b="1" dirty="0"/>
              <a:t>Job Outlook </a:t>
            </a:r>
            <a:endParaRPr lang="en-US" sz="2000" b="0" i="0" u="none" strike="noStrike" baseline="0" dirty="0"/>
          </a:p>
          <a:p>
            <a:pPr marL="342900" indent="-342900">
              <a:buFontTx/>
              <a:buChar char="-"/>
            </a:pPr>
            <a:r>
              <a:rPr lang="en-US" sz="2000" b="0" i="0" u="none" strike="noStrike" baseline="0" dirty="0"/>
              <a:t>The U.S. Bureau of Labor Statistics predicts job growth in</a:t>
            </a:r>
            <a:r>
              <a:rPr lang="en-US" sz="2000" b="0" i="0" u="none" strike="noStrike" dirty="0"/>
              <a:t> clinical psychology </a:t>
            </a:r>
            <a:r>
              <a:rPr lang="en-US" sz="2000" b="0" i="0" u="none" strike="noStrike" baseline="0" dirty="0"/>
              <a:t> will rise more than 20% by 2024.</a:t>
            </a:r>
            <a:r>
              <a:rPr lang="en-US" sz="2000" b="0" i="0" u="none" strike="noStrike" dirty="0"/>
              <a:t> </a:t>
            </a:r>
          </a:p>
          <a:p>
            <a:pPr marL="342900" indent="-342900">
              <a:buFontTx/>
              <a:buChar char="-"/>
            </a:pPr>
            <a:r>
              <a:rPr lang="en-US" sz="2000" baseline="0" dirty="0"/>
              <a:t>In Texas, the demand for mental health professionals</a:t>
            </a:r>
            <a:r>
              <a:rPr lang="en-US" sz="2000" dirty="0"/>
              <a:t> has led to LPAs being allowed to open private practices after receiving licensure and meeting some additional requirements. Combined (Ph.D. &amp; LPA) there are less than 5,400 clinicians available to provide mental health services to the over 28,000,000 residents of Texas. </a:t>
            </a:r>
          </a:p>
          <a:p>
            <a:pPr marL="342900" indent="-342900">
              <a:buFontTx/>
              <a:buChar char="-"/>
            </a:pPr>
            <a:endParaRPr lang="en-US" sz="800" b="0" i="0" u="none" strike="noStrike" baseline="0" dirty="0"/>
          </a:p>
          <a:p>
            <a:pPr marL="457200" indent="-457200">
              <a:buFont typeface="Arial"/>
              <a:buChar char="•"/>
            </a:pPr>
            <a:r>
              <a:rPr lang="en-US" sz="2000" b="1" i="0" u="none" strike="noStrike" baseline="0" dirty="0"/>
              <a:t>Salary </a:t>
            </a:r>
          </a:p>
          <a:p>
            <a:r>
              <a:rPr lang="en-US" sz="2400" b="0" i="0" u="none" strike="noStrike" baseline="0" dirty="0"/>
              <a:t>	- </a:t>
            </a:r>
            <a:r>
              <a:rPr lang="en-US" sz="2000" b="0" i="0" u="none" strike="noStrike" dirty="0"/>
              <a:t>U.S. </a:t>
            </a:r>
            <a:r>
              <a:rPr lang="en-US" sz="2000" b="0" i="0" u="none" strike="noStrike" baseline="0" dirty="0"/>
              <a:t>Bureau of Labor Statistics and Texas Association of Psychological 	Associates,   	lists</a:t>
            </a:r>
            <a:r>
              <a:rPr lang="en-US" sz="2000" b="0" i="0" u="none" strike="noStrike" dirty="0"/>
              <a:t> the median annual salary for a doctoral-level clinical psychologists 	in Texas </a:t>
            </a:r>
            <a:r>
              <a:rPr lang="en-US" sz="2000" dirty="0"/>
              <a:t>as</a:t>
            </a:r>
            <a:r>
              <a:rPr lang="en-US" sz="2000" b="0" i="0" u="none" strike="noStrike" dirty="0"/>
              <a:t> 	$70,060, and the median annual salary for an LPA </a:t>
            </a:r>
            <a:r>
              <a:rPr lang="en-US" sz="2000" dirty="0"/>
              <a:t>as</a:t>
            </a:r>
            <a:r>
              <a:rPr lang="en-US" sz="2000" b="0" i="0" u="none" strike="noStrike" dirty="0"/>
              <a:t> $44,000.</a:t>
            </a:r>
          </a:p>
          <a:p>
            <a:endParaRPr lang="en-US" sz="800" b="0" i="0" u="none" strike="noStrike" dirty="0"/>
          </a:p>
          <a:p>
            <a:pPr marL="342900" indent="-342900">
              <a:buFont typeface="Arial"/>
              <a:buChar char="•"/>
            </a:pPr>
            <a:r>
              <a:rPr lang="en-US" sz="2000" b="1" dirty="0"/>
              <a:t>Where do our graduates work?</a:t>
            </a:r>
          </a:p>
          <a:p>
            <a:r>
              <a:rPr lang="en-US" sz="2000" dirty="0"/>
              <a:t>	- Private Clinical Practices		-Spectacular Kids ABA		- State Prisons </a:t>
            </a:r>
            <a:endParaRPr lang="en-US" sz="700" dirty="0"/>
          </a:p>
          <a:p>
            <a:r>
              <a:rPr lang="en-US" sz="2000" dirty="0"/>
              <a:t>	- Texas Department of Aging and Disability Services 		- MHMR Providers</a:t>
            </a:r>
          </a:p>
          <a:p>
            <a:endParaRPr lang="en-US" sz="1100" dirty="0"/>
          </a:p>
          <a:p>
            <a:pPr marL="342900" indent="-342900">
              <a:buFont typeface="Arial"/>
              <a:buChar char="•"/>
            </a:pPr>
            <a:r>
              <a:rPr lang="en-US" sz="2000" b="1" dirty="0"/>
              <a:t>Our clinical graduates have also been accepted into doctoral programs.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6669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2011</TotalTime>
  <Words>811</Words>
  <Application>Microsoft Office PowerPoint</Application>
  <PresentationFormat>On-screen Show (4:3)</PresentationFormat>
  <Paragraphs>150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Charter Black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</dc:creator>
  <cp:lastModifiedBy>RD</cp:lastModifiedBy>
  <cp:revision>61</cp:revision>
  <dcterms:created xsi:type="dcterms:W3CDTF">2018-04-08T17:08:53Z</dcterms:created>
  <dcterms:modified xsi:type="dcterms:W3CDTF">2020-12-15T22:37:24Z</dcterms:modified>
</cp:coreProperties>
</file>